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27"/>
  </p:notesMasterIdLst>
  <p:handoutMasterIdLst>
    <p:handoutMasterId r:id="rId28"/>
  </p:handoutMasterIdLst>
  <p:sldIdLst>
    <p:sldId id="470" r:id="rId2"/>
    <p:sldId id="471" r:id="rId3"/>
    <p:sldId id="472" r:id="rId4"/>
    <p:sldId id="473" r:id="rId5"/>
    <p:sldId id="474" r:id="rId6"/>
    <p:sldId id="475" r:id="rId7"/>
    <p:sldId id="476" r:id="rId8"/>
    <p:sldId id="477" r:id="rId9"/>
    <p:sldId id="478" r:id="rId10"/>
    <p:sldId id="496" r:id="rId11"/>
    <p:sldId id="479" r:id="rId12"/>
    <p:sldId id="480" r:id="rId13"/>
    <p:sldId id="481" r:id="rId14"/>
    <p:sldId id="482" r:id="rId15"/>
    <p:sldId id="483" r:id="rId16"/>
    <p:sldId id="484" r:id="rId17"/>
    <p:sldId id="487" r:id="rId18"/>
    <p:sldId id="488" r:id="rId19"/>
    <p:sldId id="489" r:id="rId20"/>
    <p:sldId id="490" r:id="rId21"/>
    <p:sldId id="491" r:id="rId22"/>
    <p:sldId id="492" r:id="rId23"/>
    <p:sldId id="493" r:id="rId24"/>
    <p:sldId id="497" r:id="rId25"/>
    <p:sldId id="494" r:id="rId26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09" autoAdjust="0"/>
    <p:restoredTop sz="82944" autoAdjust="0"/>
  </p:normalViewPr>
  <p:slideViewPr>
    <p:cSldViewPr>
      <p:cViewPr>
        <p:scale>
          <a:sx n="67" d="100"/>
          <a:sy n="67" d="100"/>
        </p:scale>
        <p:origin x="-1242" y="-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5" d="100"/>
        <a:sy n="5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3FE2A-5415-4CA3-9B80-639091246BD7}" type="datetimeFigureOut">
              <a:rPr lang="sv-SE" smtClean="0"/>
              <a:pPr/>
              <a:t>2016-03-24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063208-3E4D-49CE-9737-5993BE32B90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04919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10DB4-C2F1-494C-B039-A7CCEF30F4F3}" type="datetimeFigureOut">
              <a:rPr lang="sv-SE" smtClean="0"/>
              <a:pPr/>
              <a:t>2016-03-24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CE427-1FE2-4946-9DDC-D819E4B2438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12532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9563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99729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DDFE91-6C6D-4895-9AE4-DBB77559DFB7}" type="slidenum">
              <a:rPr lang="sv-SE" smtClean="0"/>
              <a:pPr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3413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1646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26BDC-DEC4-437B-AA5E-F9B5BE5D38BA}" type="datetime1">
              <a:rPr lang="sv-SE" smtClean="0">
                <a:solidFill>
                  <a:srgbClr val="000000"/>
                </a:solidFill>
              </a:rPr>
              <a:pPr>
                <a:defRPr/>
              </a:pPr>
              <a:t>2016-03-24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E4B8A-F721-4F26-9291-CED698558EBA}" type="slidenum">
              <a:rPr lang="sv-SE" altLang="sv-S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026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C7CBA-B63E-46D9-99F7-3C9CD433A169}" type="datetime1">
              <a:rPr lang="sv-SE" smtClean="0">
                <a:solidFill>
                  <a:srgbClr val="000000"/>
                </a:solidFill>
              </a:rPr>
              <a:pPr>
                <a:defRPr/>
              </a:pPr>
              <a:t>2016-03-24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608B63-8EEC-4E69-8986-E85D1C071B97}" type="slidenum">
              <a:rPr lang="sv-SE" altLang="sv-S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751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1CBA7-994D-4C4E-9A34-658CEC74602F}" type="datetime1">
              <a:rPr lang="sv-SE" smtClean="0">
                <a:solidFill>
                  <a:srgbClr val="000000"/>
                </a:solidFill>
              </a:rPr>
              <a:pPr>
                <a:defRPr/>
              </a:pPr>
              <a:t>2016-03-24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82303-D17D-4AA3-9B2C-0E554804C570}" type="slidenum">
              <a:rPr lang="sv-SE" altLang="sv-S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389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29A1E-07D0-415E-A136-927E1F7878F7}" type="datetime1">
              <a:rPr lang="sv-SE" smtClean="0">
                <a:solidFill>
                  <a:srgbClr val="000000"/>
                </a:solidFill>
              </a:rPr>
              <a:pPr>
                <a:defRPr/>
              </a:pPr>
              <a:t>2016-03-24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115100-0BA4-43B9-86B5-0A437ACD57AD}" type="slidenum">
              <a:rPr lang="sv-SE" altLang="sv-S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83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74C62-A548-42BC-AD45-7021E1507498}" type="datetime1">
              <a:rPr lang="sv-SE" smtClean="0">
                <a:solidFill>
                  <a:srgbClr val="000000"/>
                </a:solidFill>
              </a:rPr>
              <a:pPr>
                <a:defRPr/>
              </a:pPr>
              <a:t>2016-03-24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BABE19-DEEC-4FC5-B535-769E3454686A}" type="slidenum">
              <a:rPr lang="sv-SE" altLang="sv-S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304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94DF9-20D5-4E1F-851B-270CA8A50DFA}" type="datetime1">
              <a:rPr lang="sv-SE" smtClean="0">
                <a:solidFill>
                  <a:srgbClr val="000000"/>
                </a:solidFill>
              </a:rPr>
              <a:pPr>
                <a:defRPr/>
              </a:pPr>
              <a:t>2016-03-24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CEAA9-4A9D-49F8-9507-255BFD3DF401}" type="slidenum">
              <a:rPr lang="sv-SE" altLang="sv-S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768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713CA-F191-4F43-8973-50DB1066E16D}" type="datetime1">
              <a:rPr lang="sv-SE" smtClean="0">
                <a:solidFill>
                  <a:srgbClr val="000000"/>
                </a:solidFill>
              </a:rPr>
              <a:pPr>
                <a:defRPr/>
              </a:pPr>
              <a:t>2016-03-24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50AA3-D64B-4B1F-8F39-E7DC1A4E7485}" type="slidenum">
              <a:rPr lang="sv-SE" altLang="sv-S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261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2DD12-DCC4-4A91-99D8-5BCC85DB13D2}" type="datetime1">
              <a:rPr lang="sv-SE" smtClean="0">
                <a:solidFill>
                  <a:srgbClr val="000000"/>
                </a:solidFill>
              </a:rPr>
              <a:pPr>
                <a:defRPr/>
              </a:pPr>
              <a:t>2016-03-24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34863-95F8-4520-B13E-17D5261255E2}" type="slidenum">
              <a:rPr lang="sv-SE" altLang="sv-S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22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27B70-F2C1-496C-AB0E-D11856DA8317}" type="datetime1">
              <a:rPr lang="sv-SE" smtClean="0">
                <a:solidFill>
                  <a:srgbClr val="000000"/>
                </a:solidFill>
              </a:rPr>
              <a:pPr>
                <a:defRPr/>
              </a:pPr>
              <a:t>2016-03-24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080C0-4F80-4B80-8CBA-3D135D9FBFFD}" type="slidenum">
              <a:rPr lang="sv-SE" altLang="sv-S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686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FDDE5-4570-42AE-8F29-7D6E9A0DB629}" type="datetime1">
              <a:rPr lang="sv-SE" smtClean="0">
                <a:solidFill>
                  <a:srgbClr val="000000"/>
                </a:solidFill>
              </a:rPr>
              <a:pPr>
                <a:defRPr/>
              </a:pPr>
              <a:t>2016-03-24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579C4-1F0B-431D-B400-98C135857328}" type="slidenum">
              <a:rPr lang="sv-SE" altLang="sv-S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150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D31D1-A8D1-4898-8631-7E323C12E760}" type="datetime1">
              <a:rPr lang="sv-SE" smtClean="0">
                <a:solidFill>
                  <a:srgbClr val="000000"/>
                </a:solidFill>
              </a:rPr>
              <a:pPr>
                <a:defRPr/>
              </a:pPr>
              <a:t>2016-03-24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84B57-37F5-4E58-B677-C44A007374C8}" type="slidenum">
              <a:rPr lang="sv-SE" altLang="sv-S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63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 på bakgrundstexten</a:t>
            </a:r>
          </a:p>
          <a:p>
            <a:pPr lvl="1"/>
            <a:r>
              <a:rPr lang="sv-SE" altLang="sv-SE" smtClean="0"/>
              <a:t>Nivå två</a:t>
            </a:r>
          </a:p>
          <a:p>
            <a:pPr lvl="2"/>
            <a:r>
              <a:rPr lang="sv-SE" altLang="sv-SE" smtClean="0"/>
              <a:t>Nivå tre</a:t>
            </a:r>
          </a:p>
          <a:p>
            <a:pPr lvl="3"/>
            <a:r>
              <a:rPr lang="sv-SE" altLang="sv-SE" smtClean="0"/>
              <a:t>Nivå fyra</a:t>
            </a:r>
          </a:p>
          <a:p>
            <a:pPr lvl="4"/>
            <a:r>
              <a:rPr lang="sv-SE" altLang="sv-SE" smtClean="0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6BFF76-C067-4C0A-81AA-681DF10D9F4E}" type="datetime1">
              <a:rPr lang="sv-S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2016-03-24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A6C651-9420-491A-B58B-B7C0ECE194AD}" type="slidenum">
              <a:rPr lang="sv-SE" altLang="sv-S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v-SE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22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2387600"/>
          </a:xfrm>
        </p:spPr>
        <p:txBody>
          <a:bodyPr/>
          <a:lstStyle/>
          <a:p>
            <a:pPr eaLnBrk="1" hangingPunct="1"/>
            <a:r>
              <a:rPr lang="sv-SE" altLang="sv-SE" b="1" smtClean="0"/>
              <a:t/>
            </a:r>
            <a:br>
              <a:rPr lang="sv-SE" altLang="sv-SE" b="1" smtClean="0"/>
            </a:br>
            <a:endParaRPr lang="sv-SE" altLang="sv-SE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14400" y="665137"/>
            <a:ext cx="7772400" cy="2522537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sv-SE" altLang="sv-SE" sz="4400" b="1" dirty="0" smtClean="0"/>
              <a:t>Ortopedteknik en del av vården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914400" y="6324601"/>
            <a:ext cx="531378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sv-SE" altLang="sv-SE" sz="18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Ortopedtekniska Branschrådet</a:t>
            </a:r>
            <a:r>
              <a:rPr lang="sv-SE" altLang="sv-SE" sz="1800" dirty="0" smtClean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2054" name="Bildobjekt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144" y="2471685"/>
            <a:ext cx="277018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848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</a:t>
            </a:r>
            <a:r>
              <a:rPr lang="sv-SE" dirty="0" smtClean="0"/>
              <a:t>mputation (sept. 2013)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552" y="2335932"/>
            <a:ext cx="3810000" cy="4114800"/>
          </a:xfrm>
        </p:spPr>
        <p:txBody>
          <a:bodyPr/>
          <a:lstStyle/>
          <a:p>
            <a:r>
              <a:rPr lang="sv-SE" dirty="0" smtClean="0"/>
              <a:t>Förloppet efter</a:t>
            </a:r>
          </a:p>
          <a:p>
            <a:pPr lvl="1"/>
            <a:r>
              <a:rPr lang="sv-SE" dirty="0" smtClean="0"/>
              <a:t>Infektionen finns kvar och såret läker dåligt…</a:t>
            </a:r>
            <a:endParaRPr lang="sv-SE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2400896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639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Sårrevision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 smtClean="0"/>
              <a:t>Läkare gör sårrevison</a:t>
            </a:r>
          </a:p>
          <a:p>
            <a:r>
              <a:rPr lang="sv-SE" dirty="0" smtClean="0"/>
              <a:t>Sårrevisionen går bra</a:t>
            </a:r>
          </a:p>
          <a:p>
            <a:pPr lvl="1"/>
            <a:r>
              <a:rPr lang="sv-SE" dirty="0" smtClean="0"/>
              <a:t>Men 10 min efter avslutat ingrepp spricker artären</a:t>
            </a:r>
          </a:p>
          <a:p>
            <a:r>
              <a:rPr lang="sv-SE" dirty="0" smtClean="0"/>
              <a:t>Akut operation… </a:t>
            </a:r>
            <a:r>
              <a:rPr lang="sv-SE" dirty="0" err="1" smtClean="0"/>
              <a:t>Mappe</a:t>
            </a:r>
            <a:r>
              <a:rPr lang="sv-SE" dirty="0" smtClean="0"/>
              <a:t> är nära att mista livet</a:t>
            </a:r>
            <a:endParaRPr lang="sv-SE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29150" y="2400896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6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Sårbehandling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 smtClean="0"/>
              <a:t>Sårytan (ca. 600 cm²) efter ny revision</a:t>
            </a:r>
            <a:endParaRPr lang="sv-SE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2400896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17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Sårbehandling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 smtClean="0"/>
              <a:t>Sårytan kräver transplantation från andra benet</a:t>
            </a:r>
            <a:endParaRPr lang="sv-SE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629150" y="2400896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96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Såret läker…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 smtClean="0"/>
              <a:t>I slutet av 2013 har såret nästan blivit torrt och protesanpassning ska göras i början av 2014</a:t>
            </a:r>
            <a:endParaRPr lang="sv-SE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473" y="2226469"/>
            <a:ext cx="2437555" cy="3263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5" t="22872" r="32174"/>
          <a:stretch/>
        </p:blipFill>
        <p:spPr>
          <a:xfrm rot="3174101">
            <a:off x="3386636" y="4443163"/>
            <a:ext cx="2218329" cy="20936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248170" y="64008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sv-SE" dirty="0" smtClean="0">
                <a:solidFill>
                  <a:srgbClr val="000000"/>
                </a:solidFill>
              </a:rPr>
              <a:t>Ortopedtekniska Branschrådet </a:t>
            </a:r>
            <a:endParaRPr lang="sv-S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6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Mappe</a:t>
            </a:r>
            <a:r>
              <a:rPr lang="sv-SE" dirty="0" smtClean="0"/>
              <a:t> får sin första protes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492895"/>
            <a:ext cx="3886200" cy="3684067"/>
          </a:xfrm>
        </p:spPr>
        <p:txBody>
          <a:bodyPr>
            <a:normAutofit/>
          </a:bodyPr>
          <a:lstStyle/>
          <a:p>
            <a:pPr lvl="1"/>
            <a:r>
              <a:rPr lang="sv-SE" sz="2100" dirty="0"/>
              <a:t>Överviktig efter långvarig </a:t>
            </a:r>
            <a:r>
              <a:rPr lang="sv-SE" sz="2100" dirty="0" smtClean="0"/>
              <a:t>sjukdomsförlopp </a:t>
            </a:r>
            <a:endParaRPr lang="sv-SE" sz="2100" dirty="0"/>
          </a:p>
          <a:p>
            <a:pPr lvl="1"/>
            <a:endParaRPr lang="sv-SE" sz="2100" dirty="0"/>
          </a:p>
          <a:p>
            <a:pPr lvl="1"/>
            <a:r>
              <a:rPr lang="sv-SE" sz="2100" dirty="0"/>
              <a:t>Lyckas att hålla modet uppe tack var familjen och vänner</a:t>
            </a:r>
          </a:p>
          <a:p>
            <a:pPr lvl="1"/>
            <a:endParaRPr lang="sv-SE" sz="2100" dirty="0"/>
          </a:p>
          <a:p>
            <a:pPr lvl="1"/>
            <a:r>
              <a:rPr lang="sv-SE" sz="2100" dirty="0"/>
              <a:t>Mycket stöd från </a:t>
            </a:r>
            <a:r>
              <a:rPr lang="sv-SE" sz="2100" dirty="0" smtClean="0"/>
              <a:t>det </a:t>
            </a:r>
            <a:r>
              <a:rPr lang="sv-SE" sz="2000" dirty="0" smtClean="0"/>
              <a:t>multidisciplinära teamet</a:t>
            </a:r>
            <a:endParaRPr lang="sv-SE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1772905"/>
            <a:ext cx="2246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 smtClean="0"/>
              <a:t>Situationen då</a:t>
            </a:r>
            <a:endParaRPr lang="sv-SE" sz="2800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/>
          <a:srcRect l="21067" t="4915" r="6454" b="21134"/>
          <a:stretch/>
        </p:blipFill>
        <p:spPr>
          <a:xfrm>
            <a:off x="5148064" y="1940835"/>
            <a:ext cx="2952328" cy="3936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75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Första</a:t>
            </a:r>
            <a:r>
              <a:rPr lang="en-GB" dirty="0"/>
              <a:t> </a:t>
            </a:r>
            <a:r>
              <a:rPr lang="en-GB" dirty="0" err="1" smtClean="0"/>
              <a:t>protesen</a:t>
            </a:r>
            <a:r>
              <a:rPr lang="en-GB" dirty="0" smtClean="0"/>
              <a:t>  (2014 -01-14)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668782"/>
            <a:ext cx="3240360" cy="42465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-324544" y="5835831"/>
            <a:ext cx="6584776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sz="3200" kern="0" dirty="0" err="1" smtClean="0"/>
              <a:t>Andra</a:t>
            </a:r>
            <a:r>
              <a:rPr lang="en-GB" sz="3200" kern="0" dirty="0" smtClean="0"/>
              <a:t> </a:t>
            </a:r>
            <a:r>
              <a:rPr lang="en-GB" sz="3200" kern="0" dirty="0" err="1" smtClean="0"/>
              <a:t>protesen</a:t>
            </a:r>
            <a:r>
              <a:rPr lang="en-GB" sz="3200" kern="0" dirty="0" smtClean="0"/>
              <a:t> (2014-04-04) </a:t>
            </a:r>
            <a:endParaRPr lang="en-GB" sz="3200" kern="0" dirty="0"/>
          </a:p>
        </p:txBody>
      </p:sp>
      <p:pic>
        <p:nvPicPr>
          <p:cNvPr id="9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2914" y="1668782"/>
            <a:ext cx="2981202" cy="512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92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09600"/>
            <a:ext cx="8640960" cy="1143000"/>
          </a:xfrm>
        </p:spPr>
        <p:txBody>
          <a:bodyPr/>
          <a:lstStyle/>
          <a:p>
            <a:r>
              <a:rPr lang="en-GB" dirty="0" err="1" smtClean="0"/>
              <a:t>Förändringar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stumpen</a:t>
            </a:r>
            <a:r>
              <a:rPr lang="en-GB" dirty="0" smtClean="0"/>
              <a:t> (2014-05-27)</a:t>
            </a:r>
            <a:endParaRPr lang="en-GB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2226469"/>
            <a:ext cx="3038900" cy="4055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48011" y="2226468"/>
            <a:ext cx="3108365" cy="41432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96208" y="652721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sv-SE" dirty="0" smtClean="0">
                <a:solidFill>
                  <a:srgbClr val="000000"/>
                </a:solidFill>
              </a:rPr>
              <a:t>Ortopedtekniska Branschrådet </a:t>
            </a:r>
            <a:endParaRPr lang="sv-S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78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389" y="349335"/>
            <a:ext cx="8856984" cy="1143000"/>
          </a:xfrm>
        </p:spPr>
        <p:txBody>
          <a:bodyPr/>
          <a:lstStyle/>
          <a:p>
            <a:r>
              <a:rPr lang="sv-SE" dirty="0" smtClean="0"/>
              <a:t>Mjukdelsrevision (sept. 2014)</a:t>
            </a:r>
            <a:endParaRPr lang="sv-SE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09870" y="1569192"/>
            <a:ext cx="3502090" cy="459611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860032" y="1672130"/>
            <a:ext cx="3283090" cy="4376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4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Därefter en ny hylsa som placerar knäcentrum bättre..</a:t>
            </a:r>
            <a:endParaRPr lang="sv-SE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75856" y="2133737"/>
            <a:ext cx="2824327" cy="37646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52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altLang="sv-SE" dirty="0" smtClean="0"/>
              <a:t>Intressant fakta om ortopedteknik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395536" y="1981200"/>
            <a:ext cx="4752528" cy="4114800"/>
          </a:xfrm>
        </p:spPr>
        <p:txBody>
          <a:bodyPr/>
          <a:lstStyle/>
          <a:p>
            <a:pPr eaLnBrk="1" hangingPunct="1">
              <a:defRPr/>
            </a:pPr>
            <a:r>
              <a:rPr lang="sv-SE" sz="2400" dirty="0" smtClean="0"/>
              <a:t>En yrkeskår (flera professioner) </a:t>
            </a:r>
          </a:p>
          <a:p>
            <a:pPr lvl="1" eaLnBrk="1" hangingPunct="1">
              <a:defRPr/>
            </a:pPr>
            <a:r>
              <a:rPr lang="sv-SE" sz="2000" dirty="0" smtClean="0"/>
              <a:t>har funnits i Sverige i minst 200 år</a:t>
            </a:r>
          </a:p>
          <a:p>
            <a:pPr eaLnBrk="1" hangingPunct="1">
              <a:defRPr/>
            </a:pPr>
            <a:r>
              <a:rPr lang="sv-SE" sz="2400" dirty="0"/>
              <a:t>Årsomsättning på </a:t>
            </a:r>
            <a:r>
              <a:rPr lang="sv-SE" sz="2400" dirty="0" smtClean="0"/>
              <a:t>en OTA motsvarar </a:t>
            </a:r>
            <a:r>
              <a:rPr lang="sv-SE" sz="2400" dirty="0"/>
              <a:t>ca: </a:t>
            </a:r>
            <a:r>
              <a:rPr lang="sv-SE" sz="2400" dirty="0" smtClean="0"/>
              <a:t>0.02% av </a:t>
            </a:r>
            <a:r>
              <a:rPr lang="sv-SE" sz="2400" dirty="0"/>
              <a:t>sjukhusets </a:t>
            </a:r>
            <a:r>
              <a:rPr lang="sv-SE" sz="2400" dirty="0" smtClean="0"/>
              <a:t>omsättning</a:t>
            </a:r>
            <a:endParaRPr lang="sv-SE" sz="2400" dirty="0"/>
          </a:p>
          <a:p>
            <a:pPr eaLnBrk="1" hangingPunct="1">
              <a:defRPr/>
            </a:pPr>
            <a:r>
              <a:rPr lang="sv-SE" sz="2400" dirty="0" smtClean="0"/>
              <a:t>Yrkesverksamma Ortopedingenjörer i Sverige är i dag omkring 400 personer</a:t>
            </a:r>
          </a:p>
          <a:p>
            <a:pPr lvl="1" eaLnBrk="1" hangingPunct="1">
              <a:defRPr/>
            </a:pPr>
            <a:r>
              <a:rPr lang="sv-SE" sz="2000" dirty="0" smtClean="0"/>
              <a:t>Jämförelse: 12000 registrerade sjukgymnaster i Sverige</a:t>
            </a:r>
          </a:p>
          <a:p>
            <a:pPr eaLnBrk="1" hangingPunct="1">
              <a:defRPr/>
            </a:pPr>
            <a:r>
              <a:rPr lang="sv-SE" sz="2400" dirty="0" smtClean="0"/>
              <a:t>Vi är små men duktiga, så duktiga att ingen ser vad vi gör….</a:t>
            </a:r>
          </a:p>
          <a:p>
            <a:pPr marL="0" indent="0" eaLnBrk="1" hangingPunct="1">
              <a:buFontTx/>
              <a:buNone/>
              <a:defRPr/>
            </a:pPr>
            <a:endParaRPr lang="sv-SE" sz="2400" dirty="0" smtClean="0"/>
          </a:p>
          <a:p>
            <a:pPr eaLnBrk="1" hangingPunct="1">
              <a:defRPr/>
            </a:pPr>
            <a:endParaRPr lang="sv-SE" dirty="0" smtClean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222657" y="6400405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sv-SE" dirty="0" smtClean="0">
                <a:solidFill>
                  <a:srgbClr val="000000"/>
                </a:solidFill>
              </a:rPr>
              <a:t>Ortopedtekniska Branschrådet </a:t>
            </a:r>
            <a:endParaRPr lang="sv-S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432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 smtClean="0"/>
              <a:t>Första gången med protes gående från bilen och in i sitt hem…. Och på cykel…</a:t>
            </a:r>
            <a:endParaRPr lang="sv-SE" sz="360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226468"/>
            <a:ext cx="2746857" cy="3677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226468"/>
            <a:ext cx="2812001" cy="36890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74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09600"/>
            <a:ext cx="8206680" cy="1143000"/>
          </a:xfrm>
        </p:spPr>
        <p:txBody>
          <a:bodyPr/>
          <a:lstStyle/>
          <a:p>
            <a:r>
              <a:rPr lang="sv-SE" dirty="0" smtClean="0"/>
              <a:t>Sommarsemester utomlands 2015</a:t>
            </a:r>
            <a:endParaRPr lang="sv-SE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13" y="2226469"/>
            <a:ext cx="3796475" cy="3263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959" y="2226469"/>
            <a:ext cx="2526583" cy="3263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59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96542"/>
            <a:ext cx="7772400" cy="1143000"/>
          </a:xfrm>
        </p:spPr>
        <p:txBody>
          <a:bodyPr>
            <a:noAutofit/>
          </a:bodyPr>
          <a:lstStyle/>
          <a:p>
            <a:r>
              <a:rPr lang="sv-SE" sz="3600" dirty="0" smtClean="0"/>
              <a:t>En kämpe som har klarat sig tack vare ett stort socialt stöd och från engagerad vårdpersonal</a:t>
            </a:r>
            <a:endParaRPr lang="sv-SE" sz="36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515405"/>
            <a:ext cx="3886200" cy="2685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422" y="2526108"/>
            <a:ext cx="2437555" cy="3263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96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Varför berättar jag detta?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760" y="2204864"/>
            <a:ext cx="8892480" cy="4114800"/>
          </a:xfrm>
        </p:spPr>
        <p:txBody>
          <a:bodyPr/>
          <a:lstStyle/>
          <a:p>
            <a:r>
              <a:rPr lang="sv-SE" sz="2800" dirty="0" smtClean="0"/>
              <a:t>I detta tillstånd kan och får vi många patienter…</a:t>
            </a:r>
          </a:p>
          <a:p>
            <a:r>
              <a:rPr lang="sv-SE" sz="2800" dirty="0" smtClean="0"/>
              <a:t>Vi är ofta ändstationen efter långvarigt vårdförlopp…</a:t>
            </a:r>
          </a:p>
          <a:p>
            <a:r>
              <a:rPr lang="sv-SE" sz="2800" dirty="0" smtClean="0"/>
              <a:t>Vi får många gånger personlig kontakt med patienterna …</a:t>
            </a:r>
          </a:p>
          <a:p>
            <a:pPr lvl="1"/>
            <a:r>
              <a:rPr lang="sv-SE" sz="2400" dirty="0" smtClean="0"/>
              <a:t>…som i vissa fall kan fortsätta i flera år….</a:t>
            </a:r>
          </a:p>
          <a:p>
            <a:pPr lvl="1"/>
            <a:r>
              <a:rPr lang="sv-SE" sz="2400" dirty="0" smtClean="0"/>
              <a:t>…deras vardag är i vissa fall fullständigt beroende av våran service</a:t>
            </a:r>
          </a:p>
          <a:p>
            <a:pPr marL="457200" lvl="1" indent="0">
              <a:buNone/>
            </a:pPr>
            <a:endParaRPr lang="sv-SE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248400" y="64008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sv-SE" dirty="0" smtClean="0">
                <a:solidFill>
                  <a:srgbClr val="000000"/>
                </a:solidFill>
              </a:rPr>
              <a:t>Ortopedtekniska Branschrådet </a:t>
            </a:r>
            <a:endParaRPr lang="sv-S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Varför berättar jag detta?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916832"/>
            <a:ext cx="8892480" cy="4114800"/>
          </a:xfrm>
        </p:spPr>
        <p:txBody>
          <a:bodyPr/>
          <a:lstStyle/>
          <a:p>
            <a:r>
              <a:rPr lang="sv-SE" sz="2800" dirty="0" smtClean="0"/>
              <a:t>Självständighet</a:t>
            </a:r>
          </a:p>
          <a:p>
            <a:pPr lvl="1"/>
            <a:r>
              <a:rPr lang="sv-SE" sz="2400" dirty="0" smtClean="0"/>
              <a:t>En av de viktigaste faktorerna för livskvalitet</a:t>
            </a:r>
          </a:p>
          <a:p>
            <a:r>
              <a:rPr lang="sv-SE" sz="2800" dirty="0" smtClean="0"/>
              <a:t>Oberoende</a:t>
            </a:r>
          </a:p>
          <a:p>
            <a:pPr lvl="1"/>
            <a:r>
              <a:rPr lang="sv-SE" sz="2400" dirty="0" smtClean="0"/>
              <a:t>Kontroll över sitt liv</a:t>
            </a:r>
          </a:p>
          <a:p>
            <a:r>
              <a:rPr lang="sv-SE" sz="2800" dirty="0" smtClean="0"/>
              <a:t>Vi är specialister på att återupprätta människors oberoende</a:t>
            </a:r>
          </a:p>
          <a:p>
            <a:r>
              <a:rPr lang="sv-SE" sz="2800" dirty="0" smtClean="0"/>
              <a:t>Ortopedteknik handlar om vårdresultat</a:t>
            </a:r>
          </a:p>
          <a:p>
            <a:pPr lvl="1"/>
            <a:r>
              <a:rPr lang="sv-SE" sz="2400" dirty="0" smtClean="0"/>
              <a:t>Trots att ”vår” kostnad är väldigt liten tillför vi mycket värde</a:t>
            </a:r>
          </a:p>
          <a:p>
            <a:r>
              <a:rPr lang="sv-SE" sz="2800" b="1" dirty="0" smtClean="0"/>
              <a:t>Vi är små, men vi gör stor skillnad för flera tusentals människor varje år</a:t>
            </a:r>
            <a:endParaRPr lang="sv-SE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248400" y="64008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sv-SE" dirty="0" smtClean="0">
                <a:solidFill>
                  <a:srgbClr val="000000"/>
                </a:solidFill>
              </a:rPr>
              <a:t>Ortopedtekniska Branschrådet </a:t>
            </a:r>
            <a:endParaRPr lang="sv-S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203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Tack!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Ortopedtekniska Branschrådet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2044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En berättelse från verkligheten….</a:t>
            </a:r>
            <a:endParaRPr lang="sv-SE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140" y="2226469"/>
            <a:ext cx="4839721" cy="3263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8188" y="414511"/>
            <a:ext cx="835224" cy="390178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248400" y="6366782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sv-SE" dirty="0" smtClean="0">
                <a:solidFill>
                  <a:srgbClr val="000000"/>
                </a:solidFill>
              </a:rPr>
              <a:t>Ortopedtekniska Branschrådet </a:t>
            </a:r>
            <a:endParaRPr lang="sv-S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81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Mappe</a:t>
            </a:r>
            <a:r>
              <a:rPr lang="en-GB" dirty="0" smtClean="0"/>
              <a:t> </a:t>
            </a:r>
            <a:r>
              <a:rPr lang="en-GB" dirty="0" err="1" smtClean="0"/>
              <a:t>född</a:t>
            </a:r>
            <a:r>
              <a:rPr lang="en-GB" dirty="0" smtClean="0"/>
              <a:t> 1957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5023470" cy="4351338"/>
          </a:xfrm>
        </p:spPr>
        <p:txBody>
          <a:bodyPr/>
          <a:lstStyle/>
          <a:p>
            <a:r>
              <a:rPr lang="sv-SE" dirty="0" smtClean="0"/>
              <a:t>Brandman</a:t>
            </a:r>
          </a:p>
          <a:p>
            <a:pPr lvl="1"/>
            <a:r>
              <a:rPr lang="sv-SE" dirty="0" smtClean="0"/>
              <a:t>Juniorlandslagspelare handboll</a:t>
            </a:r>
          </a:p>
          <a:p>
            <a:pPr lvl="1"/>
            <a:r>
              <a:rPr lang="sv-SE" dirty="0" smtClean="0"/>
              <a:t>Familjen är häst intresserad</a:t>
            </a:r>
          </a:p>
          <a:p>
            <a:r>
              <a:rPr lang="sv-SE" dirty="0" smtClean="0"/>
              <a:t>Problem med lederna</a:t>
            </a:r>
          </a:p>
          <a:p>
            <a:pPr lvl="1"/>
            <a:r>
              <a:rPr lang="sv-SE" dirty="0" smtClean="0"/>
              <a:t>Bilateral höftplastik på tidigt 00-tal</a:t>
            </a:r>
          </a:p>
          <a:p>
            <a:pPr lvl="2"/>
            <a:r>
              <a:rPr lang="sv-SE" dirty="0" smtClean="0"/>
              <a:t>Allt gick bra</a:t>
            </a:r>
          </a:p>
          <a:p>
            <a:r>
              <a:rPr lang="sv-SE" dirty="0" smtClean="0"/>
              <a:t>Problem med höger knä</a:t>
            </a:r>
          </a:p>
          <a:p>
            <a:pPr lvl="1"/>
            <a:r>
              <a:rPr lang="sv-SE" dirty="0" smtClean="0"/>
              <a:t>Rek av läkare: Total plastik sep 2010</a:t>
            </a:r>
            <a:endParaRPr lang="sv-SE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993"/>
          <a:stretch/>
        </p:blipFill>
        <p:spPr>
          <a:xfrm rot="1228013">
            <a:off x="5957505" y="3354095"/>
            <a:ext cx="2437555" cy="21867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3" t="5432" r="26153" b="18025"/>
          <a:stretch/>
        </p:blipFill>
        <p:spPr>
          <a:xfrm>
            <a:off x="6775452" y="1131094"/>
            <a:ext cx="1739899" cy="2266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616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Mappe</a:t>
            </a:r>
            <a:r>
              <a:rPr lang="sv-SE" dirty="0" smtClean="0"/>
              <a:t> i början av förloppet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799" y="1981200"/>
            <a:ext cx="5254353" cy="4114800"/>
          </a:xfrm>
        </p:spPr>
        <p:txBody>
          <a:bodyPr/>
          <a:lstStyle/>
          <a:p>
            <a:r>
              <a:rPr lang="sv-SE" dirty="0" smtClean="0"/>
              <a:t>Svullet knä och kontakt med läkare innan nyår. Ingen penicillin…</a:t>
            </a:r>
          </a:p>
          <a:p>
            <a:pPr lvl="1"/>
            <a:r>
              <a:rPr lang="sv-SE" dirty="0" smtClean="0"/>
              <a:t>1 mars 2011 börjar jobba igen</a:t>
            </a:r>
          </a:p>
          <a:p>
            <a:pPr lvl="1"/>
            <a:r>
              <a:rPr lang="sv-SE" dirty="0" smtClean="0"/>
              <a:t>Juni tappas knäet första gången</a:t>
            </a:r>
          </a:p>
          <a:p>
            <a:pPr lvl="2"/>
            <a:r>
              <a:rPr lang="sv-SE" dirty="0" smtClean="0"/>
              <a:t>Dagen efter kunde han inte gå</a:t>
            </a:r>
          </a:p>
          <a:p>
            <a:pPr lvl="2"/>
            <a:r>
              <a:rPr lang="sv-SE" dirty="0" smtClean="0"/>
              <a:t>Överflyttad till specialistenhet på ett annat sjukhus pga. infektion</a:t>
            </a:r>
          </a:p>
          <a:p>
            <a:pPr lvl="1"/>
            <a:r>
              <a:rPr lang="sv-SE" dirty="0" smtClean="0"/>
              <a:t>Under de närmaste 12 månaderna utförs 6 operationer i knäet, mm</a:t>
            </a:r>
            <a:endParaRPr lang="sv-SE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204864"/>
            <a:ext cx="2447627" cy="3263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65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Situationen blir ohållbar och steloperation erbjöds…..</a:t>
            </a:r>
            <a:endParaRPr lang="sv-SE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937" y="2226469"/>
            <a:ext cx="2447627" cy="3263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437" y="2226469"/>
            <a:ext cx="2447627" cy="3263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66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Steloperation: Hoffmans ställning i 6 månader (</a:t>
            </a:r>
            <a:r>
              <a:rPr lang="sv-SE" dirty="0" err="1" smtClean="0"/>
              <a:t>inkl</a:t>
            </a:r>
            <a:r>
              <a:rPr lang="sv-SE" dirty="0" smtClean="0"/>
              <a:t> vakuum pump)</a:t>
            </a:r>
            <a:endParaRPr lang="sv-SE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400896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437" y="2226469"/>
            <a:ext cx="2447627" cy="3263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4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Men det vill sig inte….</a:t>
            </a:r>
            <a:endParaRPr lang="sv-SE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50836" y="2312751"/>
            <a:ext cx="3241829" cy="3090940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141" y="1690688"/>
            <a:ext cx="3611068" cy="4834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85800" y="6296743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sv-SE" dirty="0" smtClean="0">
                <a:solidFill>
                  <a:srgbClr val="000000"/>
                </a:solidFill>
              </a:rPr>
              <a:t>Ortopedtekniska Branschrådet </a:t>
            </a:r>
            <a:endParaRPr lang="sv-S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37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Beslut om amputation (maj 2013)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 smtClean="0"/>
              <a:t>Amputation</a:t>
            </a:r>
          </a:p>
          <a:p>
            <a:pPr lvl="1"/>
            <a:r>
              <a:rPr lang="sv-SE" dirty="0"/>
              <a:t>S</a:t>
            </a:r>
            <a:r>
              <a:rPr lang="sv-SE" dirty="0" smtClean="0"/>
              <a:t>eptember 2013</a:t>
            </a:r>
          </a:p>
          <a:p>
            <a:pPr lvl="2"/>
            <a:r>
              <a:rPr lang="sv-SE" dirty="0" err="1" smtClean="0"/>
              <a:t>Mappe</a:t>
            </a:r>
            <a:r>
              <a:rPr lang="sv-SE" dirty="0" smtClean="0"/>
              <a:t> informeras om det förväntad förloppet av ett multidisciplinärt team</a:t>
            </a:r>
          </a:p>
          <a:p>
            <a:pPr marL="342900" lvl="1" indent="-342900">
              <a:buFontTx/>
              <a:buChar char="•"/>
            </a:pPr>
            <a:r>
              <a:rPr lang="sv-SE" dirty="0"/>
              <a:t>Första kontakten med ortopedteknik</a:t>
            </a:r>
          </a:p>
          <a:p>
            <a:endParaRPr lang="sv-SE" dirty="0"/>
          </a:p>
        </p:txBody>
      </p:sp>
      <p:pic>
        <p:nvPicPr>
          <p:cNvPr id="8" name="Picture 2" descr="C:\Documents and Settings\anhu\Mina dokument\OTB\Administration o ekonomi\CMYK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38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Ortopedtekniska Branschrådet </a:t>
            </a:r>
            <a:endParaRPr lang="sv-SE">
              <a:solidFill>
                <a:srgbClr val="000000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993" y="2852936"/>
            <a:ext cx="3135481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5135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andardformgivning">
  <a:themeElements>
    <a:clrScheme name="Standardformgivning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formgivning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34575</TotalTime>
  <Words>548</Words>
  <Application>Microsoft Office PowerPoint</Application>
  <PresentationFormat>Bildspel på skärmen (4:3)</PresentationFormat>
  <Paragraphs>104</Paragraphs>
  <Slides>25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25</vt:i4>
      </vt:variant>
    </vt:vector>
  </HeadingPairs>
  <TitlesOfParts>
    <vt:vector size="26" baseType="lpstr">
      <vt:lpstr>Standardformgivning</vt:lpstr>
      <vt:lpstr> </vt:lpstr>
      <vt:lpstr>Intressant fakta om ortopedteknik</vt:lpstr>
      <vt:lpstr>En berättelse från verkligheten….</vt:lpstr>
      <vt:lpstr>Mappe född 1957</vt:lpstr>
      <vt:lpstr>Mappe i början av förloppet</vt:lpstr>
      <vt:lpstr>Situationen blir ohållbar och steloperation erbjöds…..</vt:lpstr>
      <vt:lpstr>Steloperation: Hoffmans ställning i 6 månader (inkl vakuum pump)</vt:lpstr>
      <vt:lpstr>Men det vill sig inte….</vt:lpstr>
      <vt:lpstr>Beslut om amputation (maj 2013)</vt:lpstr>
      <vt:lpstr>Amputation (sept. 2013)</vt:lpstr>
      <vt:lpstr>Sårrevision</vt:lpstr>
      <vt:lpstr>Sårbehandling</vt:lpstr>
      <vt:lpstr>Sårbehandling</vt:lpstr>
      <vt:lpstr>Såret läker…</vt:lpstr>
      <vt:lpstr>Mappe får sin första protes</vt:lpstr>
      <vt:lpstr>Första protesen  (2014 -01-14)</vt:lpstr>
      <vt:lpstr>Förändringar i stumpen (2014-05-27)</vt:lpstr>
      <vt:lpstr>Mjukdelsrevision (sept. 2014)</vt:lpstr>
      <vt:lpstr>Därefter en ny hylsa som placerar knäcentrum bättre..</vt:lpstr>
      <vt:lpstr>Första gången med protes gående från bilen och in i sitt hem…. Och på cykel…</vt:lpstr>
      <vt:lpstr>Sommarsemester utomlands 2015</vt:lpstr>
      <vt:lpstr>En kämpe som har klarat sig tack vare ett stort socialt stöd och från engagerad vårdpersonal</vt:lpstr>
      <vt:lpstr>Varför berättar jag detta?</vt:lpstr>
      <vt:lpstr>Varför berättar jag detta?</vt:lpstr>
      <vt:lpstr>Tack!</vt:lpstr>
    </vt:vector>
  </TitlesOfParts>
  <Company>Landstinget Halland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Benamputationer i Sverige</dc:title>
  <dc:creator>Anton Johannesson</dc:creator>
  <cp:lastModifiedBy>Göran Sigblad</cp:lastModifiedBy>
  <cp:revision>179</cp:revision>
  <dcterms:created xsi:type="dcterms:W3CDTF">2014-02-26T07:35:55Z</dcterms:created>
  <dcterms:modified xsi:type="dcterms:W3CDTF">2016-03-24T09:35:07Z</dcterms:modified>
</cp:coreProperties>
</file>