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  <p:sldMasterId id="2147483698" r:id="rId3"/>
    <p:sldMasterId id="2147483670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46" d="100"/>
          <a:sy n="46" d="100"/>
        </p:scale>
        <p:origin x="-600" y="0"/>
      </p:cViewPr>
      <p:guideLst>
        <p:guide orient="horz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D5BAB-E0D0-437A-9058-430252D9D618}" type="datetimeFigureOut">
              <a:rPr lang="en-GB" smtClean="0"/>
              <a:t>22/03/2016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B2F27-15E0-4742-B0BA-181C870B2A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805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B2F27-15E0-4742-B0BA-181C870B2AA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29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B2F27-15E0-4742-B0BA-181C870B2AA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982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EDEDED"/>
              </a:gs>
              <a:gs pos="98750">
                <a:srgbClr val="EDEDED"/>
              </a:gs>
              <a:gs pos="5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-1587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95314" y="2049917"/>
            <a:ext cx="795337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5313" y="3587165"/>
            <a:ext cx="7953375" cy="17526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7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- Grön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0" y="785285"/>
            <a:ext cx="9144000" cy="5837767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10" name="Rektangel 9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37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- Blå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3321078" cy="135678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4572000" y="785285"/>
            <a:ext cx="4572000" cy="5837767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39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två bilder - Blå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3321078" cy="135678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4572000" y="785284"/>
            <a:ext cx="4572000" cy="2918400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0"/>
          <p:cNvSpPr>
            <a:spLocks noGrp="1"/>
          </p:cNvSpPr>
          <p:nvPr>
            <p:ph type="pic" sz="quarter" idx="17"/>
          </p:nvPr>
        </p:nvSpPr>
        <p:spPr>
          <a:xfrm>
            <a:off x="4572000" y="3705055"/>
            <a:ext cx="4572000" cy="2918400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373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- Blå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0" y="785285"/>
            <a:ext cx="9144000" cy="5837767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533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- Varia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-1587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rgbClr val="EDEDED"/>
              </a:gs>
              <a:gs pos="98750">
                <a:srgbClr val="EDEDED"/>
              </a:gs>
              <a:gs pos="5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95314" y="2049917"/>
            <a:ext cx="795337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5313" y="3587165"/>
            <a:ext cx="7953375" cy="17526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-1587" y="0"/>
            <a:ext cx="9144000" cy="6858000"/>
          </a:xfrm>
          <a:prstGeom prst="rect">
            <a:avLst/>
          </a:prstGeom>
        </p:spPr>
      </p:pic>
      <p:pic>
        <p:nvPicPr>
          <p:cNvPr id="4" name="Bildobjekt 3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92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- Varia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98750">
                <a:schemeClr val="bg1"/>
              </a:gs>
              <a:gs pos="71000">
                <a:srgbClr val="DADAD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8" r="6137"/>
          <a:stretch/>
        </p:blipFill>
        <p:spPr>
          <a:xfrm>
            <a:off x="0" y="529"/>
            <a:ext cx="9144000" cy="685747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95314" y="2049917"/>
            <a:ext cx="5538068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95313" y="3587165"/>
            <a:ext cx="5538068" cy="17526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62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- Varia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98750">
                <a:schemeClr val="bg1"/>
              </a:gs>
              <a:gs pos="71000">
                <a:srgbClr val="DADADA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6" r="6707"/>
          <a:stretch/>
        </p:blipFill>
        <p:spPr>
          <a:xfrm>
            <a:off x="1" y="772645"/>
            <a:ext cx="9144000" cy="612193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09625" y="1164314"/>
            <a:ext cx="6124752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09624" y="2701564"/>
            <a:ext cx="6124752" cy="933033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2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-1587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439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-1587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5306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9" name="Platshållare för innehåll 2"/>
          <p:cNvSpPr>
            <a:spLocks noGrp="1"/>
          </p:cNvSpPr>
          <p:nvPr>
            <p:ph idx="13"/>
          </p:nvPr>
        </p:nvSpPr>
        <p:spPr>
          <a:xfrm>
            <a:off x="4149697" y="2614084"/>
            <a:ext cx="3321078" cy="35306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94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05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696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5"/>
            <a:ext cx="6875462" cy="302471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202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/>
          <p:cNvSpPr>
            <a:spLocks noGrp="1"/>
          </p:cNvSpPr>
          <p:nvPr>
            <p:ph idx="13"/>
          </p:nvPr>
        </p:nvSpPr>
        <p:spPr>
          <a:xfrm>
            <a:off x="4149697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973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- Grön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3321078" cy="135678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4572000" y="785285"/>
            <a:ext cx="4572000" cy="5837767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56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två bilder - Grön b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 userDrawn="1"/>
        </p:nvSpPr>
        <p:spPr>
          <a:xfrm>
            <a:off x="0" y="6623455"/>
            <a:ext cx="9144000" cy="240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3321078" cy="135678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2614084"/>
            <a:ext cx="3321078" cy="3010339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/>
          </p:nvPr>
        </p:nvSpPr>
        <p:spPr>
          <a:xfrm>
            <a:off x="4572000" y="785284"/>
            <a:ext cx="4572000" cy="2918400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smtClean="0"/>
              <a:t>Datum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0"/>
          <p:cNvSpPr>
            <a:spLocks noGrp="1"/>
          </p:cNvSpPr>
          <p:nvPr>
            <p:ph type="pic" sz="quarter" idx="17"/>
          </p:nvPr>
        </p:nvSpPr>
        <p:spPr>
          <a:xfrm>
            <a:off x="4572000" y="3705055"/>
            <a:ext cx="4572000" cy="2918400"/>
          </a:xfrm>
          <a:solidFill>
            <a:schemeClr val="bg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31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135678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95314" y="2614084"/>
            <a:ext cx="6875462" cy="3512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67475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71544" y="6660857"/>
            <a:ext cx="3800912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37313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5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0" r:id="rId3"/>
    <p:sldLayoutId id="2147483654" r:id="rId4"/>
    <p:sldLayoutId id="2147483655" r:id="rId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3038" algn="l" defTabSz="914400" rtl="0" eaLnBrk="1" latinLnBrk="0" hangingPunct="1">
        <a:spcBef>
          <a:spcPts val="0"/>
        </a:spcBef>
        <a:buFont typeface="Arial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135678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95314" y="2614084"/>
            <a:ext cx="6875462" cy="3512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67475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71544" y="6660857"/>
            <a:ext cx="3800912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37313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8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3038" algn="l" defTabSz="914400" rtl="0" eaLnBrk="1" latinLnBrk="0" hangingPunct="1">
        <a:spcBef>
          <a:spcPts val="0"/>
        </a:spcBef>
        <a:buFont typeface="Arial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135678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95314" y="2614084"/>
            <a:ext cx="6875462" cy="3512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67475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71544" y="6660857"/>
            <a:ext cx="3800912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37313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/>
          <p:cNvPicPr>
            <a:picLocks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8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28" r:id="rId2"/>
    <p:sldLayoutId id="2147483708" r:id="rId3"/>
    <p:sldLayoutId id="2147483707" r:id="rId4"/>
    <p:sldLayoutId id="2147483727" r:id="rId5"/>
    <p:sldLayoutId id="2147483709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3038" algn="l" defTabSz="914400" rtl="0" eaLnBrk="1" latinLnBrk="0" hangingPunct="1">
        <a:spcBef>
          <a:spcPts val="0"/>
        </a:spcBef>
        <a:buFont typeface="Arial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135678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95314" y="2614084"/>
            <a:ext cx="6875462" cy="3512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67475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71544" y="6660857"/>
            <a:ext cx="3800912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37313" y="6660857"/>
            <a:ext cx="540000" cy="157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EE979298-3C3B-4069-AA25-E7B70A8EB89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0" y="165600"/>
            <a:ext cx="2285086" cy="3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8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3038" algn="l" defTabSz="914400" rtl="0" eaLnBrk="1" latinLnBrk="0" hangingPunct="1">
        <a:spcBef>
          <a:spcPts val="0"/>
        </a:spcBef>
        <a:buFont typeface="Arial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80975" algn="l" defTabSz="914400" rtl="0" eaLnBrk="1" latinLnBrk="0" hangingPunct="1">
        <a:spcBef>
          <a:spcPts val="0"/>
        </a:spcBef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Nya kostsamma hjälpmedel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Ortopedteknik i Örebro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330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242239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595314" y="1140643"/>
            <a:ext cx="6875462" cy="4985521"/>
          </a:xfrm>
        </p:spPr>
        <p:txBody>
          <a:bodyPr/>
          <a:lstStyle/>
          <a:p>
            <a:endParaRPr lang="en-GB" sz="2800" dirty="0" smtClean="0"/>
          </a:p>
          <a:p>
            <a:r>
              <a:rPr lang="en-GB" sz="2800" dirty="0" err="1" smtClean="0"/>
              <a:t>Nya</a:t>
            </a:r>
            <a:r>
              <a:rPr lang="en-GB" sz="2800" dirty="0" smtClean="0"/>
              <a:t> </a:t>
            </a:r>
            <a:r>
              <a:rPr lang="en-GB" sz="2800" dirty="0" err="1" smtClean="0"/>
              <a:t>kostsamma</a:t>
            </a:r>
            <a:r>
              <a:rPr lang="en-GB" sz="2800" dirty="0" smtClean="0"/>
              <a:t> </a:t>
            </a:r>
            <a:r>
              <a:rPr lang="en-GB" sz="2800" dirty="0" err="1" smtClean="0"/>
              <a:t>hjälpmedel</a:t>
            </a:r>
            <a:endParaRPr lang="en-GB" sz="2800" dirty="0"/>
          </a:p>
          <a:p>
            <a:endParaRPr lang="en-GB" sz="2800" dirty="0" smtClean="0"/>
          </a:p>
          <a:p>
            <a:r>
              <a:rPr lang="en-GB" sz="2800" dirty="0" err="1" smtClean="0"/>
              <a:t>Förväntningar</a:t>
            </a:r>
            <a:r>
              <a:rPr lang="en-GB" sz="2800" dirty="0" smtClean="0"/>
              <a:t> </a:t>
            </a:r>
            <a:r>
              <a:rPr lang="en-GB" sz="2800" dirty="0" err="1" smtClean="0"/>
              <a:t>från</a:t>
            </a:r>
            <a:r>
              <a:rPr lang="en-GB" sz="2800" dirty="0" smtClean="0"/>
              <a:t> </a:t>
            </a:r>
            <a:r>
              <a:rPr lang="en-GB" sz="2800" dirty="0" err="1" smtClean="0"/>
              <a:t>patienter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err="1" smtClean="0"/>
              <a:t>Hur</a:t>
            </a:r>
            <a:r>
              <a:rPr lang="en-GB" sz="2800" dirty="0" smtClean="0"/>
              <a:t> </a:t>
            </a:r>
            <a:r>
              <a:rPr lang="en-GB" sz="2800" dirty="0" err="1" smtClean="0"/>
              <a:t>kommer</a:t>
            </a:r>
            <a:r>
              <a:rPr lang="en-GB" sz="2800" dirty="0" smtClean="0"/>
              <a:t> de </a:t>
            </a:r>
            <a:r>
              <a:rPr lang="en-GB" sz="2800" dirty="0" err="1" smtClean="0"/>
              <a:t>patienterna</a:t>
            </a:r>
            <a:r>
              <a:rPr lang="en-GB" sz="2800" dirty="0" smtClean="0"/>
              <a:t> till del?</a:t>
            </a:r>
            <a:endParaRPr lang="en-GB" sz="2800" dirty="0"/>
          </a:p>
          <a:p>
            <a:endParaRPr lang="en-GB" sz="2800" dirty="0" smtClean="0"/>
          </a:p>
          <a:p>
            <a:r>
              <a:rPr lang="en-GB" sz="2800" dirty="0" err="1" smtClean="0"/>
              <a:t>Utifrån</a:t>
            </a:r>
            <a:r>
              <a:rPr lang="en-GB" sz="2800" dirty="0" smtClean="0"/>
              <a:t> </a:t>
            </a:r>
            <a:r>
              <a:rPr lang="en-GB" sz="2800" dirty="0" err="1" smtClean="0"/>
              <a:t>behov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err="1" smtClean="0"/>
              <a:t>Prioriteringar</a:t>
            </a:r>
            <a:r>
              <a:rPr lang="en-GB" sz="2800" dirty="0" smtClean="0"/>
              <a:t> </a:t>
            </a:r>
            <a:r>
              <a:rPr lang="en-GB" sz="2800" dirty="0" err="1" smtClean="0"/>
              <a:t>på</a:t>
            </a:r>
            <a:r>
              <a:rPr lang="en-GB" sz="2800" dirty="0" smtClean="0"/>
              <a:t> </a:t>
            </a:r>
            <a:r>
              <a:rPr lang="en-GB" sz="2800" dirty="0" err="1" smtClean="0"/>
              <a:t>individnivå</a:t>
            </a:r>
            <a:endParaRPr lang="en-GB" sz="2800" dirty="0" smtClean="0"/>
          </a:p>
          <a:p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757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4"/>
            <a:ext cx="6875462" cy="308226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1206631"/>
            <a:ext cx="6875462" cy="4919533"/>
          </a:xfrm>
        </p:spPr>
        <p:txBody>
          <a:bodyPr/>
          <a:lstStyle/>
          <a:p>
            <a:r>
              <a:rPr lang="sv-SE" sz="2800" dirty="0"/>
              <a:t>Systematiskt använda </a:t>
            </a:r>
            <a:r>
              <a:rPr lang="sv-SE" sz="2800" dirty="0" smtClean="0"/>
              <a:t>beslutsstöd</a:t>
            </a: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r>
              <a:rPr lang="sv-SE" sz="2800" dirty="0"/>
              <a:t>Manual för </a:t>
            </a:r>
            <a:r>
              <a:rPr lang="sv-SE" sz="2800" b="1" dirty="0"/>
              <a:t>beslutsstöd</a:t>
            </a:r>
            <a:r>
              <a:rPr lang="sv-SE" sz="2800" dirty="0"/>
              <a:t>, tex från Prioriteringscentrum i Linköping (2014), </a:t>
            </a:r>
            <a:endParaRPr lang="sv-SE" sz="2800" dirty="0" smtClean="0"/>
          </a:p>
          <a:p>
            <a:endParaRPr lang="sv-SE" sz="2800" dirty="0" smtClean="0"/>
          </a:p>
          <a:p>
            <a:pPr marL="0" indent="0">
              <a:buNone/>
            </a:pPr>
            <a:r>
              <a:rPr lang="sv-SE" sz="2800" smtClean="0"/>
              <a:t>Ser </a:t>
            </a:r>
            <a:r>
              <a:rPr lang="sv-SE" sz="2800" dirty="0"/>
              <a:t>över </a:t>
            </a:r>
            <a:r>
              <a:rPr lang="sv-SE" sz="2800" dirty="0" smtClean="0"/>
              <a:t>problemets </a:t>
            </a:r>
            <a:r>
              <a:rPr lang="sv-SE" sz="2800" b="1" dirty="0"/>
              <a:t>svårighetsgrad, patientnytta av åtgärden, kostnadseffektivitet</a:t>
            </a:r>
            <a:r>
              <a:rPr lang="sv-SE" sz="2800" dirty="0"/>
              <a:t> </a:t>
            </a:r>
            <a:endParaRPr lang="sv-SE" sz="2800" dirty="0" smtClean="0"/>
          </a:p>
          <a:p>
            <a:pPr marL="0" indent="0">
              <a:buNone/>
            </a:pPr>
            <a:r>
              <a:rPr lang="sv-SE" sz="2800" dirty="0" smtClean="0"/>
              <a:t>komma </a:t>
            </a:r>
            <a:r>
              <a:rPr lang="sv-SE" sz="2800" dirty="0"/>
              <a:t>fram till en </a:t>
            </a:r>
            <a:r>
              <a:rPr lang="sv-SE" sz="2800" dirty="0" smtClean="0"/>
              <a:t>beslut </a:t>
            </a:r>
            <a:r>
              <a:rPr lang="sv-SE" sz="2800" dirty="0"/>
              <a:t>på individnivå. 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50706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270519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1338606"/>
            <a:ext cx="6875462" cy="4787558"/>
          </a:xfrm>
        </p:spPr>
        <p:txBody>
          <a:bodyPr/>
          <a:lstStyle/>
          <a:p>
            <a:pPr marL="0" indent="0">
              <a:buNone/>
            </a:pPr>
            <a:r>
              <a:rPr lang="sv-SE" sz="2800" dirty="0" smtClean="0"/>
              <a:t>Hur påverkar vi förskrivningsbart sortiment / regelverk?</a:t>
            </a:r>
          </a:p>
          <a:p>
            <a:endParaRPr lang="sv-SE" sz="2800" dirty="0"/>
          </a:p>
          <a:p>
            <a:r>
              <a:rPr lang="sv-SE" sz="2800" dirty="0" smtClean="0"/>
              <a:t>Kan en väg vara att ta fram nationella kriterier? </a:t>
            </a:r>
          </a:p>
          <a:p>
            <a:endParaRPr lang="sv-SE" sz="2800" dirty="0" smtClean="0"/>
          </a:p>
          <a:p>
            <a:r>
              <a:rPr lang="sv-SE" sz="2800" dirty="0" smtClean="0"/>
              <a:t>Underlag till beslutsfattare?</a:t>
            </a:r>
          </a:p>
          <a:p>
            <a:endParaRPr lang="sv-SE" sz="2800" dirty="0"/>
          </a:p>
          <a:p>
            <a:r>
              <a:rPr lang="sv-SE" sz="2800" dirty="0" smtClean="0"/>
              <a:t>Systematiskt utvärdera effekt – nytta av hjälpmedlet?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43253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8436" y="775857"/>
            <a:ext cx="6875462" cy="166823"/>
          </a:xfrm>
        </p:spPr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1187777"/>
            <a:ext cx="6875462" cy="4938387"/>
          </a:xfrm>
        </p:spPr>
        <p:txBody>
          <a:bodyPr/>
          <a:lstStyle/>
          <a:p>
            <a:r>
              <a:rPr lang="sv-SE" sz="2800" b="1" dirty="0" smtClean="0"/>
              <a:t>PPP- Arm</a:t>
            </a:r>
          </a:p>
          <a:p>
            <a:pPr marL="0" indent="0">
              <a:buNone/>
            </a:pPr>
            <a:r>
              <a:rPr lang="sv-SE" sz="2800" dirty="0" smtClean="0"/>
              <a:t>The implementation </a:t>
            </a:r>
            <a:r>
              <a:rPr lang="sv-SE" sz="2800" dirty="0" err="1" smtClean="0"/>
              <a:t>of</a:t>
            </a:r>
            <a:r>
              <a:rPr lang="sv-SE" sz="2800" dirty="0" smtClean="0"/>
              <a:t> a national </a:t>
            </a:r>
            <a:r>
              <a:rPr lang="sv-SE" sz="2800" dirty="0" err="1" smtClean="0"/>
              <a:t>Prosthesis</a:t>
            </a:r>
            <a:r>
              <a:rPr lang="sv-SE" sz="2800" dirty="0" smtClean="0"/>
              <a:t> </a:t>
            </a:r>
            <a:r>
              <a:rPr lang="sv-SE" sz="2800" dirty="0" err="1" smtClean="0"/>
              <a:t>Prescription</a:t>
            </a:r>
            <a:r>
              <a:rPr lang="sv-SE" sz="2800" dirty="0" smtClean="0"/>
              <a:t> </a:t>
            </a:r>
            <a:r>
              <a:rPr lang="sv-SE" sz="2800" dirty="0" err="1" smtClean="0"/>
              <a:t>Protocol</a:t>
            </a:r>
            <a:endParaRPr lang="sv-SE" sz="2800" dirty="0" smtClean="0"/>
          </a:p>
          <a:p>
            <a:pPr marL="0" indent="0">
              <a:buNone/>
            </a:pPr>
            <a:endParaRPr lang="sv-SE" sz="2800" dirty="0" smtClean="0"/>
          </a:p>
          <a:p>
            <a:pPr marL="0" indent="0">
              <a:buNone/>
            </a:pPr>
            <a:r>
              <a:rPr lang="sv-SE" sz="2800" dirty="0"/>
              <a:t>Standardiserad </a:t>
            </a:r>
            <a:r>
              <a:rPr lang="sv-SE" sz="2800" dirty="0" smtClean="0"/>
              <a:t>digitalt förfarande </a:t>
            </a:r>
            <a:r>
              <a:rPr lang="sv-SE" sz="2800" dirty="0"/>
              <a:t>för </a:t>
            </a:r>
            <a:r>
              <a:rPr lang="sv-SE" sz="2800" dirty="0" smtClean="0"/>
              <a:t> processen: </a:t>
            </a:r>
          </a:p>
          <a:p>
            <a:pPr marL="0" indent="0">
              <a:buNone/>
            </a:pPr>
            <a:r>
              <a:rPr lang="sv-SE" sz="2800" dirty="0" smtClean="0"/>
              <a:t>Identifierat </a:t>
            </a:r>
            <a:r>
              <a:rPr lang="sv-SE" sz="2800" dirty="0"/>
              <a:t>behov av armprotes </a:t>
            </a:r>
            <a:endParaRPr lang="sv-SE" sz="2800" dirty="0" smtClean="0"/>
          </a:p>
          <a:p>
            <a:pPr marL="0" indent="0">
              <a:buNone/>
            </a:pPr>
            <a:r>
              <a:rPr lang="sv-SE" sz="2800" dirty="0" smtClean="0"/>
              <a:t>till </a:t>
            </a:r>
            <a:r>
              <a:rPr lang="sv-SE" sz="2800" dirty="0"/>
              <a:t>utvärdering av </a:t>
            </a:r>
            <a:r>
              <a:rPr lang="sv-SE" sz="2800" dirty="0" smtClean="0"/>
              <a:t>användandet</a:t>
            </a: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7644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4"/>
            <a:ext cx="6875462" cy="166824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314" y="1121790"/>
            <a:ext cx="6875462" cy="5004374"/>
          </a:xfrm>
        </p:spPr>
        <p:txBody>
          <a:bodyPr/>
          <a:lstStyle/>
          <a:p>
            <a:endParaRPr lang="sv-SE" sz="2800" dirty="0" smtClean="0"/>
          </a:p>
          <a:p>
            <a:r>
              <a:rPr lang="sv-SE" sz="2800" dirty="0" smtClean="0"/>
              <a:t>Tagits </a:t>
            </a:r>
            <a:r>
              <a:rPr lang="sv-SE" sz="2800" dirty="0"/>
              <a:t>fram i samarbete mellan patienter, rehabteam, ortopedtekniska verksamheter och försäkringsbolag (kostnadsansvariga)</a:t>
            </a:r>
          </a:p>
          <a:p>
            <a:endParaRPr lang="sv-SE" sz="2800" dirty="0"/>
          </a:p>
          <a:p>
            <a:r>
              <a:rPr lang="sv-SE" sz="2800" dirty="0" smtClean="0"/>
              <a:t>Baserat på ICF</a:t>
            </a:r>
          </a:p>
          <a:p>
            <a:endParaRPr lang="sv-SE" sz="2800" dirty="0"/>
          </a:p>
          <a:p>
            <a:r>
              <a:rPr lang="sv-SE" sz="2800" dirty="0" smtClean="0"/>
              <a:t>Paula </a:t>
            </a:r>
            <a:r>
              <a:rPr lang="sv-SE" sz="2800" dirty="0" err="1" smtClean="0"/>
              <a:t>Wijdenes</a:t>
            </a:r>
            <a:r>
              <a:rPr lang="sv-SE" sz="2800" dirty="0" smtClean="0"/>
              <a:t>, Holland </a:t>
            </a:r>
          </a:p>
          <a:p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lvl="1"/>
            <a:endParaRPr lang="sv-SE" sz="2600" dirty="0" smtClean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28345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5314" y="785283"/>
            <a:ext cx="6875462" cy="251665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4741" y="1225485"/>
            <a:ext cx="6875462" cy="4862972"/>
          </a:xfrm>
        </p:spPr>
        <p:txBody>
          <a:bodyPr/>
          <a:lstStyle/>
          <a:p>
            <a:r>
              <a:rPr lang="sv-SE" sz="2800" dirty="0"/>
              <a:t>Används </a:t>
            </a:r>
            <a:r>
              <a:rPr lang="sv-SE" sz="2800" dirty="0" smtClean="0"/>
              <a:t>nationell </a:t>
            </a:r>
            <a:r>
              <a:rPr lang="sv-SE" sz="2800" smtClean="0"/>
              <a:t>i Holland och </a:t>
            </a:r>
            <a:r>
              <a:rPr lang="sv-SE" sz="2800" dirty="0"/>
              <a:t>ger en bra struktur för samarbete med alla berörda parter. </a:t>
            </a:r>
            <a:endParaRPr lang="sv-SE" sz="2800" dirty="0" smtClean="0"/>
          </a:p>
          <a:p>
            <a:pPr marL="0" indent="0">
              <a:buNone/>
            </a:pPr>
            <a:endParaRPr lang="sv-SE" sz="2800" dirty="0" smtClean="0"/>
          </a:p>
          <a:p>
            <a:r>
              <a:rPr lang="sv-SE" sz="2800" dirty="0" smtClean="0"/>
              <a:t>Data för en </a:t>
            </a:r>
            <a:r>
              <a:rPr lang="sv-SE" sz="2800" dirty="0"/>
              <a:t>nationell databas för forskning</a:t>
            </a:r>
            <a:r>
              <a:rPr lang="sv-SE" sz="2800" dirty="0" smtClean="0"/>
              <a:t>.</a:t>
            </a:r>
          </a:p>
          <a:p>
            <a:endParaRPr lang="sv-SE" sz="2800" dirty="0"/>
          </a:p>
          <a:p>
            <a:r>
              <a:rPr lang="sv-SE" sz="2800" dirty="0" smtClean="0"/>
              <a:t>En Demoversion testas i Örebro </a:t>
            </a:r>
          </a:p>
          <a:p>
            <a:pPr marL="0" indent="0">
              <a:buNone/>
            </a:pPr>
            <a:r>
              <a:rPr lang="sv-SE" sz="2800" dirty="0"/>
              <a:t>	</a:t>
            </a:r>
            <a:r>
              <a:rPr lang="sv-SE" sz="2800" dirty="0" smtClean="0"/>
              <a:t>start </a:t>
            </a:r>
            <a:r>
              <a:rPr lang="sv-SE" sz="2800" dirty="0" err="1" smtClean="0"/>
              <a:t>vt</a:t>
            </a:r>
            <a:r>
              <a:rPr lang="sv-SE" sz="2800" dirty="0" smtClean="0"/>
              <a:t> 16</a:t>
            </a:r>
            <a:endParaRPr lang="sv-SE" sz="2800" dirty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167535402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Örebro län - Standardlayouter">
  <a:themeElements>
    <a:clrScheme name="Region Örebro län">
      <a:dk1>
        <a:sysClr val="windowText" lastClr="000000"/>
      </a:dk1>
      <a:lt1>
        <a:sysClr val="window" lastClr="FFFFFF"/>
      </a:lt1>
      <a:dk2>
        <a:srgbClr val="575757"/>
      </a:dk2>
      <a:lt2>
        <a:srgbClr val="B2B2B2"/>
      </a:lt2>
      <a:accent1>
        <a:srgbClr val="0090D4"/>
      </a:accent1>
      <a:accent2>
        <a:srgbClr val="9FC53A"/>
      </a:accent2>
      <a:accent3>
        <a:srgbClr val="004F9E"/>
      </a:accent3>
      <a:accent4>
        <a:srgbClr val="008B39"/>
      </a:accent4>
      <a:accent5>
        <a:srgbClr val="66BDE5"/>
      </a:accent5>
      <a:accent6>
        <a:srgbClr val="B9D87B"/>
      </a:accent6>
      <a:hlink>
        <a:srgbClr val="000000"/>
      </a:hlink>
      <a:folHlink>
        <a:srgbClr val="000000"/>
      </a:folHlink>
    </a:clrScheme>
    <a:fontScheme name="Region Örebro lä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gion Örebro - 4_3.potx [Read-Only]" id="{3F21CFE9-221E-4469-A38F-311645483533}" vid="{AE905716-5AF3-4C98-AA47-3E6BEBB708F1}"/>
    </a:ext>
  </a:extLst>
</a:theme>
</file>

<file path=ppt/theme/theme2.xml><?xml version="1.0" encoding="utf-8"?>
<a:theme xmlns:a="http://schemas.openxmlformats.org/drawingml/2006/main" name="Region Örebro län - Varianter av våg">
  <a:themeElements>
    <a:clrScheme name="Region Örebro län">
      <a:dk1>
        <a:sysClr val="windowText" lastClr="000000"/>
      </a:dk1>
      <a:lt1>
        <a:sysClr val="window" lastClr="FFFFFF"/>
      </a:lt1>
      <a:dk2>
        <a:srgbClr val="575757"/>
      </a:dk2>
      <a:lt2>
        <a:srgbClr val="B2B2B2"/>
      </a:lt2>
      <a:accent1>
        <a:srgbClr val="0090D4"/>
      </a:accent1>
      <a:accent2>
        <a:srgbClr val="9FC53A"/>
      </a:accent2>
      <a:accent3>
        <a:srgbClr val="004F9E"/>
      </a:accent3>
      <a:accent4>
        <a:srgbClr val="008B39"/>
      </a:accent4>
      <a:accent5>
        <a:srgbClr val="66BDE5"/>
      </a:accent5>
      <a:accent6>
        <a:srgbClr val="B9D87B"/>
      </a:accent6>
      <a:hlink>
        <a:srgbClr val="000000"/>
      </a:hlink>
      <a:folHlink>
        <a:srgbClr val="000000"/>
      </a:folHlink>
    </a:clrScheme>
    <a:fontScheme name="Region Örebro lä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gion Örebro - 4_3.potx [Read-Only]" id="{3F21CFE9-221E-4469-A38F-311645483533}" vid="{6CF7D789-4314-4C54-A36F-FCB39B36FF40}"/>
    </a:ext>
  </a:extLst>
</a:theme>
</file>

<file path=ppt/theme/theme3.xml><?xml version="1.0" encoding="utf-8"?>
<a:theme xmlns:a="http://schemas.openxmlformats.org/drawingml/2006/main" name="Region Örebro län - Bildlayouter">
  <a:themeElements>
    <a:clrScheme name="Region Örebro län">
      <a:dk1>
        <a:sysClr val="windowText" lastClr="000000"/>
      </a:dk1>
      <a:lt1>
        <a:sysClr val="window" lastClr="FFFFFF"/>
      </a:lt1>
      <a:dk2>
        <a:srgbClr val="575757"/>
      </a:dk2>
      <a:lt2>
        <a:srgbClr val="B2B2B2"/>
      </a:lt2>
      <a:accent1>
        <a:srgbClr val="0090D4"/>
      </a:accent1>
      <a:accent2>
        <a:srgbClr val="9FC53A"/>
      </a:accent2>
      <a:accent3>
        <a:srgbClr val="004F9E"/>
      </a:accent3>
      <a:accent4>
        <a:srgbClr val="008B39"/>
      </a:accent4>
      <a:accent5>
        <a:srgbClr val="66BDE5"/>
      </a:accent5>
      <a:accent6>
        <a:srgbClr val="B9D87B"/>
      </a:accent6>
      <a:hlink>
        <a:srgbClr val="000000"/>
      </a:hlink>
      <a:folHlink>
        <a:srgbClr val="000000"/>
      </a:folHlink>
    </a:clrScheme>
    <a:fontScheme name="Region Örebro lä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gion Örebro - 4_3.potx [Read-Only]" id="{3F21CFE9-221E-4469-A38F-311645483533}" vid="{D6A58660-638E-4FB3-9601-B86D13A48568}"/>
    </a:ext>
  </a:extLst>
</a:theme>
</file>

<file path=ppt/theme/theme4.xml><?xml version="1.0" encoding="utf-8"?>
<a:theme xmlns:a="http://schemas.openxmlformats.org/drawingml/2006/main" name="Region Örebro län - Rubriksidor/kapitelsidor">
  <a:themeElements>
    <a:clrScheme name="Region Örebro län">
      <a:dk1>
        <a:sysClr val="windowText" lastClr="000000"/>
      </a:dk1>
      <a:lt1>
        <a:sysClr val="window" lastClr="FFFFFF"/>
      </a:lt1>
      <a:dk2>
        <a:srgbClr val="575757"/>
      </a:dk2>
      <a:lt2>
        <a:srgbClr val="B2B2B2"/>
      </a:lt2>
      <a:accent1>
        <a:srgbClr val="0090D4"/>
      </a:accent1>
      <a:accent2>
        <a:srgbClr val="9FC53A"/>
      </a:accent2>
      <a:accent3>
        <a:srgbClr val="004F9E"/>
      </a:accent3>
      <a:accent4>
        <a:srgbClr val="008B39"/>
      </a:accent4>
      <a:accent5>
        <a:srgbClr val="66BDE5"/>
      </a:accent5>
      <a:accent6>
        <a:srgbClr val="B9D87B"/>
      </a:accent6>
      <a:hlink>
        <a:srgbClr val="000000"/>
      </a:hlink>
      <a:folHlink>
        <a:srgbClr val="000000"/>
      </a:folHlink>
    </a:clrScheme>
    <a:fontScheme name="Region Örebro lä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gion Örebro - 4_3.potx [Read-Only]" id="{3F21CFE9-221E-4469-A38F-311645483533}" vid="{8F0899FD-38D3-4498-B560-020DB0ADB553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165</Words>
  <Application>Microsoft Office PowerPoint</Application>
  <PresentationFormat>Bildspel på skärmen (4:3)</PresentationFormat>
  <Paragraphs>47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Region Örebro län - Standardlayouter</vt:lpstr>
      <vt:lpstr>Region Örebro län - Varianter av våg</vt:lpstr>
      <vt:lpstr>Region Örebro län - Bildlayouter</vt:lpstr>
      <vt:lpstr>Region Örebro län - Rubriksidor/kapitelsidor</vt:lpstr>
      <vt:lpstr>Nya kostsamma hjälpmedel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Rabarber</dc:creator>
  <cp:lastModifiedBy>Göran Sigblad</cp:lastModifiedBy>
  <cp:revision>24</cp:revision>
  <dcterms:created xsi:type="dcterms:W3CDTF">2015-01-28T14:32:31Z</dcterms:created>
  <dcterms:modified xsi:type="dcterms:W3CDTF">2016-03-22T12:18:48Z</dcterms:modified>
</cp:coreProperties>
</file>