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6858000" cy="9144000" type="screen4x3"/>
  <p:notesSz cx="6797675" cy="9926638"/>
  <p:defaultTextStyle>
    <a:defPPr>
      <a:defRPr lang="sv-SE"/>
    </a:defPPr>
    <a:lvl1pPr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68"/>
    <a:srgbClr val="00AEEF"/>
    <a:srgbClr val="E9E3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7" autoAdjust="0"/>
    <p:restoredTop sz="86400" autoAdjust="0"/>
  </p:normalViewPr>
  <p:slideViewPr>
    <p:cSldViewPr snapToGrid="0">
      <p:cViewPr varScale="1">
        <p:scale>
          <a:sx n="75" d="100"/>
          <a:sy n="75" d="100"/>
        </p:scale>
        <p:origin x="-3384" y="-108"/>
      </p:cViewPr>
      <p:guideLst>
        <p:guide orient="horz" pos="497"/>
        <p:guide pos="41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3425" y="744538"/>
            <a:ext cx="27908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pitchFamily="34" charset="0"/>
              </a:defRPr>
            </a:lvl1pPr>
          </a:lstStyle>
          <a:p>
            <a:fld id="{57272A1D-9BA7-411D-8CC1-F9919A1D1003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7583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492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När det gäller landstingets skyldighet att ge patienten möjlighet att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välja hjälpmedel följer det av 3 b § första stycket HSL att denna möjlighet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enbart gäller dem som är bosatta i eller som är kvarskrivna och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stadigvarande vistas inom landstinget. </a:t>
            </a:r>
          </a:p>
          <a:p>
            <a:r>
              <a:rPr lang="sv-SE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Kommunens skyldighet att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erbjuda patienten möjlighet att välja hjälpmedel gäller enbart patienter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som omfattas av kommunens ansvar enligt 18 b § första eller andra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Geneva" pitchFamily="1" charset="-128"/>
                <a:cs typeface="+mn-cs"/>
              </a:rPr>
              <a:t>stycket HSL.</a:t>
            </a:r>
            <a:endParaRPr lang="sv-SE" sz="1200" kern="1200" dirty="0">
              <a:solidFill>
                <a:schemeClr val="tx1"/>
              </a:solidFill>
              <a:effectLst/>
              <a:latin typeface="Arial" pitchFamily="34" charset="0"/>
              <a:ea typeface="Geneva" pitchFamily="1" charset="-128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4963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 smtClean="0"/>
              <a:t>Ett vårdlandsting kan förskriva och utlämna vissa hjälpmedel till en utomlänspatient vid besök i landstinget om kostnaden understiger 10 000 kr. I dessa fall tillämpar vård-landstinget sitt eget regelverk. Ambitionen är att underlätta för personer med funktions-nedsättning att få sina behov av olika hjälpmedel tillgodosedda för att därmed kunna leva ett normalt liv även vid besök i annat landsting. Detta gäller både vid akuta behov och icke akuta när personer med funktionsnedsättning behöver låna vissa hjälpmedel. </a:t>
            </a:r>
          </a:p>
          <a:p>
            <a:r>
              <a:rPr lang="sv-SE" sz="1200" dirty="0" smtClean="0"/>
              <a:t>Uppgår kostnaden till mer än 10 000 kr ska samråd ske med hemlandstinget för att vårdlandstinget även i dessa fall ska ha rätt till ersättning. </a:t>
            </a:r>
          </a:p>
          <a:p>
            <a:r>
              <a:rPr lang="sv-SE" sz="1200" dirty="0" smtClean="0"/>
              <a:t>Om ett hjälpmedel kräver någon form av installation, avancerad service och underhåll som kräver produktspecifik kompetens eller måste anpassas till berörd persons bostads-förhållanden etc. ska det förskrivas och betalas av den funktionshindrades hemlands-ting. Lokala varianter vad gäller att hyra hjälpmedel kan förekomma</a:t>
            </a:r>
            <a:r>
              <a:rPr lang="sv-SE" sz="1200" b="1" i="1" dirty="0" smtClean="0"/>
              <a:t>. </a:t>
            </a:r>
            <a:endParaRPr lang="sv-SE" sz="1200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1788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3850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SKL har inte någon ytterligare information om vad detta innebär men anser att det skulle underlätta om t.ex. hjälpmedelscheferna skulle komma överens om en tolkning som kan tillämpas.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925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4449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4988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hjälpmedelscentralschefernas nätverk (ett nätverk inom SKL)</a:t>
            </a:r>
          </a:p>
          <a:p>
            <a:r>
              <a:rPr lang="sv-SE" dirty="0" smtClean="0"/>
              <a:t>En arbetsgrupp får i uppdrag att ta fram rutiner</a:t>
            </a:r>
            <a:r>
              <a:rPr lang="sv-SE" baseline="0" dirty="0" smtClean="0"/>
              <a:t> för detta. Gäller hjälpmedelscentralsverksamheter.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0928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2A1D-9BA7-411D-8CC1-F9919A1D1003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61" name="Group 49"/>
          <p:cNvGrpSpPr>
            <a:grpSpLocks/>
          </p:cNvGrpSpPr>
          <p:nvPr userDrawn="1"/>
        </p:nvGrpSpPr>
        <p:grpSpPr bwMode="auto">
          <a:xfrm>
            <a:off x="0" y="0"/>
            <a:ext cx="6858000" cy="971550"/>
            <a:chOff x="0" y="0"/>
            <a:chExt cx="4320" cy="612"/>
          </a:xfrm>
        </p:grpSpPr>
        <p:sp>
          <p:nvSpPr>
            <p:cNvPr id="13352" name="Rectangle 40"/>
            <p:cNvSpPr>
              <a:spLocks noChangeArrowheads="1"/>
            </p:cNvSpPr>
            <p:nvPr userDrawn="1"/>
          </p:nvSpPr>
          <p:spPr bwMode="auto">
            <a:xfrm>
              <a:off x="0" y="0"/>
              <a:ext cx="4320" cy="612"/>
            </a:xfrm>
            <a:prstGeom prst="rect">
              <a:avLst/>
            </a:prstGeom>
            <a:solidFill>
              <a:srgbClr val="E9E3D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>
                  <a:solidFill>
                    <a:srgbClr val="E9E3D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  <p:grpSp>
          <p:nvGrpSpPr>
            <p:cNvPr id="13353" name="Group 41"/>
            <p:cNvGrpSpPr>
              <a:grpSpLocks/>
            </p:cNvGrpSpPr>
            <p:nvPr userDrawn="1"/>
          </p:nvGrpSpPr>
          <p:grpSpPr bwMode="auto">
            <a:xfrm>
              <a:off x="4229" y="2"/>
              <a:ext cx="91" cy="497"/>
              <a:chOff x="5669" y="-18"/>
              <a:chExt cx="91" cy="497"/>
            </a:xfrm>
          </p:grpSpPr>
          <p:sp>
            <p:nvSpPr>
              <p:cNvPr id="13354" name="Rectangle 42"/>
              <p:cNvSpPr>
                <a:spLocks noChangeAspect="1" noChangeArrowheads="1"/>
              </p:cNvSpPr>
              <p:nvPr userDrawn="1"/>
            </p:nvSpPr>
            <p:spPr bwMode="auto">
              <a:xfrm>
                <a:off x="5669" y="-18"/>
                <a:ext cx="91" cy="91"/>
              </a:xfrm>
              <a:prstGeom prst="rect">
                <a:avLst/>
              </a:prstGeom>
              <a:solidFill>
                <a:srgbClr val="00AEE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sv-SE" dirty="0"/>
              </a:p>
            </p:txBody>
          </p:sp>
          <p:sp>
            <p:nvSpPr>
              <p:cNvPr id="13355" name="Rectangle 43"/>
              <p:cNvSpPr>
                <a:spLocks noChangeAspect="1" noChangeArrowheads="1"/>
              </p:cNvSpPr>
              <p:nvPr userDrawn="1"/>
            </p:nvSpPr>
            <p:spPr bwMode="auto">
              <a:xfrm>
                <a:off x="5669" y="120"/>
                <a:ext cx="91" cy="91"/>
              </a:xfrm>
              <a:prstGeom prst="rect">
                <a:avLst/>
              </a:prstGeom>
              <a:solidFill>
                <a:srgbClr val="00AEE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sv-SE" dirty="0"/>
              </a:p>
            </p:txBody>
          </p:sp>
          <p:sp>
            <p:nvSpPr>
              <p:cNvPr id="13356" name="Rectangle 44"/>
              <p:cNvSpPr>
                <a:spLocks noChangeAspect="1" noChangeArrowheads="1"/>
              </p:cNvSpPr>
              <p:nvPr userDrawn="1"/>
            </p:nvSpPr>
            <p:spPr bwMode="auto">
              <a:xfrm>
                <a:off x="5669" y="254"/>
                <a:ext cx="91" cy="91"/>
              </a:xfrm>
              <a:prstGeom prst="rect">
                <a:avLst/>
              </a:prstGeom>
              <a:solidFill>
                <a:srgbClr val="00346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sv-SE" dirty="0"/>
              </a:p>
            </p:txBody>
          </p:sp>
          <p:sp>
            <p:nvSpPr>
              <p:cNvPr id="13357" name="Rectangle 45"/>
              <p:cNvSpPr>
                <a:spLocks noChangeAspect="1" noChangeArrowheads="1"/>
              </p:cNvSpPr>
              <p:nvPr userDrawn="1"/>
            </p:nvSpPr>
            <p:spPr bwMode="auto">
              <a:xfrm>
                <a:off x="5669" y="388"/>
                <a:ext cx="91" cy="91"/>
              </a:xfrm>
              <a:prstGeom prst="rect">
                <a:avLst/>
              </a:prstGeom>
              <a:solidFill>
                <a:srgbClr val="00AEE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sv-SE" dirty="0"/>
              </a:p>
            </p:txBody>
          </p:sp>
        </p:grpSp>
        <p:pic>
          <p:nvPicPr>
            <p:cNvPr id="13360" name="Picture 48" descr="HSN_förvaltning_transparent_rgb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204"/>
              <a:ext cx="2195" cy="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4350" y="2840038"/>
            <a:ext cx="5829300" cy="1468437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28700" y="4768850"/>
            <a:ext cx="4800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  <p:sp>
        <p:nvSpPr>
          <p:cNvPr id="13362" name="Rectangle 5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3719418-8654-4FB4-970B-BF04CA81BCDA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13364" name="Rectangle 5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7D51D3-6FF9-4812-A567-5F10BAB3928D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7034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872038" y="1439863"/>
            <a:ext cx="1443037" cy="710247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539750" y="1439863"/>
            <a:ext cx="4179888" cy="710247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B7638B0-DB61-4A09-9B2C-0545ADAF4BA0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83234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22CCB4C-3E9F-47E5-AF16-E6BEA99DF8F4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8085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59057D9-A60D-4289-94CB-C9CF07588CB6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6408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9750" y="2528888"/>
            <a:ext cx="2811463" cy="6013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03613" y="2528888"/>
            <a:ext cx="2811462" cy="6013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2DEAFC8-1884-457F-A601-CDE8AAE7E49E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3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F3C12E1-0EF0-477A-9C0A-0C6A55BDB535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387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EF17B9-576F-470C-B1DB-9DDA926A8DC9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024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FC9BCC-37E5-44D3-9020-975F38381288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8416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6481FD-B3A6-4C60-B1CB-954D54D64CFE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720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75A64A-7B65-4DE7-A51B-C685F4B2936F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222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roup 71"/>
          <p:cNvGrpSpPr>
            <a:grpSpLocks/>
          </p:cNvGrpSpPr>
          <p:nvPr userDrawn="1"/>
        </p:nvGrpSpPr>
        <p:grpSpPr bwMode="auto">
          <a:xfrm>
            <a:off x="0" y="0"/>
            <a:ext cx="6858000" cy="971550"/>
            <a:chOff x="0" y="0"/>
            <a:chExt cx="4320" cy="612"/>
          </a:xfrm>
        </p:grpSpPr>
        <p:sp>
          <p:nvSpPr>
            <p:cNvPr id="1087" name="Rectangle 63"/>
            <p:cNvSpPr>
              <a:spLocks noChangeArrowheads="1"/>
            </p:cNvSpPr>
            <p:nvPr userDrawn="1"/>
          </p:nvSpPr>
          <p:spPr bwMode="auto">
            <a:xfrm>
              <a:off x="0" y="0"/>
              <a:ext cx="4320" cy="612"/>
            </a:xfrm>
            <a:prstGeom prst="rect">
              <a:avLst/>
            </a:prstGeom>
            <a:solidFill>
              <a:srgbClr val="E9E3D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>
                  <a:solidFill>
                    <a:srgbClr val="E9E3D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  <p:grpSp>
          <p:nvGrpSpPr>
            <p:cNvPr id="1088" name="Group 64"/>
            <p:cNvGrpSpPr>
              <a:grpSpLocks/>
            </p:cNvGrpSpPr>
            <p:nvPr userDrawn="1"/>
          </p:nvGrpSpPr>
          <p:grpSpPr bwMode="auto">
            <a:xfrm>
              <a:off x="4229" y="2"/>
              <a:ext cx="91" cy="497"/>
              <a:chOff x="5669" y="-18"/>
              <a:chExt cx="91" cy="497"/>
            </a:xfrm>
          </p:grpSpPr>
          <p:sp>
            <p:nvSpPr>
              <p:cNvPr id="1089" name="Rectangle 65"/>
              <p:cNvSpPr>
                <a:spLocks noChangeAspect="1" noChangeArrowheads="1"/>
              </p:cNvSpPr>
              <p:nvPr userDrawn="1"/>
            </p:nvSpPr>
            <p:spPr bwMode="auto">
              <a:xfrm>
                <a:off x="5669" y="-18"/>
                <a:ext cx="91" cy="91"/>
              </a:xfrm>
              <a:prstGeom prst="rect">
                <a:avLst/>
              </a:prstGeom>
              <a:solidFill>
                <a:srgbClr val="00AEE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sv-SE" dirty="0"/>
              </a:p>
            </p:txBody>
          </p:sp>
          <p:sp>
            <p:nvSpPr>
              <p:cNvPr id="1090" name="Rectangle 66"/>
              <p:cNvSpPr>
                <a:spLocks noChangeAspect="1" noChangeArrowheads="1"/>
              </p:cNvSpPr>
              <p:nvPr userDrawn="1"/>
            </p:nvSpPr>
            <p:spPr bwMode="auto">
              <a:xfrm>
                <a:off x="5669" y="120"/>
                <a:ext cx="91" cy="91"/>
              </a:xfrm>
              <a:prstGeom prst="rect">
                <a:avLst/>
              </a:prstGeom>
              <a:solidFill>
                <a:srgbClr val="00AEE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sv-SE" dirty="0"/>
              </a:p>
            </p:txBody>
          </p:sp>
          <p:sp>
            <p:nvSpPr>
              <p:cNvPr id="1091" name="Rectangle 67"/>
              <p:cNvSpPr>
                <a:spLocks noChangeAspect="1" noChangeArrowheads="1"/>
              </p:cNvSpPr>
              <p:nvPr userDrawn="1"/>
            </p:nvSpPr>
            <p:spPr bwMode="auto">
              <a:xfrm>
                <a:off x="5669" y="254"/>
                <a:ext cx="91" cy="91"/>
              </a:xfrm>
              <a:prstGeom prst="rect">
                <a:avLst/>
              </a:prstGeom>
              <a:solidFill>
                <a:srgbClr val="00346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sv-SE" dirty="0"/>
              </a:p>
            </p:txBody>
          </p:sp>
          <p:sp>
            <p:nvSpPr>
              <p:cNvPr id="1092" name="Rectangle 68"/>
              <p:cNvSpPr>
                <a:spLocks noChangeAspect="1" noChangeArrowheads="1"/>
              </p:cNvSpPr>
              <p:nvPr userDrawn="1"/>
            </p:nvSpPr>
            <p:spPr bwMode="auto">
              <a:xfrm>
                <a:off x="5669" y="388"/>
                <a:ext cx="91" cy="91"/>
              </a:xfrm>
              <a:prstGeom prst="rect">
                <a:avLst/>
              </a:prstGeom>
              <a:solidFill>
                <a:srgbClr val="00AEE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sv-SE" dirty="0"/>
              </a:p>
            </p:txBody>
          </p:sp>
        </p:grpSp>
        <p:pic>
          <p:nvPicPr>
            <p:cNvPr id="1094" name="Picture 70" descr="HSN_förvaltning_transparent_rgb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204"/>
              <a:ext cx="2195" cy="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439863"/>
            <a:ext cx="57753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528888"/>
            <a:ext cx="5775325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1096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59250" y="427038"/>
            <a:ext cx="2519363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/>
            </a:lvl1pPr>
          </a:lstStyle>
          <a:p>
            <a:fld id="{6C7A8E6C-F016-4FF2-B72B-462914CA1968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1097" name="Rectangle 7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46550" y="-39688"/>
            <a:ext cx="2613025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300000"/>
              </a:lnSpc>
              <a:defRPr sz="900"/>
            </a:lvl1pPr>
          </a:lstStyle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9pPr>
    </p:titleStyle>
    <p:bodyStyle>
      <a:lvl1pPr marL="342900" indent="-342900" algn="l" rtl="0" fontAlgn="base">
        <a:lnSpc>
          <a:spcPct val="130000"/>
        </a:lnSpc>
        <a:spcBef>
          <a:spcPts val="500"/>
        </a:spcBef>
        <a:spcAft>
          <a:spcPts val="200"/>
        </a:spcAft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120000"/>
        </a:lnSpc>
        <a:spcBef>
          <a:spcPts val="400"/>
        </a:spcBef>
        <a:spcAft>
          <a:spcPts val="10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09550" algn="l" rtl="0" fontAlgn="base">
        <a:lnSpc>
          <a:spcPct val="120000"/>
        </a:lnSpc>
        <a:spcBef>
          <a:spcPts val="400"/>
        </a:spcBef>
        <a:spcAft>
          <a:spcPts val="10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lnSpc>
          <a:spcPct val="120000"/>
        </a:lnSpc>
        <a:spcBef>
          <a:spcPts val="400"/>
        </a:spcBef>
        <a:spcAft>
          <a:spcPts val="10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jalpmedelsguiden.sll.s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nna.m.breuer@sll.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Den nya patientlagen och R</a:t>
            </a:r>
            <a:r>
              <a:rPr lang="sv-SE" dirty="0" smtClean="0"/>
              <a:t>iksavtalet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Anna Breuer</a:t>
            </a:r>
          </a:p>
          <a:p>
            <a:r>
              <a:rPr lang="sv-SE" dirty="0" smtClean="0"/>
              <a:t>Hälso- och sjukvårdsförvaltningen</a:t>
            </a:r>
          </a:p>
          <a:p>
            <a:r>
              <a:rPr lang="sv-SE" dirty="0" smtClean="0"/>
              <a:t>Stockholms läns landsting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687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9750" y="1477963"/>
            <a:ext cx="5775325" cy="835025"/>
          </a:xfrm>
        </p:spPr>
        <p:txBody>
          <a:bodyPr/>
          <a:lstStyle/>
          <a:p>
            <a:r>
              <a:rPr lang="sv-SE" dirty="0" smtClean="0"/>
              <a:t>Patientlagen 2015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2 § </a:t>
            </a:r>
            <a:endParaRPr lang="sv-SE" b="1" dirty="0" smtClean="0"/>
          </a:p>
          <a:p>
            <a:pPr marL="0" indent="0">
              <a:buNone/>
            </a:pPr>
            <a:r>
              <a:rPr lang="sv-SE" sz="1800" dirty="0" smtClean="0"/>
              <a:t>När </a:t>
            </a:r>
            <a:r>
              <a:rPr lang="sv-SE" sz="1800" dirty="0"/>
              <a:t>det finns olika hjälpmedel för personer med </a:t>
            </a:r>
            <a:r>
              <a:rPr lang="sv-SE" sz="1800" dirty="0" smtClean="0"/>
              <a:t>funktionsnedsättning</a:t>
            </a:r>
            <a:r>
              <a:rPr lang="sv-SE" sz="1800" dirty="0"/>
              <a:t> </a:t>
            </a:r>
            <a:r>
              <a:rPr lang="sv-SE" sz="1800" dirty="0" smtClean="0"/>
              <a:t>tillgängliga </a:t>
            </a:r>
            <a:r>
              <a:rPr lang="sv-SE" sz="1800" dirty="0"/>
              <a:t>ska patienten ges möjlighet att välja det alternativ som han eller </a:t>
            </a:r>
            <a:r>
              <a:rPr lang="sv-SE" sz="1800" dirty="0" smtClean="0"/>
              <a:t>hon</a:t>
            </a:r>
            <a:r>
              <a:rPr lang="sv-SE" sz="1800" dirty="0"/>
              <a:t> </a:t>
            </a:r>
            <a:r>
              <a:rPr lang="sv-SE" sz="1800" dirty="0" smtClean="0"/>
              <a:t>föredrar</a:t>
            </a:r>
            <a:r>
              <a:rPr lang="sv-SE" sz="1800" dirty="0"/>
              <a:t>. Patienten ska få det valda hjälpmedlet, om det med hänsyn till </a:t>
            </a:r>
            <a:r>
              <a:rPr lang="sv-SE" sz="1800" dirty="0" smtClean="0"/>
              <a:t>hans</a:t>
            </a:r>
            <a:r>
              <a:rPr lang="sv-SE" sz="1800" dirty="0"/>
              <a:t> </a:t>
            </a:r>
            <a:r>
              <a:rPr lang="sv-SE" sz="1800" dirty="0" smtClean="0"/>
              <a:t>eller </a:t>
            </a:r>
            <a:r>
              <a:rPr lang="sv-SE" sz="1800" dirty="0"/>
              <a:t>hennes behov och till kostnaderna för hjälpmedlet framstår som befogat.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40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Riksavtalet 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9750" y="2194560"/>
            <a:ext cx="5775325" cy="6347778"/>
          </a:xfrm>
        </p:spPr>
        <p:txBody>
          <a:bodyPr/>
          <a:lstStyle/>
          <a:p>
            <a:r>
              <a:rPr lang="sv-SE" sz="1800" dirty="0" smtClean="0"/>
              <a:t>Ett </a:t>
            </a:r>
            <a:r>
              <a:rPr lang="sv-SE" sz="1800" dirty="0"/>
              <a:t>hemlandsting ersätter ett vårdlandsting som förskriver och utlämnar hjälpmedel till personer med funktionsnedsättning. </a:t>
            </a:r>
            <a:endParaRPr lang="sv-SE" sz="1800" dirty="0" smtClean="0"/>
          </a:p>
          <a:p>
            <a:r>
              <a:rPr lang="sv-SE" sz="1800" dirty="0" smtClean="0"/>
              <a:t>De </a:t>
            </a:r>
            <a:r>
              <a:rPr lang="sv-SE" sz="1800" dirty="0"/>
              <a:t>hjälpmedel som fordrar avancerad service och underhåll ska förskrivas av hemlands-tinget. Detta gäller även de hjälpmedel som kräver installation, som måste anpassas med hänsyn till berörd persons bostadsförhållanden eller vardagliga miljö i övrigt. </a:t>
            </a:r>
          </a:p>
          <a:p>
            <a:r>
              <a:rPr lang="sv-SE" sz="1800" dirty="0"/>
              <a:t>I de fall hjälpmedel, inklusive tillbehör, till en utomlänspatient beräknas överstiga 10 000 kr ska förskrivningen ske i samråd med hemlandstinget. </a:t>
            </a:r>
          </a:p>
          <a:p>
            <a:r>
              <a:rPr lang="sv-SE" sz="1800" dirty="0"/>
              <a:t>Oavsett värdet på hjälpmedel ägs de av hemlandstinget.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743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9750" y="1439863"/>
            <a:ext cx="5775325" cy="1238023"/>
          </a:xfrm>
        </p:spPr>
        <p:txBody>
          <a:bodyPr/>
          <a:lstStyle/>
          <a:p>
            <a:pPr lvl="0"/>
            <a:r>
              <a:rPr lang="sv-SE" dirty="0" smtClean="0"/>
              <a:t>Besöksavgifter och hjälpmedelsavgifter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1800" dirty="0"/>
              <a:t>För besöksavgifter och andra avgifter är det enligt Riksavtalet det vårdgivande landstingets avgifter som gäller. </a:t>
            </a:r>
          </a:p>
          <a:p>
            <a:r>
              <a:rPr lang="sv-SE" sz="1800" dirty="0"/>
              <a:t>Patienten ska erlägga de avgifter som gäller om inte något annat överenskommit mellan landstingen.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671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Avancerad service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1800" dirty="0"/>
              <a:t>Enligt Riksavtalet kan inte hjälpmedel förskrivas i annat än hemlandstinget om det kräver avancerad service. </a:t>
            </a:r>
            <a:endParaRPr lang="sv-SE" sz="1800" dirty="0" smtClean="0"/>
          </a:p>
          <a:p>
            <a:r>
              <a:rPr lang="sv-SE" sz="1800" dirty="0"/>
              <a:t>Om hjälpmedlet/hjälpmedlen kostar under </a:t>
            </a:r>
            <a:r>
              <a:rPr lang="sv-SE" sz="1800" dirty="0" smtClean="0"/>
              <a:t>10 tkr </a:t>
            </a:r>
            <a:r>
              <a:rPr lang="sv-SE" sz="1800" dirty="0"/>
              <a:t>kan hjälpmedlet förskrivas och utlämnas av vårdlandstinget under förutsättning att det inte kräver avancerad </a:t>
            </a:r>
            <a:r>
              <a:rPr lang="sv-SE" sz="1800" dirty="0" smtClean="0"/>
              <a:t>service.</a:t>
            </a:r>
          </a:p>
          <a:p>
            <a:r>
              <a:rPr lang="sv-SE" sz="1800" dirty="0" smtClean="0"/>
              <a:t>Om </a:t>
            </a:r>
            <a:r>
              <a:rPr lang="sv-SE" sz="1800" dirty="0"/>
              <a:t>kostnaden för hjälpmedel överstiger summan på 10 tkr ska samråd ske med hemlandstinget. </a:t>
            </a:r>
          </a:p>
          <a:p>
            <a:endParaRPr lang="sv-SE" dirty="0" smtClean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11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till förskrivare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26687" y="2568077"/>
            <a:ext cx="5775325" cy="6013450"/>
          </a:xfrm>
        </p:spPr>
        <p:txBody>
          <a:bodyPr/>
          <a:lstStyle/>
          <a:p>
            <a:r>
              <a:rPr lang="sv-SE" sz="1800" smtClean="0"/>
              <a:t>Förskrivaren bör informera vart patienten ska vända sig när de kommer hem med sitt hjälpmedel och har behov av service etc. </a:t>
            </a:r>
          </a:p>
          <a:p>
            <a:r>
              <a:rPr lang="sv-SE" sz="1800" smtClean="0"/>
              <a:t>Förskrivaren måste känna till Riksavtalet och gränsen på 10 tkr.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711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38150" y="1460500"/>
            <a:ext cx="5775325" cy="914400"/>
          </a:xfrm>
        </p:spPr>
        <p:txBody>
          <a:bodyPr/>
          <a:lstStyle/>
          <a:p>
            <a:r>
              <a:rPr lang="sv-SE" dirty="0" smtClean="0"/>
              <a:t>Rutiner i Stockholms läns landsting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z="1800" dirty="0" smtClean="0"/>
              <a:t>Remiss för utomlänspatient som kommer via </a:t>
            </a:r>
            <a:r>
              <a:rPr lang="sv-SE" sz="1800" dirty="0"/>
              <a:t>Thord </a:t>
            </a:r>
            <a:r>
              <a:rPr lang="sv-SE" sz="1800" dirty="0" smtClean="0"/>
              <a:t>hanteras av den ortopedtekniska verksamheten och SLL </a:t>
            </a:r>
            <a:r>
              <a:rPr lang="sv-SE" sz="1800" dirty="0"/>
              <a:t>fakturerar hemlandstinget. SLLs regelverk och avtal gäller. Hemlandstinget betalar och ska godkänna kostnader över 10 000kr. </a:t>
            </a:r>
            <a:endParaRPr lang="sv-SE" sz="1800" dirty="0" smtClean="0"/>
          </a:p>
          <a:p>
            <a:pPr lvl="0"/>
            <a:r>
              <a:rPr lang="sv-SE" sz="1800" dirty="0" smtClean="0"/>
              <a:t>Remiss som kommer direkt </a:t>
            </a:r>
            <a:r>
              <a:rPr lang="sv-SE" sz="1800" dirty="0"/>
              <a:t>från läkare i </a:t>
            </a:r>
            <a:r>
              <a:rPr lang="sv-SE" sz="1800" dirty="0" smtClean="0"/>
              <a:t>hemlandstinget hanteras av den </a:t>
            </a:r>
            <a:r>
              <a:rPr lang="sv-SE" sz="1800" dirty="0"/>
              <a:t>ortopedtekniska verksamheten </a:t>
            </a:r>
            <a:r>
              <a:rPr lang="sv-SE" sz="1800" dirty="0" smtClean="0"/>
              <a:t>utanför </a:t>
            </a:r>
            <a:r>
              <a:rPr lang="sv-SE" sz="1800" dirty="0"/>
              <a:t>Thord och </a:t>
            </a:r>
            <a:r>
              <a:rPr lang="sv-SE" sz="1800" dirty="0" smtClean="0"/>
              <a:t>faktureras </a:t>
            </a:r>
            <a:r>
              <a:rPr lang="sv-SE" sz="1800" dirty="0"/>
              <a:t>hemlandstinget direkt</a:t>
            </a:r>
            <a:r>
              <a:rPr lang="sv-SE" dirty="0"/>
              <a:t>.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669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Framtiden </a:t>
            </a:r>
            <a:r>
              <a:rPr lang="sv-SE" dirty="0"/>
              <a:t>– </a:t>
            </a:r>
            <a:r>
              <a:rPr lang="sv-SE" dirty="0" smtClean="0"/>
              <a:t>nätverk för hjälpmedelscentralschefer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z="1800" dirty="0" smtClean="0"/>
              <a:t>Förslag </a:t>
            </a:r>
            <a:r>
              <a:rPr lang="sv-SE" sz="1800" dirty="0"/>
              <a:t>till överenskommelse </a:t>
            </a:r>
            <a:r>
              <a:rPr lang="sv-SE" sz="1800" dirty="0" smtClean="0"/>
              <a:t>angående </a:t>
            </a:r>
            <a:r>
              <a:rPr lang="sv-SE" sz="1800" dirty="0"/>
              <a:t>patientlagen och hjälpmedel </a:t>
            </a:r>
            <a:r>
              <a:rPr lang="sv-SE" sz="1800" dirty="0" smtClean="0"/>
              <a:t>inklusive </a:t>
            </a:r>
            <a:r>
              <a:rPr lang="sv-SE" sz="1800" dirty="0"/>
              <a:t>riksavtalet </a:t>
            </a:r>
          </a:p>
          <a:p>
            <a:pPr lvl="0"/>
            <a:r>
              <a:rPr lang="sv-SE" sz="1800" dirty="0" smtClean="0"/>
              <a:t>Ta </a:t>
            </a:r>
            <a:r>
              <a:rPr lang="sv-SE" sz="1800" dirty="0"/>
              <a:t>fram förslag till </a:t>
            </a:r>
            <a:r>
              <a:rPr lang="sv-SE" sz="1800" dirty="0" smtClean="0"/>
              <a:t>information </a:t>
            </a:r>
            <a:r>
              <a:rPr lang="sv-SE" sz="1800" dirty="0"/>
              <a:t>som förskrivare ska ge till utomlänspatienter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455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v-SE" dirty="0" smtClean="0">
              <a:hlinkClick r:id="rId3"/>
            </a:endParaRPr>
          </a:p>
          <a:p>
            <a:pPr marL="0" indent="0" algn="ctr">
              <a:buNone/>
            </a:pPr>
            <a:endParaRPr lang="sv-SE" dirty="0">
              <a:hlinkClick r:id="rId3"/>
            </a:endParaRPr>
          </a:p>
          <a:p>
            <a:pPr marL="0" indent="0" algn="ctr">
              <a:buNone/>
            </a:pPr>
            <a:r>
              <a:rPr lang="sv-SE" dirty="0" smtClean="0">
                <a:hlinkClick r:id="rId3"/>
              </a:rPr>
              <a:t>www.hjalpmedelsguiden.sll.se</a:t>
            </a:r>
            <a:r>
              <a:rPr lang="sv-SE" dirty="0" smtClean="0"/>
              <a:t> </a:t>
            </a:r>
          </a:p>
          <a:p>
            <a:pPr marL="0" indent="0">
              <a:buNone/>
            </a:pPr>
            <a:endParaRPr lang="sv-SE" dirty="0" smtClean="0">
              <a:hlinkClick r:id="rId4"/>
            </a:endParaRPr>
          </a:p>
          <a:p>
            <a:pPr marL="0" indent="0" algn="ctr">
              <a:buNone/>
            </a:pPr>
            <a:r>
              <a:rPr lang="sv-SE" dirty="0">
                <a:hlinkClick r:id="rId4"/>
              </a:rPr>
              <a:t>a</a:t>
            </a:r>
            <a:r>
              <a:rPr lang="sv-SE" dirty="0" smtClean="0">
                <a:hlinkClick r:id="rId4"/>
              </a:rPr>
              <a:t>nna.m.breuer@sll.se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2016-03-11                                         Närsjukvård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150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BAB0B9"/>
      </a:lt2>
      <a:accent1>
        <a:srgbClr val="003468"/>
      </a:accent1>
      <a:accent2>
        <a:srgbClr val="00AEEF"/>
      </a:accent2>
      <a:accent3>
        <a:srgbClr val="FFFFFF"/>
      </a:accent3>
      <a:accent4>
        <a:srgbClr val="000000"/>
      </a:accent4>
      <a:accent5>
        <a:srgbClr val="AAAEB9"/>
      </a:accent5>
      <a:accent6>
        <a:srgbClr val="009DD9"/>
      </a:accent6>
      <a:hlink>
        <a:srgbClr val="B30538"/>
      </a:hlink>
      <a:folHlink>
        <a:srgbClr val="E20012"/>
      </a:folHlink>
    </a:clrScheme>
    <a:fontScheme name="Standardformgivning">
      <a:majorFont>
        <a:latin typeface="Verdana"/>
        <a:ea typeface="Geneva"/>
        <a:cs typeface=""/>
      </a:majorFont>
      <a:minorFont>
        <a:latin typeface="Verdana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3468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AEE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Geneva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3468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AEE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v-SE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Geneva" pitchFamily="1" charset="-128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BAB0B9"/>
        </a:lt2>
        <a:accent1>
          <a:srgbClr val="003468"/>
        </a:accent1>
        <a:accent2>
          <a:srgbClr val="00AEEF"/>
        </a:accent2>
        <a:accent3>
          <a:srgbClr val="FFFFFF"/>
        </a:accent3>
        <a:accent4>
          <a:srgbClr val="000000"/>
        </a:accent4>
        <a:accent5>
          <a:srgbClr val="AAAEB9"/>
        </a:accent5>
        <a:accent6>
          <a:srgbClr val="009DD9"/>
        </a:accent6>
        <a:hlink>
          <a:srgbClr val="B30538"/>
        </a:hlink>
        <a:folHlink>
          <a:srgbClr val="E2001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7691</TotalTime>
  <Words>640</Words>
  <Application>Microsoft Office PowerPoint</Application>
  <PresentationFormat>Bildspel på skärmen (4:3)</PresentationFormat>
  <Paragraphs>59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Standardformgivning</vt:lpstr>
      <vt:lpstr>Den nya patientlagen och Riksavtalet </vt:lpstr>
      <vt:lpstr>Patientlagen 2015 </vt:lpstr>
      <vt:lpstr>Riksavtalet  </vt:lpstr>
      <vt:lpstr>Besöksavgifter och hjälpmedelsavgifter </vt:lpstr>
      <vt:lpstr>Avancerad service </vt:lpstr>
      <vt:lpstr>Information till förskrivare </vt:lpstr>
      <vt:lpstr>Rutiner i Stockholms läns landsting</vt:lpstr>
      <vt:lpstr>Framtiden – nätverk för hjälpmedelscentralschefer</vt:lpstr>
      <vt:lpstr>PowerPoint-presentation</vt:lpstr>
    </vt:vector>
  </TitlesOfParts>
  <Company>Torev TextDesign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Maria Lessing</dc:creator>
  <cp:lastModifiedBy>Göran Sigblad</cp:lastModifiedBy>
  <cp:revision>53</cp:revision>
  <cp:lastPrinted>2016-03-15T09:59:47Z</cp:lastPrinted>
  <dcterms:created xsi:type="dcterms:W3CDTF">2006-01-20T08:38:09Z</dcterms:created>
  <dcterms:modified xsi:type="dcterms:W3CDTF">2016-03-22T12:18:23Z</dcterms:modified>
</cp:coreProperties>
</file>