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74" r:id="rId3"/>
    <p:sldId id="275" r:id="rId4"/>
    <p:sldId id="281" r:id="rId5"/>
    <p:sldId id="276" r:id="rId6"/>
    <p:sldId id="279" r:id="rId7"/>
    <p:sldId id="278" r:id="rId8"/>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8852662-9F69-6F37-893E-06086D6C0974}" v="36" dt="2024-05-02T08:49:24.64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8" d="100"/>
          <a:sy n="78" d="100"/>
        </p:scale>
        <p:origin x="67" y="2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0641EA-03A3-45CA-8071-9016E8B894BE}" type="datetimeFigureOut">
              <a:t>5/2/2024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F94012-5599-43B9-BD8F-5B13F2AEBD1E}" type="slidenum">
              <a:t>‹#›</a:t>
            </a:fld>
            <a:endParaRPr lang="en-US"/>
          </a:p>
        </p:txBody>
      </p:sp>
    </p:spTree>
    <p:extLst>
      <p:ext uri="{BB962C8B-B14F-4D97-AF65-F5344CB8AC3E}">
        <p14:creationId xmlns:p14="http://schemas.microsoft.com/office/powerpoint/2010/main" val="2450506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err="1"/>
              <a:t>Momentet</a:t>
            </a:r>
            <a:r>
              <a:rPr lang="en-US" b="1"/>
              <a:t> </a:t>
            </a:r>
            <a:r>
              <a:rPr lang="en-US" b="1" err="1"/>
              <a:t>i</a:t>
            </a:r>
            <a:r>
              <a:rPr lang="en-US" b="1"/>
              <a:t> </a:t>
            </a:r>
            <a:r>
              <a:rPr lang="en-US" b="1" err="1"/>
              <a:t>knät</a:t>
            </a:r>
            <a:r>
              <a:rPr lang="en-US" b="1"/>
              <a:t> </a:t>
            </a:r>
            <a:r>
              <a:rPr lang="en-US" b="1" err="1"/>
              <a:t>är</a:t>
            </a:r>
            <a:r>
              <a:rPr lang="en-US" b="1"/>
              <a:t> </a:t>
            </a:r>
            <a:r>
              <a:rPr lang="en-US" b="1" err="1"/>
              <a:t>ungefär</a:t>
            </a:r>
            <a:r>
              <a:rPr lang="en-US" b="1"/>
              <a:t> 2,3 Nm </a:t>
            </a:r>
            <a:r>
              <a:rPr lang="en-US" b="1" err="1"/>
              <a:t>mindre</a:t>
            </a:r>
            <a:r>
              <a:rPr lang="en-US" b="1"/>
              <a:t> för den </a:t>
            </a:r>
            <a:r>
              <a:rPr lang="en-US" b="1" err="1"/>
              <a:t>amputerade</a:t>
            </a:r>
            <a:r>
              <a:rPr lang="en-US" b="1"/>
              <a:t> </a:t>
            </a:r>
            <a:r>
              <a:rPr lang="en-US" b="1" err="1"/>
              <a:t>efter</a:t>
            </a:r>
            <a:r>
              <a:rPr lang="en-US" b="1"/>
              <a:t> amputation </a:t>
            </a:r>
            <a:r>
              <a:rPr lang="en-US" b="1" err="1"/>
              <a:t>än</a:t>
            </a:r>
            <a:r>
              <a:rPr lang="en-US" b="1"/>
              <a:t> </a:t>
            </a:r>
            <a:r>
              <a:rPr lang="en-US" b="1" err="1"/>
              <a:t>innan</a:t>
            </a:r>
            <a:r>
              <a:rPr lang="en-US" b="1"/>
              <a:t>. </a:t>
            </a:r>
            <a:r>
              <a:rPr lang="en-US" b="1" err="1"/>
              <a:t>Procentuellt</a:t>
            </a:r>
            <a:r>
              <a:rPr lang="en-US" b="1"/>
              <a:t> </a:t>
            </a:r>
            <a:r>
              <a:rPr lang="en-US" b="1" err="1"/>
              <a:t>blir</a:t>
            </a:r>
            <a:r>
              <a:rPr lang="en-US" b="1"/>
              <a:t> </a:t>
            </a:r>
            <a:r>
              <a:rPr lang="en-US" b="1" err="1"/>
              <a:t>momentet</a:t>
            </a:r>
            <a:r>
              <a:rPr lang="en-US" b="1"/>
              <a:t> </a:t>
            </a:r>
            <a:r>
              <a:rPr lang="en-US" b="1" err="1"/>
              <a:t>i</a:t>
            </a:r>
            <a:r>
              <a:rPr lang="en-US" b="1"/>
              <a:t> </a:t>
            </a:r>
            <a:r>
              <a:rPr lang="en-US" b="1" err="1"/>
              <a:t>knät</a:t>
            </a:r>
            <a:r>
              <a:rPr lang="en-US" b="1"/>
              <a:t> 45 % </a:t>
            </a:r>
            <a:r>
              <a:rPr lang="en-US" b="1" err="1"/>
              <a:t>mindre</a:t>
            </a:r>
            <a:r>
              <a:rPr lang="en-US" b="1"/>
              <a:t> </a:t>
            </a:r>
            <a:r>
              <a:rPr lang="en-US" b="1" err="1"/>
              <a:t>då</a:t>
            </a:r>
            <a:r>
              <a:rPr lang="en-US" b="1"/>
              <a:t> </a:t>
            </a:r>
            <a:r>
              <a:rPr lang="en-US" b="1" err="1"/>
              <a:t>amputationen</a:t>
            </a:r>
            <a:r>
              <a:rPr lang="en-US" b="1"/>
              <a:t> </a:t>
            </a:r>
            <a:r>
              <a:rPr lang="en-US" b="1" err="1"/>
              <a:t>i</a:t>
            </a:r>
            <a:r>
              <a:rPr lang="en-US" b="1"/>
              <a:t> </a:t>
            </a:r>
            <a:r>
              <a:rPr lang="en-US" b="1" err="1"/>
              <a:t>underbenet</a:t>
            </a:r>
            <a:r>
              <a:rPr lang="en-US" b="1"/>
              <a:t> </a:t>
            </a:r>
            <a:r>
              <a:rPr lang="en-US" b="1" err="1"/>
              <a:t>är</a:t>
            </a:r>
            <a:r>
              <a:rPr lang="en-US" b="1"/>
              <a:t> </a:t>
            </a:r>
            <a:r>
              <a:rPr lang="en-US" b="1" err="1"/>
              <a:t>gjord</a:t>
            </a:r>
            <a:r>
              <a:rPr lang="en-US" b="1"/>
              <a:t>.</a:t>
            </a:r>
            <a:endParaRPr lang="en-US"/>
          </a:p>
        </p:txBody>
      </p:sp>
      <p:sp>
        <p:nvSpPr>
          <p:cNvPr id="4" name="Slide Number Placeholder 3"/>
          <p:cNvSpPr>
            <a:spLocks noGrp="1"/>
          </p:cNvSpPr>
          <p:nvPr>
            <p:ph type="sldNum" sz="quarter" idx="5"/>
          </p:nvPr>
        </p:nvSpPr>
        <p:spPr/>
        <p:txBody>
          <a:bodyPr/>
          <a:lstStyle/>
          <a:p>
            <a:fld id="{8A537E22-DD24-4D2E-9957-6AE082598480}" type="slidenum">
              <a:rPr lang="en-US"/>
              <a:t>2</a:t>
            </a:fld>
            <a:endParaRPr lang="en-US"/>
          </a:p>
        </p:txBody>
      </p:sp>
    </p:spTree>
    <p:extLst>
      <p:ext uri="{BB962C8B-B14F-4D97-AF65-F5344CB8AC3E}">
        <p14:creationId xmlns:p14="http://schemas.microsoft.com/office/powerpoint/2010/main" val="36816747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Svar: </a:t>
            </a:r>
            <a:r>
              <a:rPr lang="en-US" b="1" err="1"/>
              <a:t>Trycket</a:t>
            </a:r>
            <a:r>
              <a:rPr lang="en-US" b="1"/>
              <a:t> </a:t>
            </a:r>
            <a:r>
              <a:rPr lang="en-US" b="1" err="1"/>
              <a:t>som</a:t>
            </a:r>
            <a:r>
              <a:rPr lang="en-US" b="1"/>
              <a:t> </a:t>
            </a:r>
            <a:r>
              <a:rPr lang="en-US" b="1" err="1"/>
              <a:t>påverkar</a:t>
            </a:r>
            <a:r>
              <a:rPr lang="en-US" b="1"/>
              <a:t> </a:t>
            </a:r>
            <a:r>
              <a:rPr lang="en-US" b="1" err="1"/>
              <a:t>patientens</a:t>
            </a:r>
            <a:r>
              <a:rPr lang="en-US" b="1"/>
              <a:t> </a:t>
            </a:r>
            <a:r>
              <a:rPr lang="en-US" b="1" err="1"/>
              <a:t>fot</a:t>
            </a:r>
            <a:r>
              <a:rPr lang="en-US" b="1"/>
              <a:t> </a:t>
            </a:r>
            <a:r>
              <a:rPr lang="en-US" b="1" err="1"/>
              <a:t>minskar</a:t>
            </a:r>
            <a:r>
              <a:rPr lang="en-US" b="1"/>
              <a:t> med 63 % med </a:t>
            </a:r>
            <a:r>
              <a:rPr lang="en-US" b="1" err="1"/>
              <a:t>inlägg</a:t>
            </a:r>
            <a:r>
              <a:rPr lang="en-US" b="1"/>
              <a:t> </a:t>
            </a:r>
            <a:r>
              <a:rPr lang="en-US" b="1" err="1"/>
              <a:t>jämfört</a:t>
            </a:r>
            <a:r>
              <a:rPr lang="en-US" b="1"/>
              <a:t> med </a:t>
            </a:r>
            <a:r>
              <a:rPr lang="en-US" b="1" err="1"/>
              <a:t>utan</a:t>
            </a:r>
            <a:r>
              <a:rPr lang="en-US" b="1"/>
              <a:t> </a:t>
            </a:r>
            <a:r>
              <a:rPr lang="en-US" b="1" err="1"/>
              <a:t>inlägg</a:t>
            </a:r>
            <a:r>
              <a:rPr lang="en-US" b="1"/>
              <a:t>. </a:t>
            </a:r>
            <a:endParaRPr lang="en-US"/>
          </a:p>
        </p:txBody>
      </p:sp>
      <p:sp>
        <p:nvSpPr>
          <p:cNvPr id="4" name="Slide Number Placeholder 3"/>
          <p:cNvSpPr>
            <a:spLocks noGrp="1"/>
          </p:cNvSpPr>
          <p:nvPr>
            <p:ph type="sldNum" sz="quarter" idx="5"/>
          </p:nvPr>
        </p:nvSpPr>
        <p:spPr/>
        <p:txBody>
          <a:bodyPr/>
          <a:lstStyle/>
          <a:p>
            <a:fld id="{8A537E22-DD24-4D2E-9957-6AE082598480}" type="slidenum">
              <a:rPr lang="en-US"/>
              <a:t>5</a:t>
            </a:fld>
            <a:endParaRPr lang="en-US"/>
          </a:p>
        </p:txBody>
      </p:sp>
    </p:spTree>
    <p:extLst>
      <p:ext uri="{BB962C8B-B14F-4D97-AF65-F5344CB8AC3E}">
        <p14:creationId xmlns:p14="http://schemas.microsoft.com/office/powerpoint/2010/main" val="21888392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Svar: F=(mg*1,2*sin25)/r1</a:t>
            </a:r>
            <a:endParaRPr lang="en-US"/>
          </a:p>
        </p:txBody>
      </p:sp>
      <p:sp>
        <p:nvSpPr>
          <p:cNvPr id="4" name="Slide Number Placeholder 3"/>
          <p:cNvSpPr>
            <a:spLocks noGrp="1"/>
          </p:cNvSpPr>
          <p:nvPr>
            <p:ph type="sldNum" sz="quarter" idx="5"/>
          </p:nvPr>
        </p:nvSpPr>
        <p:spPr/>
        <p:txBody>
          <a:bodyPr/>
          <a:lstStyle/>
          <a:p>
            <a:fld id="{8A537E22-DD24-4D2E-9957-6AE082598480}" type="slidenum">
              <a:rPr lang="en-US"/>
              <a:t>6</a:t>
            </a:fld>
            <a:endParaRPr lang="en-US"/>
          </a:p>
        </p:txBody>
      </p:sp>
    </p:spTree>
    <p:extLst>
      <p:ext uri="{BB962C8B-B14F-4D97-AF65-F5344CB8AC3E}">
        <p14:creationId xmlns:p14="http://schemas.microsoft.com/office/powerpoint/2010/main" val="33222013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Svar: F=1798 N</a:t>
            </a:r>
            <a:endParaRPr lang="en-US"/>
          </a:p>
        </p:txBody>
      </p:sp>
      <p:sp>
        <p:nvSpPr>
          <p:cNvPr id="4" name="Slide Number Placeholder 3"/>
          <p:cNvSpPr>
            <a:spLocks noGrp="1"/>
          </p:cNvSpPr>
          <p:nvPr>
            <p:ph type="sldNum" sz="quarter" idx="5"/>
          </p:nvPr>
        </p:nvSpPr>
        <p:spPr/>
        <p:txBody>
          <a:bodyPr/>
          <a:lstStyle/>
          <a:p>
            <a:fld id="{8A537E22-DD24-4D2E-9957-6AE082598480}" type="slidenum">
              <a:rPr lang="en-US"/>
              <a:t>7</a:t>
            </a:fld>
            <a:endParaRPr lang="en-US"/>
          </a:p>
        </p:txBody>
      </p:sp>
    </p:spTree>
    <p:extLst>
      <p:ext uri="{BB962C8B-B14F-4D97-AF65-F5344CB8AC3E}">
        <p14:creationId xmlns:p14="http://schemas.microsoft.com/office/powerpoint/2010/main" val="28464456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1553C78-7DAE-F482-26A2-CC75FA271461}"/>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771EA3E5-CAED-F4EF-E875-9BF6CCD9E60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78B8BCE8-1966-2A03-A24B-44EA75E14927}"/>
              </a:ext>
            </a:extLst>
          </p:cNvPr>
          <p:cNvSpPr>
            <a:spLocks noGrp="1"/>
          </p:cNvSpPr>
          <p:nvPr>
            <p:ph type="dt" sz="half" idx="10"/>
          </p:nvPr>
        </p:nvSpPr>
        <p:spPr/>
        <p:txBody>
          <a:bodyPr/>
          <a:lstStyle/>
          <a:p>
            <a:fld id="{7CA991FA-E5AC-4A86-8624-C7C7A6D62F7F}" type="datetimeFigureOut">
              <a:rPr lang="sv-SE" smtClean="0"/>
              <a:t>2024-05-02</a:t>
            </a:fld>
            <a:endParaRPr lang="sv-SE"/>
          </a:p>
        </p:txBody>
      </p:sp>
      <p:sp>
        <p:nvSpPr>
          <p:cNvPr id="5" name="Platshållare för sidfot 4">
            <a:extLst>
              <a:ext uri="{FF2B5EF4-FFF2-40B4-BE49-F238E27FC236}">
                <a16:creationId xmlns:a16="http://schemas.microsoft.com/office/drawing/2014/main" id="{5B30F162-F057-A74B-B680-2B9A79A062F9}"/>
              </a:ext>
            </a:extLst>
          </p:cNvPr>
          <p:cNvSpPr>
            <a:spLocks noGrp="1"/>
          </p:cNvSpPr>
          <p:nvPr>
            <p:ph type="ftr" sz="quarter" idx="11"/>
          </p:nvPr>
        </p:nvSpPr>
        <p:spPr/>
        <p:txBody>
          <a:bodyPr/>
          <a:lstStyle/>
          <a:p>
            <a:r>
              <a:rPr lang="sv-SE" dirty="0" err="1"/>
              <a:t>Ortopedteknik_sverige</a:t>
            </a:r>
            <a:endParaRPr lang="sv-SE" dirty="0"/>
          </a:p>
        </p:txBody>
      </p:sp>
      <p:sp>
        <p:nvSpPr>
          <p:cNvPr id="6" name="Platshållare för bildnummer 5">
            <a:extLst>
              <a:ext uri="{FF2B5EF4-FFF2-40B4-BE49-F238E27FC236}">
                <a16:creationId xmlns:a16="http://schemas.microsoft.com/office/drawing/2014/main" id="{85A2C563-A163-A1F5-5317-7840EB604B0A}"/>
              </a:ext>
            </a:extLst>
          </p:cNvPr>
          <p:cNvSpPr>
            <a:spLocks noGrp="1"/>
          </p:cNvSpPr>
          <p:nvPr>
            <p:ph type="sldNum" sz="quarter" idx="12"/>
          </p:nvPr>
        </p:nvSpPr>
        <p:spPr/>
        <p:txBody>
          <a:bodyPr/>
          <a:lstStyle/>
          <a:p>
            <a:fld id="{E98FBD7B-9104-4F85-AA25-D15A4FB9A2BE}" type="slidenum">
              <a:rPr lang="sv-SE" smtClean="0"/>
              <a:t>‹#›</a:t>
            </a:fld>
            <a:endParaRPr lang="sv-SE"/>
          </a:p>
        </p:txBody>
      </p:sp>
    </p:spTree>
    <p:extLst>
      <p:ext uri="{BB962C8B-B14F-4D97-AF65-F5344CB8AC3E}">
        <p14:creationId xmlns:p14="http://schemas.microsoft.com/office/powerpoint/2010/main" val="5561818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2F116C4-C69D-ECB3-90BA-126466EFF912}"/>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2DCABF8C-C24C-9BD0-B0E7-3533C5AC70FA}"/>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9A71D6C-1B44-7A83-D107-441D48E5F56D}"/>
              </a:ext>
            </a:extLst>
          </p:cNvPr>
          <p:cNvSpPr>
            <a:spLocks noGrp="1"/>
          </p:cNvSpPr>
          <p:nvPr>
            <p:ph type="dt" sz="half" idx="10"/>
          </p:nvPr>
        </p:nvSpPr>
        <p:spPr/>
        <p:txBody>
          <a:bodyPr/>
          <a:lstStyle/>
          <a:p>
            <a:fld id="{7CA991FA-E5AC-4A86-8624-C7C7A6D62F7F}" type="datetimeFigureOut">
              <a:rPr lang="sv-SE" smtClean="0"/>
              <a:t>2024-05-02</a:t>
            </a:fld>
            <a:endParaRPr lang="sv-SE"/>
          </a:p>
        </p:txBody>
      </p:sp>
      <p:sp>
        <p:nvSpPr>
          <p:cNvPr id="5" name="Platshållare för sidfot 4">
            <a:extLst>
              <a:ext uri="{FF2B5EF4-FFF2-40B4-BE49-F238E27FC236}">
                <a16:creationId xmlns:a16="http://schemas.microsoft.com/office/drawing/2014/main" id="{F93E2AFA-B1D4-5B90-C49A-4E9F9DCBFCFB}"/>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337CF51D-3AF2-3477-7006-27F0FD70A815}"/>
              </a:ext>
            </a:extLst>
          </p:cNvPr>
          <p:cNvSpPr>
            <a:spLocks noGrp="1"/>
          </p:cNvSpPr>
          <p:nvPr>
            <p:ph type="sldNum" sz="quarter" idx="12"/>
          </p:nvPr>
        </p:nvSpPr>
        <p:spPr/>
        <p:txBody>
          <a:bodyPr/>
          <a:lstStyle/>
          <a:p>
            <a:fld id="{E98FBD7B-9104-4F85-AA25-D15A4FB9A2BE}" type="slidenum">
              <a:rPr lang="sv-SE" smtClean="0"/>
              <a:t>‹#›</a:t>
            </a:fld>
            <a:endParaRPr lang="sv-SE"/>
          </a:p>
        </p:txBody>
      </p:sp>
    </p:spTree>
    <p:extLst>
      <p:ext uri="{BB962C8B-B14F-4D97-AF65-F5344CB8AC3E}">
        <p14:creationId xmlns:p14="http://schemas.microsoft.com/office/powerpoint/2010/main" val="14436448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18910B77-D8EF-9CAB-BA5B-2706E4DB4603}"/>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37BB9246-F540-56DB-359D-DA7AFFCABB6D}"/>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2F58B50A-1F2B-BE69-3B20-B5AD12A4E5BD}"/>
              </a:ext>
            </a:extLst>
          </p:cNvPr>
          <p:cNvSpPr>
            <a:spLocks noGrp="1"/>
          </p:cNvSpPr>
          <p:nvPr>
            <p:ph type="dt" sz="half" idx="10"/>
          </p:nvPr>
        </p:nvSpPr>
        <p:spPr/>
        <p:txBody>
          <a:bodyPr/>
          <a:lstStyle/>
          <a:p>
            <a:fld id="{7CA991FA-E5AC-4A86-8624-C7C7A6D62F7F}" type="datetimeFigureOut">
              <a:rPr lang="sv-SE" smtClean="0"/>
              <a:t>2024-05-02</a:t>
            </a:fld>
            <a:endParaRPr lang="sv-SE"/>
          </a:p>
        </p:txBody>
      </p:sp>
      <p:sp>
        <p:nvSpPr>
          <p:cNvPr id="5" name="Platshållare för sidfot 4">
            <a:extLst>
              <a:ext uri="{FF2B5EF4-FFF2-40B4-BE49-F238E27FC236}">
                <a16:creationId xmlns:a16="http://schemas.microsoft.com/office/drawing/2014/main" id="{46508E74-C2F4-F8E6-FF11-71336210BF0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C81D3BF4-46E9-D267-D322-870578EC1DC2}"/>
              </a:ext>
            </a:extLst>
          </p:cNvPr>
          <p:cNvSpPr>
            <a:spLocks noGrp="1"/>
          </p:cNvSpPr>
          <p:nvPr>
            <p:ph type="sldNum" sz="quarter" idx="12"/>
          </p:nvPr>
        </p:nvSpPr>
        <p:spPr/>
        <p:txBody>
          <a:bodyPr/>
          <a:lstStyle/>
          <a:p>
            <a:fld id="{E98FBD7B-9104-4F85-AA25-D15A4FB9A2BE}" type="slidenum">
              <a:rPr lang="sv-SE" smtClean="0"/>
              <a:t>‹#›</a:t>
            </a:fld>
            <a:endParaRPr lang="sv-SE"/>
          </a:p>
        </p:txBody>
      </p:sp>
    </p:spTree>
    <p:extLst>
      <p:ext uri="{BB962C8B-B14F-4D97-AF65-F5344CB8AC3E}">
        <p14:creationId xmlns:p14="http://schemas.microsoft.com/office/powerpoint/2010/main" val="36845004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97ED07B-9B18-91D8-B266-F11DABF8F391}"/>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3D5D080-4BE8-2E88-8833-CE2279ACFBB1}"/>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242D6A92-D33E-F9F3-7161-3B3A511C99B1}"/>
              </a:ext>
            </a:extLst>
          </p:cNvPr>
          <p:cNvSpPr>
            <a:spLocks noGrp="1"/>
          </p:cNvSpPr>
          <p:nvPr>
            <p:ph type="dt" sz="half" idx="10"/>
          </p:nvPr>
        </p:nvSpPr>
        <p:spPr/>
        <p:txBody>
          <a:bodyPr/>
          <a:lstStyle/>
          <a:p>
            <a:fld id="{7CA991FA-E5AC-4A86-8624-C7C7A6D62F7F}" type="datetimeFigureOut">
              <a:rPr lang="sv-SE" smtClean="0"/>
              <a:t>2024-05-02</a:t>
            </a:fld>
            <a:endParaRPr lang="sv-SE"/>
          </a:p>
        </p:txBody>
      </p:sp>
      <p:sp>
        <p:nvSpPr>
          <p:cNvPr id="5" name="Platshållare för sidfot 4">
            <a:extLst>
              <a:ext uri="{FF2B5EF4-FFF2-40B4-BE49-F238E27FC236}">
                <a16:creationId xmlns:a16="http://schemas.microsoft.com/office/drawing/2014/main" id="{4360F752-F3F6-D1F4-BF97-25217D94EFF2}"/>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2A7DCF7-D49D-3F17-89C2-91CFE293AC46}"/>
              </a:ext>
            </a:extLst>
          </p:cNvPr>
          <p:cNvSpPr>
            <a:spLocks noGrp="1"/>
          </p:cNvSpPr>
          <p:nvPr>
            <p:ph type="sldNum" sz="quarter" idx="12"/>
          </p:nvPr>
        </p:nvSpPr>
        <p:spPr/>
        <p:txBody>
          <a:bodyPr/>
          <a:lstStyle/>
          <a:p>
            <a:fld id="{E98FBD7B-9104-4F85-AA25-D15A4FB9A2BE}" type="slidenum">
              <a:rPr lang="sv-SE" smtClean="0"/>
              <a:t>‹#›</a:t>
            </a:fld>
            <a:endParaRPr lang="sv-SE"/>
          </a:p>
        </p:txBody>
      </p:sp>
    </p:spTree>
    <p:extLst>
      <p:ext uri="{BB962C8B-B14F-4D97-AF65-F5344CB8AC3E}">
        <p14:creationId xmlns:p14="http://schemas.microsoft.com/office/powerpoint/2010/main" val="34203715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9846DFC-D35E-6C81-918D-71A927B79CBA}"/>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213DE93E-B8B8-2A4A-DCBC-710BE68687F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99082DE5-85A5-E2BB-224F-4A7617D6543D}"/>
              </a:ext>
            </a:extLst>
          </p:cNvPr>
          <p:cNvSpPr>
            <a:spLocks noGrp="1"/>
          </p:cNvSpPr>
          <p:nvPr>
            <p:ph type="dt" sz="half" idx="10"/>
          </p:nvPr>
        </p:nvSpPr>
        <p:spPr/>
        <p:txBody>
          <a:bodyPr/>
          <a:lstStyle/>
          <a:p>
            <a:fld id="{7CA991FA-E5AC-4A86-8624-C7C7A6D62F7F}" type="datetimeFigureOut">
              <a:rPr lang="sv-SE" smtClean="0"/>
              <a:t>2024-05-02</a:t>
            </a:fld>
            <a:endParaRPr lang="sv-SE"/>
          </a:p>
        </p:txBody>
      </p:sp>
      <p:sp>
        <p:nvSpPr>
          <p:cNvPr id="5" name="Platshållare för sidfot 4">
            <a:extLst>
              <a:ext uri="{FF2B5EF4-FFF2-40B4-BE49-F238E27FC236}">
                <a16:creationId xmlns:a16="http://schemas.microsoft.com/office/drawing/2014/main" id="{A987AD41-C5E7-3133-981E-FB58737401E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B148606-C6E0-C026-1EF4-3F37A2C6146F}"/>
              </a:ext>
            </a:extLst>
          </p:cNvPr>
          <p:cNvSpPr>
            <a:spLocks noGrp="1"/>
          </p:cNvSpPr>
          <p:nvPr>
            <p:ph type="sldNum" sz="quarter" idx="12"/>
          </p:nvPr>
        </p:nvSpPr>
        <p:spPr/>
        <p:txBody>
          <a:bodyPr/>
          <a:lstStyle/>
          <a:p>
            <a:fld id="{E98FBD7B-9104-4F85-AA25-D15A4FB9A2BE}" type="slidenum">
              <a:rPr lang="sv-SE" smtClean="0"/>
              <a:t>‹#›</a:t>
            </a:fld>
            <a:endParaRPr lang="sv-SE"/>
          </a:p>
        </p:txBody>
      </p:sp>
    </p:spTree>
    <p:extLst>
      <p:ext uri="{BB962C8B-B14F-4D97-AF65-F5344CB8AC3E}">
        <p14:creationId xmlns:p14="http://schemas.microsoft.com/office/powerpoint/2010/main" val="15691216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F88F9BA-7CA1-2307-F864-FD1CC0BB2BF9}"/>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0D70F86A-7421-5E8F-1908-EBC820E4342C}"/>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26022D87-3E1D-A718-B804-22014FFC499D}"/>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7365225F-F0BA-740C-B2D8-07B2B8EE39B3}"/>
              </a:ext>
            </a:extLst>
          </p:cNvPr>
          <p:cNvSpPr>
            <a:spLocks noGrp="1"/>
          </p:cNvSpPr>
          <p:nvPr>
            <p:ph type="dt" sz="half" idx="10"/>
          </p:nvPr>
        </p:nvSpPr>
        <p:spPr/>
        <p:txBody>
          <a:bodyPr/>
          <a:lstStyle/>
          <a:p>
            <a:fld id="{7CA991FA-E5AC-4A86-8624-C7C7A6D62F7F}" type="datetimeFigureOut">
              <a:rPr lang="sv-SE" smtClean="0"/>
              <a:t>2024-05-02</a:t>
            </a:fld>
            <a:endParaRPr lang="sv-SE"/>
          </a:p>
        </p:txBody>
      </p:sp>
      <p:sp>
        <p:nvSpPr>
          <p:cNvPr id="6" name="Platshållare för sidfot 5">
            <a:extLst>
              <a:ext uri="{FF2B5EF4-FFF2-40B4-BE49-F238E27FC236}">
                <a16:creationId xmlns:a16="http://schemas.microsoft.com/office/drawing/2014/main" id="{C28DDF68-0181-034B-058E-A5F693DA8343}"/>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3D2C5F28-4005-4DE1-3211-B8AC3B29AB81}"/>
              </a:ext>
            </a:extLst>
          </p:cNvPr>
          <p:cNvSpPr>
            <a:spLocks noGrp="1"/>
          </p:cNvSpPr>
          <p:nvPr>
            <p:ph type="sldNum" sz="quarter" idx="12"/>
          </p:nvPr>
        </p:nvSpPr>
        <p:spPr/>
        <p:txBody>
          <a:bodyPr/>
          <a:lstStyle/>
          <a:p>
            <a:fld id="{E98FBD7B-9104-4F85-AA25-D15A4FB9A2BE}" type="slidenum">
              <a:rPr lang="sv-SE" smtClean="0"/>
              <a:t>‹#›</a:t>
            </a:fld>
            <a:endParaRPr lang="sv-SE"/>
          </a:p>
        </p:txBody>
      </p:sp>
    </p:spTree>
    <p:extLst>
      <p:ext uri="{BB962C8B-B14F-4D97-AF65-F5344CB8AC3E}">
        <p14:creationId xmlns:p14="http://schemas.microsoft.com/office/powerpoint/2010/main" val="1636862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6512A5D-C550-70BB-B541-AE166B81972B}"/>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87AF1E78-C41D-091D-3E98-3218F99B072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EF6FE477-47B7-447C-2F77-D37E643DCFF9}"/>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B726F9C9-8602-5BAC-0F33-988BCAB5C3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97D017FB-E025-9DBC-9325-5A723FF4B14F}"/>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E97C7193-5EDC-B885-B632-208DC82FDB95}"/>
              </a:ext>
            </a:extLst>
          </p:cNvPr>
          <p:cNvSpPr>
            <a:spLocks noGrp="1"/>
          </p:cNvSpPr>
          <p:nvPr>
            <p:ph type="dt" sz="half" idx="10"/>
          </p:nvPr>
        </p:nvSpPr>
        <p:spPr/>
        <p:txBody>
          <a:bodyPr/>
          <a:lstStyle/>
          <a:p>
            <a:fld id="{7CA991FA-E5AC-4A86-8624-C7C7A6D62F7F}" type="datetimeFigureOut">
              <a:rPr lang="sv-SE" smtClean="0"/>
              <a:t>2024-05-02</a:t>
            </a:fld>
            <a:endParaRPr lang="sv-SE"/>
          </a:p>
        </p:txBody>
      </p:sp>
      <p:sp>
        <p:nvSpPr>
          <p:cNvPr id="8" name="Platshållare för sidfot 7">
            <a:extLst>
              <a:ext uri="{FF2B5EF4-FFF2-40B4-BE49-F238E27FC236}">
                <a16:creationId xmlns:a16="http://schemas.microsoft.com/office/drawing/2014/main" id="{DFFB5B08-B06E-4454-7AB6-125B283129A9}"/>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30093AE8-9D79-5A4C-F17F-16F824626394}"/>
              </a:ext>
            </a:extLst>
          </p:cNvPr>
          <p:cNvSpPr>
            <a:spLocks noGrp="1"/>
          </p:cNvSpPr>
          <p:nvPr>
            <p:ph type="sldNum" sz="quarter" idx="12"/>
          </p:nvPr>
        </p:nvSpPr>
        <p:spPr/>
        <p:txBody>
          <a:bodyPr/>
          <a:lstStyle/>
          <a:p>
            <a:fld id="{E98FBD7B-9104-4F85-AA25-D15A4FB9A2BE}" type="slidenum">
              <a:rPr lang="sv-SE" smtClean="0"/>
              <a:t>‹#›</a:t>
            </a:fld>
            <a:endParaRPr lang="sv-SE"/>
          </a:p>
        </p:txBody>
      </p:sp>
    </p:spTree>
    <p:extLst>
      <p:ext uri="{BB962C8B-B14F-4D97-AF65-F5344CB8AC3E}">
        <p14:creationId xmlns:p14="http://schemas.microsoft.com/office/powerpoint/2010/main" val="1305365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E5255F0-AB5B-A7B7-A9B4-754BC848CB11}"/>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8C8623B5-063D-6F51-244E-508217533E9A}"/>
              </a:ext>
            </a:extLst>
          </p:cNvPr>
          <p:cNvSpPr>
            <a:spLocks noGrp="1"/>
          </p:cNvSpPr>
          <p:nvPr>
            <p:ph type="dt" sz="half" idx="10"/>
          </p:nvPr>
        </p:nvSpPr>
        <p:spPr/>
        <p:txBody>
          <a:bodyPr/>
          <a:lstStyle/>
          <a:p>
            <a:fld id="{7CA991FA-E5AC-4A86-8624-C7C7A6D62F7F}" type="datetimeFigureOut">
              <a:rPr lang="sv-SE" smtClean="0"/>
              <a:t>2024-05-02</a:t>
            </a:fld>
            <a:endParaRPr lang="sv-SE"/>
          </a:p>
        </p:txBody>
      </p:sp>
      <p:sp>
        <p:nvSpPr>
          <p:cNvPr id="4" name="Platshållare för sidfot 3">
            <a:extLst>
              <a:ext uri="{FF2B5EF4-FFF2-40B4-BE49-F238E27FC236}">
                <a16:creationId xmlns:a16="http://schemas.microsoft.com/office/drawing/2014/main" id="{5373153B-A08A-0F3F-A1D2-864639F6470D}"/>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755EF630-F2DF-28C8-BDF5-2F5F6F50DE8F}"/>
              </a:ext>
            </a:extLst>
          </p:cNvPr>
          <p:cNvSpPr>
            <a:spLocks noGrp="1"/>
          </p:cNvSpPr>
          <p:nvPr>
            <p:ph type="sldNum" sz="quarter" idx="12"/>
          </p:nvPr>
        </p:nvSpPr>
        <p:spPr/>
        <p:txBody>
          <a:bodyPr/>
          <a:lstStyle/>
          <a:p>
            <a:fld id="{E98FBD7B-9104-4F85-AA25-D15A4FB9A2BE}" type="slidenum">
              <a:rPr lang="sv-SE" smtClean="0"/>
              <a:t>‹#›</a:t>
            </a:fld>
            <a:endParaRPr lang="sv-SE"/>
          </a:p>
        </p:txBody>
      </p:sp>
    </p:spTree>
    <p:extLst>
      <p:ext uri="{BB962C8B-B14F-4D97-AF65-F5344CB8AC3E}">
        <p14:creationId xmlns:p14="http://schemas.microsoft.com/office/powerpoint/2010/main" val="6252798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8D3DA0B2-9D54-F516-CAE4-6789136BCF50}"/>
              </a:ext>
            </a:extLst>
          </p:cNvPr>
          <p:cNvSpPr>
            <a:spLocks noGrp="1"/>
          </p:cNvSpPr>
          <p:nvPr>
            <p:ph type="dt" sz="half" idx="10"/>
          </p:nvPr>
        </p:nvSpPr>
        <p:spPr/>
        <p:txBody>
          <a:bodyPr/>
          <a:lstStyle/>
          <a:p>
            <a:fld id="{7CA991FA-E5AC-4A86-8624-C7C7A6D62F7F}" type="datetimeFigureOut">
              <a:rPr lang="sv-SE" smtClean="0"/>
              <a:t>2024-05-02</a:t>
            </a:fld>
            <a:endParaRPr lang="sv-SE"/>
          </a:p>
        </p:txBody>
      </p:sp>
      <p:sp>
        <p:nvSpPr>
          <p:cNvPr id="3" name="Platshållare för sidfot 2">
            <a:extLst>
              <a:ext uri="{FF2B5EF4-FFF2-40B4-BE49-F238E27FC236}">
                <a16:creationId xmlns:a16="http://schemas.microsoft.com/office/drawing/2014/main" id="{85C21251-AF6E-0980-383C-07F656AE9859}"/>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8525140D-8456-A2B5-DE35-26ADAB651252}"/>
              </a:ext>
            </a:extLst>
          </p:cNvPr>
          <p:cNvSpPr>
            <a:spLocks noGrp="1"/>
          </p:cNvSpPr>
          <p:nvPr>
            <p:ph type="sldNum" sz="quarter" idx="12"/>
          </p:nvPr>
        </p:nvSpPr>
        <p:spPr/>
        <p:txBody>
          <a:bodyPr/>
          <a:lstStyle/>
          <a:p>
            <a:fld id="{E98FBD7B-9104-4F85-AA25-D15A4FB9A2BE}" type="slidenum">
              <a:rPr lang="sv-SE" smtClean="0"/>
              <a:t>‹#›</a:t>
            </a:fld>
            <a:endParaRPr lang="sv-SE"/>
          </a:p>
        </p:txBody>
      </p:sp>
    </p:spTree>
    <p:extLst>
      <p:ext uri="{BB962C8B-B14F-4D97-AF65-F5344CB8AC3E}">
        <p14:creationId xmlns:p14="http://schemas.microsoft.com/office/powerpoint/2010/main" val="16583467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1C053AD-289A-6143-183C-8E16EEAE4B79}"/>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6E1CCEEF-7B61-6D58-8002-44835124ABB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47D139E8-3955-4229-BB7C-B80A975BC2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34AE5CF2-8259-D998-222F-E92826C8F915}"/>
              </a:ext>
            </a:extLst>
          </p:cNvPr>
          <p:cNvSpPr>
            <a:spLocks noGrp="1"/>
          </p:cNvSpPr>
          <p:nvPr>
            <p:ph type="dt" sz="half" idx="10"/>
          </p:nvPr>
        </p:nvSpPr>
        <p:spPr/>
        <p:txBody>
          <a:bodyPr/>
          <a:lstStyle/>
          <a:p>
            <a:fld id="{7CA991FA-E5AC-4A86-8624-C7C7A6D62F7F}" type="datetimeFigureOut">
              <a:rPr lang="sv-SE" smtClean="0"/>
              <a:t>2024-05-02</a:t>
            </a:fld>
            <a:endParaRPr lang="sv-SE"/>
          </a:p>
        </p:txBody>
      </p:sp>
      <p:sp>
        <p:nvSpPr>
          <p:cNvPr id="6" name="Platshållare för sidfot 5">
            <a:extLst>
              <a:ext uri="{FF2B5EF4-FFF2-40B4-BE49-F238E27FC236}">
                <a16:creationId xmlns:a16="http://schemas.microsoft.com/office/drawing/2014/main" id="{C61C5B4F-F677-EF7A-2E0D-B1F68812FDE1}"/>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CCE4CC58-E1DE-1DC8-4B13-43E146F5C806}"/>
              </a:ext>
            </a:extLst>
          </p:cNvPr>
          <p:cNvSpPr>
            <a:spLocks noGrp="1"/>
          </p:cNvSpPr>
          <p:nvPr>
            <p:ph type="sldNum" sz="quarter" idx="12"/>
          </p:nvPr>
        </p:nvSpPr>
        <p:spPr/>
        <p:txBody>
          <a:bodyPr/>
          <a:lstStyle/>
          <a:p>
            <a:fld id="{E98FBD7B-9104-4F85-AA25-D15A4FB9A2BE}" type="slidenum">
              <a:rPr lang="sv-SE" smtClean="0"/>
              <a:t>‹#›</a:t>
            </a:fld>
            <a:endParaRPr lang="sv-SE"/>
          </a:p>
        </p:txBody>
      </p:sp>
    </p:spTree>
    <p:extLst>
      <p:ext uri="{BB962C8B-B14F-4D97-AF65-F5344CB8AC3E}">
        <p14:creationId xmlns:p14="http://schemas.microsoft.com/office/powerpoint/2010/main" val="17459832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AF83B80-706F-CDA4-D53B-7990972B2815}"/>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CC09A0FF-2E07-A94C-502D-F9F048A0FC6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4" name="Platshållare för text 3">
            <a:extLst>
              <a:ext uri="{FF2B5EF4-FFF2-40B4-BE49-F238E27FC236}">
                <a16:creationId xmlns:a16="http://schemas.microsoft.com/office/drawing/2014/main" id="{19ACFD0C-16FB-1773-B647-109D2C59A3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9B163C3D-6FC6-4F94-BE16-41154990EAA8}"/>
              </a:ext>
            </a:extLst>
          </p:cNvPr>
          <p:cNvSpPr>
            <a:spLocks noGrp="1"/>
          </p:cNvSpPr>
          <p:nvPr>
            <p:ph type="dt" sz="half" idx="10"/>
          </p:nvPr>
        </p:nvSpPr>
        <p:spPr/>
        <p:txBody>
          <a:bodyPr/>
          <a:lstStyle/>
          <a:p>
            <a:fld id="{7CA991FA-E5AC-4A86-8624-C7C7A6D62F7F}" type="datetimeFigureOut">
              <a:rPr lang="sv-SE" smtClean="0"/>
              <a:t>2024-05-02</a:t>
            </a:fld>
            <a:endParaRPr lang="sv-SE"/>
          </a:p>
        </p:txBody>
      </p:sp>
      <p:sp>
        <p:nvSpPr>
          <p:cNvPr id="6" name="Platshållare för sidfot 5">
            <a:extLst>
              <a:ext uri="{FF2B5EF4-FFF2-40B4-BE49-F238E27FC236}">
                <a16:creationId xmlns:a16="http://schemas.microsoft.com/office/drawing/2014/main" id="{E7555235-8338-99FF-356A-026581B4E9FD}"/>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F4966989-1F29-DB97-9AC6-072FD67EEB14}"/>
              </a:ext>
            </a:extLst>
          </p:cNvPr>
          <p:cNvSpPr>
            <a:spLocks noGrp="1"/>
          </p:cNvSpPr>
          <p:nvPr>
            <p:ph type="sldNum" sz="quarter" idx="12"/>
          </p:nvPr>
        </p:nvSpPr>
        <p:spPr/>
        <p:txBody>
          <a:bodyPr/>
          <a:lstStyle/>
          <a:p>
            <a:fld id="{E98FBD7B-9104-4F85-AA25-D15A4FB9A2BE}" type="slidenum">
              <a:rPr lang="sv-SE" smtClean="0"/>
              <a:t>‹#›</a:t>
            </a:fld>
            <a:endParaRPr lang="sv-SE"/>
          </a:p>
        </p:txBody>
      </p:sp>
    </p:spTree>
    <p:extLst>
      <p:ext uri="{BB962C8B-B14F-4D97-AF65-F5344CB8AC3E}">
        <p14:creationId xmlns:p14="http://schemas.microsoft.com/office/powerpoint/2010/main" val="25273853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814F893-CB00-FB8B-31F9-3AF16C3E95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B540F1E0-FEF1-31E5-004C-AA799F0775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41A14B6-3F92-F8EE-12C7-3DB02A517B0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A991FA-E5AC-4A86-8624-C7C7A6D62F7F}" type="datetimeFigureOut">
              <a:rPr lang="sv-SE" smtClean="0"/>
              <a:t>2024-05-02</a:t>
            </a:fld>
            <a:endParaRPr lang="sv-SE"/>
          </a:p>
        </p:txBody>
      </p:sp>
      <p:sp>
        <p:nvSpPr>
          <p:cNvPr id="5" name="Platshållare för sidfot 4">
            <a:extLst>
              <a:ext uri="{FF2B5EF4-FFF2-40B4-BE49-F238E27FC236}">
                <a16:creationId xmlns:a16="http://schemas.microsoft.com/office/drawing/2014/main" id="{79040345-6AAA-9B13-4FA2-159E5437D15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4DA5F77D-1029-D48E-0571-44841E64A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8FBD7B-9104-4F85-AA25-D15A4FB9A2BE}" type="slidenum">
              <a:rPr lang="sv-SE" smtClean="0"/>
              <a:t>‹#›</a:t>
            </a:fld>
            <a:endParaRPr lang="sv-SE"/>
          </a:p>
        </p:txBody>
      </p:sp>
      <p:pic>
        <p:nvPicPr>
          <p:cNvPr id="7" name="Bildobjekt 6" descr="En bild som visar mörker&#10;&#10;Automatiskt genererad beskrivning">
            <a:extLst>
              <a:ext uri="{FF2B5EF4-FFF2-40B4-BE49-F238E27FC236}">
                <a16:creationId xmlns:a16="http://schemas.microsoft.com/office/drawing/2014/main" id="{88175AF1-B030-46D2-5ED1-0AC6C8A3EE5F}"/>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9541741" y="-328446"/>
            <a:ext cx="2743200" cy="2743200"/>
          </a:xfrm>
          <a:prstGeom prst="rect">
            <a:avLst/>
          </a:prstGeom>
        </p:spPr>
      </p:pic>
    </p:spTree>
    <p:extLst>
      <p:ext uri="{BB962C8B-B14F-4D97-AF65-F5344CB8AC3E}">
        <p14:creationId xmlns:p14="http://schemas.microsoft.com/office/powerpoint/2010/main" val="34907776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D8B84DD-EC97-C6B7-EE22-FF76F2E08FD0}"/>
              </a:ext>
            </a:extLst>
          </p:cNvPr>
          <p:cNvSpPr>
            <a:spLocks noGrp="1"/>
          </p:cNvSpPr>
          <p:nvPr>
            <p:ph type="ctrTitle"/>
          </p:nvPr>
        </p:nvSpPr>
        <p:spPr/>
        <p:txBody>
          <a:bodyPr/>
          <a:lstStyle/>
          <a:p>
            <a:r>
              <a:rPr lang="sv-SE" dirty="0">
                <a:cs typeface="Calibri Light"/>
              </a:rPr>
              <a:t>Praktiska uppgifter</a:t>
            </a:r>
            <a:endParaRPr lang="sv-SE" dirty="0"/>
          </a:p>
        </p:txBody>
      </p:sp>
      <p:sp>
        <p:nvSpPr>
          <p:cNvPr id="3" name="Underrubrik 2">
            <a:extLst>
              <a:ext uri="{FF2B5EF4-FFF2-40B4-BE49-F238E27FC236}">
                <a16:creationId xmlns:a16="http://schemas.microsoft.com/office/drawing/2014/main" id="{AF095831-AD4C-18DD-3D3B-38D6DFF802F5}"/>
              </a:ext>
            </a:extLst>
          </p:cNvPr>
          <p:cNvSpPr>
            <a:spLocks noGrp="1"/>
          </p:cNvSpPr>
          <p:nvPr>
            <p:ph type="subTitle" idx="1"/>
          </p:nvPr>
        </p:nvSpPr>
        <p:spPr/>
        <p:txBody>
          <a:bodyPr vert="horz" lIns="91440" tIns="45720" rIns="91440" bIns="45720" rtlCol="0" anchor="t">
            <a:normAutofit/>
          </a:bodyPr>
          <a:lstStyle/>
          <a:p>
            <a:r>
              <a:rPr lang="sv-SE" dirty="0">
                <a:cs typeface="Calibri"/>
              </a:rPr>
              <a:t>Fysik 2</a:t>
            </a:r>
            <a:endParaRPr lang="sv-SE" dirty="0"/>
          </a:p>
        </p:txBody>
      </p:sp>
    </p:spTree>
    <p:extLst>
      <p:ext uri="{BB962C8B-B14F-4D97-AF65-F5344CB8AC3E}">
        <p14:creationId xmlns:p14="http://schemas.microsoft.com/office/powerpoint/2010/main" val="41335391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4C89-2D76-9114-CCC4-16E44B9492A5}"/>
              </a:ext>
            </a:extLst>
          </p:cNvPr>
          <p:cNvSpPr>
            <a:spLocks noGrp="1"/>
          </p:cNvSpPr>
          <p:nvPr>
            <p:ph type="title"/>
          </p:nvPr>
        </p:nvSpPr>
        <p:spPr>
          <a:xfrm>
            <a:off x="596590" y="179271"/>
            <a:ext cx="10515600" cy="1325563"/>
          </a:xfrm>
        </p:spPr>
        <p:txBody>
          <a:bodyPr/>
          <a:lstStyle/>
          <a:p>
            <a:r>
              <a:rPr lang="en-US">
                <a:cs typeface="Calibri Light"/>
              </a:rPr>
              <a:t>Protes</a:t>
            </a:r>
            <a:endParaRPr lang="en-US"/>
          </a:p>
        </p:txBody>
      </p:sp>
      <p:pic>
        <p:nvPicPr>
          <p:cNvPr id="4" name="Content Placeholder 3" descr="A diagram of a pair of glasses&#10;&#10;Description automatically generated">
            <a:extLst>
              <a:ext uri="{FF2B5EF4-FFF2-40B4-BE49-F238E27FC236}">
                <a16:creationId xmlns:a16="http://schemas.microsoft.com/office/drawing/2014/main" id="{6B484EFB-EEC7-1A7F-0F81-34F7766CA613}"/>
              </a:ext>
            </a:extLst>
          </p:cNvPr>
          <p:cNvPicPr>
            <a:picLocks noGrp="1" noChangeAspect="1"/>
          </p:cNvPicPr>
          <p:nvPr>
            <p:ph idx="1"/>
          </p:nvPr>
        </p:nvPicPr>
        <p:blipFill>
          <a:blip r:embed="rId3"/>
          <a:stretch>
            <a:fillRect/>
          </a:stretch>
        </p:blipFill>
        <p:spPr>
          <a:xfrm>
            <a:off x="6947443" y="3201891"/>
            <a:ext cx="4486042" cy="2518782"/>
          </a:xfrm>
        </p:spPr>
      </p:pic>
      <p:sp>
        <p:nvSpPr>
          <p:cNvPr id="3" name="TextBox 2">
            <a:extLst>
              <a:ext uri="{FF2B5EF4-FFF2-40B4-BE49-F238E27FC236}">
                <a16:creationId xmlns:a16="http://schemas.microsoft.com/office/drawing/2014/main" id="{131A6985-D531-D29A-631F-8991F3DC04E4}"/>
              </a:ext>
            </a:extLst>
          </p:cNvPr>
          <p:cNvSpPr txBox="1"/>
          <p:nvPr/>
        </p:nvSpPr>
        <p:spPr>
          <a:xfrm>
            <a:off x="594731" y="1083740"/>
            <a:ext cx="6445770" cy="59093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cs typeface="Calibri"/>
              </a:rPr>
              <a:t>En </a:t>
            </a:r>
            <a:r>
              <a:rPr lang="en-US" sz="2000" err="1">
                <a:cs typeface="Calibri"/>
              </a:rPr>
              <a:t>protes</a:t>
            </a:r>
            <a:r>
              <a:rPr lang="en-US" sz="2000">
                <a:cs typeface="Calibri"/>
              </a:rPr>
              <a:t> </a:t>
            </a:r>
            <a:r>
              <a:rPr lang="en-US" sz="2000" err="1">
                <a:cs typeface="Calibri"/>
              </a:rPr>
              <a:t>väger</a:t>
            </a:r>
            <a:r>
              <a:rPr lang="en-US" sz="2000">
                <a:cs typeface="Calibri"/>
              </a:rPr>
              <a:t> </a:t>
            </a:r>
            <a:r>
              <a:rPr lang="en-US" sz="2000" err="1">
                <a:cs typeface="Calibri"/>
              </a:rPr>
              <a:t>oftast</a:t>
            </a:r>
            <a:r>
              <a:rPr lang="en-US" sz="2000">
                <a:cs typeface="Calibri"/>
              </a:rPr>
              <a:t> </a:t>
            </a:r>
            <a:r>
              <a:rPr lang="en-US" sz="2000" err="1">
                <a:cs typeface="Calibri"/>
              </a:rPr>
              <a:t>mindre</a:t>
            </a:r>
            <a:r>
              <a:rPr lang="en-US" sz="2000">
                <a:cs typeface="Calibri"/>
              </a:rPr>
              <a:t> </a:t>
            </a:r>
            <a:r>
              <a:rPr lang="en-US" sz="2000" err="1">
                <a:cs typeface="Calibri"/>
              </a:rPr>
              <a:t>än</a:t>
            </a:r>
            <a:r>
              <a:rPr lang="en-US" sz="2000">
                <a:cs typeface="Calibri"/>
              </a:rPr>
              <a:t> den </a:t>
            </a:r>
            <a:r>
              <a:rPr lang="en-US" sz="2000" err="1">
                <a:cs typeface="Calibri"/>
              </a:rPr>
              <a:t>kroppsdel</a:t>
            </a:r>
            <a:r>
              <a:rPr lang="en-US" sz="2000">
                <a:cs typeface="Calibri"/>
              </a:rPr>
              <a:t> </a:t>
            </a:r>
            <a:r>
              <a:rPr lang="en-US" sz="2000" err="1">
                <a:cs typeface="Calibri"/>
              </a:rPr>
              <a:t>som</a:t>
            </a:r>
            <a:r>
              <a:rPr lang="en-US" sz="2000">
                <a:cs typeface="Calibri"/>
              </a:rPr>
              <a:t> </a:t>
            </a:r>
            <a:r>
              <a:rPr lang="en-US" sz="2000" err="1">
                <a:cs typeface="Calibri"/>
              </a:rPr>
              <a:t>amputerats</a:t>
            </a:r>
            <a:r>
              <a:rPr lang="en-US" sz="2000">
                <a:cs typeface="Calibri"/>
              </a:rPr>
              <a:t>. Trots det </a:t>
            </a:r>
            <a:r>
              <a:rPr lang="en-US" sz="2000" err="1">
                <a:cs typeface="Calibri"/>
              </a:rPr>
              <a:t>upplevs</a:t>
            </a:r>
            <a:r>
              <a:rPr lang="en-US" sz="2000">
                <a:cs typeface="Calibri"/>
              </a:rPr>
              <a:t> </a:t>
            </a:r>
            <a:r>
              <a:rPr lang="en-US" sz="2000" err="1">
                <a:cs typeface="Calibri"/>
              </a:rPr>
              <a:t>protesen</a:t>
            </a:r>
            <a:r>
              <a:rPr lang="en-US" sz="2000">
                <a:cs typeface="Calibri"/>
              </a:rPr>
              <a:t> </a:t>
            </a:r>
            <a:r>
              <a:rPr lang="en-US" sz="2000" err="1">
                <a:cs typeface="Calibri"/>
              </a:rPr>
              <a:t>ofta</a:t>
            </a:r>
            <a:r>
              <a:rPr lang="en-US" sz="2000">
                <a:cs typeface="Calibri"/>
              </a:rPr>
              <a:t> </a:t>
            </a:r>
            <a:r>
              <a:rPr lang="en-US" sz="2000" err="1">
                <a:cs typeface="Calibri"/>
              </a:rPr>
              <a:t>som</a:t>
            </a:r>
            <a:r>
              <a:rPr lang="en-US" sz="2000">
                <a:cs typeface="Calibri"/>
              </a:rPr>
              <a:t> </a:t>
            </a:r>
            <a:r>
              <a:rPr lang="en-US" sz="2000" err="1">
                <a:cs typeface="Calibri"/>
              </a:rPr>
              <a:t>tyngre</a:t>
            </a:r>
            <a:r>
              <a:rPr lang="en-US" sz="2000">
                <a:cs typeface="Calibri"/>
              </a:rPr>
              <a:t>, </a:t>
            </a:r>
            <a:r>
              <a:rPr lang="en-US" sz="2000" err="1">
                <a:cs typeface="Calibri"/>
              </a:rPr>
              <a:t>detta</a:t>
            </a:r>
            <a:r>
              <a:rPr lang="en-US" sz="2000">
                <a:cs typeface="Calibri"/>
              </a:rPr>
              <a:t> </a:t>
            </a:r>
            <a:r>
              <a:rPr lang="en-US" sz="2000" err="1">
                <a:cs typeface="Calibri"/>
              </a:rPr>
              <a:t>beror</a:t>
            </a:r>
            <a:r>
              <a:rPr lang="en-US" sz="2000">
                <a:cs typeface="Calibri"/>
              </a:rPr>
              <a:t> </a:t>
            </a:r>
            <a:r>
              <a:rPr lang="en-US" sz="2000" err="1">
                <a:cs typeface="Calibri"/>
              </a:rPr>
              <a:t>dels</a:t>
            </a:r>
            <a:r>
              <a:rPr lang="en-US" sz="2000">
                <a:cs typeface="Calibri"/>
              </a:rPr>
              <a:t> </a:t>
            </a:r>
            <a:r>
              <a:rPr lang="en-US" sz="2000" err="1">
                <a:cs typeface="Calibri"/>
              </a:rPr>
              <a:t>på</a:t>
            </a:r>
            <a:r>
              <a:rPr lang="en-US" sz="2000">
                <a:cs typeface="Calibri"/>
              </a:rPr>
              <a:t> </a:t>
            </a:r>
            <a:r>
              <a:rPr lang="en-US" sz="2000" err="1">
                <a:cs typeface="Calibri"/>
              </a:rPr>
              <a:t>att</a:t>
            </a:r>
            <a:r>
              <a:rPr lang="en-US" sz="2000">
                <a:cs typeface="Calibri"/>
              </a:rPr>
              <a:t> </a:t>
            </a:r>
            <a:r>
              <a:rPr lang="en-US" sz="2000" err="1">
                <a:cs typeface="Calibri"/>
              </a:rPr>
              <a:t>vissa</a:t>
            </a:r>
            <a:r>
              <a:rPr lang="en-US" sz="2000">
                <a:cs typeface="Calibri"/>
              </a:rPr>
              <a:t> av </a:t>
            </a:r>
            <a:r>
              <a:rPr lang="en-US" sz="2000" err="1">
                <a:cs typeface="Calibri"/>
              </a:rPr>
              <a:t>musklerna</a:t>
            </a:r>
            <a:r>
              <a:rPr lang="en-US" sz="2000">
                <a:cs typeface="Calibri"/>
              </a:rPr>
              <a:t> </a:t>
            </a:r>
            <a:r>
              <a:rPr lang="en-US" sz="2000" err="1">
                <a:cs typeface="Calibri"/>
              </a:rPr>
              <a:t>som</a:t>
            </a:r>
            <a:r>
              <a:rPr lang="en-US" sz="2000">
                <a:cs typeface="Calibri"/>
              </a:rPr>
              <a:t> </a:t>
            </a:r>
            <a:r>
              <a:rPr lang="en-US" sz="2000" err="1">
                <a:cs typeface="Calibri"/>
              </a:rPr>
              <a:t>förut</a:t>
            </a:r>
            <a:r>
              <a:rPr lang="en-US" sz="2000">
                <a:cs typeface="Calibri"/>
              </a:rPr>
              <a:t> </a:t>
            </a:r>
            <a:r>
              <a:rPr lang="en-US" sz="2000" err="1">
                <a:cs typeface="Calibri"/>
              </a:rPr>
              <a:t>hjälpte</a:t>
            </a:r>
            <a:r>
              <a:rPr lang="en-US" sz="2000">
                <a:cs typeface="Calibri"/>
              </a:rPr>
              <a:t> till </a:t>
            </a:r>
            <a:r>
              <a:rPr lang="en-US" sz="2000" err="1">
                <a:cs typeface="Calibri"/>
              </a:rPr>
              <a:t>att</a:t>
            </a:r>
            <a:r>
              <a:rPr lang="en-US" sz="2000">
                <a:cs typeface="Calibri"/>
              </a:rPr>
              <a:t> </a:t>
            </a:r>
            <a:r>
              <a:rPr lang="en-US" sz="2000" err="1">
                <a:cs typeface="Calibri"/>
              </a:rPr>
              <a:t>styra</a:t>
            </a:r>
            <a:r>
              <a:rPr lang="en-US" sz="2000">
                <a:cs typeface="Calibri"/>
              </a:rPr>
              <a:t> </a:t>
            </a:r>
            <a:r>
              <a:rPr lang="en-US" sz="2000" err="1">
                <a:cs typeface="Calibri"/>
              </a:rPr>
              <a:t>och</a:t>
            </a:r>
            <a:r>
              <a:rPr lang="en-US" sz="2000">
                <a:cs typeface="Calibri"/>
              </a:rPr>
              <a:t> </a:t>
            </a:r>
            <a:r>
              <a:rPr lang="en-US" sz="2000" err="1">
                <a:cs typeface="Calibri"/>
              </a:rPr>
              <a:t>lyfta</a:t>
            </a:r>
            <a:r>
              <a:rPr lang="en-US" sz="2000">
                <a:cs typeface="Calibri"/>
              </a:rPr>
              <a:t> </a:t>
            </a:r>
            <a:r>
              <a:rPr lang="en-US" sz="2000" err="1">
                <a:cs typeface="Calibri"/>
              </a:rPr>
              <a:t>kroppsdelarna</a:t>
            </a:r>
            <a:r>
              <a:rPr lang="en-US" sz="2000">
                <a:cs typeface="Calibri"/>
              </a:rPr>
              <a:t> </a:t>
            </a:r>
            <a:r>
              <a:rPr lang="en-US" sz="2000" err="1">
                <a:cs typeface="Calibri"/>
              </a:rPr>
              <a:t>inte</a:t>
            </a:r>
            <a:r>
              <a:rPr lang="en-US" sz="2000">
                <a:cs typeface="Calibri"/>
              </a:rPr>
              <a:t> </a:t>
            </a:r>
            <a:r>
              <a:rPr lang="en-US" sz="2000" err="1">
                <a:cs typeface="Calibri"/>
              </a:rPr>
              <a:t>finns</a:t>
            </a:r>
            <a:r>
              <a:rPr lang="en-US" sz="2000">
                <a:cs typeface="Calibri"/>
              </a:rPr>
              <a:t> </a:t>
            </a:r>
            <a:r>
              <a:rPr lang="en-US" sz="2000" err="1">
                <a:cs typeface="Calibri"/>
              </a:rPr>
              <a:t>kvar</a:t>
            </a:r>
            <a:r>
              <a:rPr lang="en-US" sz="2000">
                <a:cs typeface="Calibri"/>
              </a:rPr>
              <a:t> </a:t>
            </a:r>
            <a:r>
              <a:rPr lang="en-US" sz="2000" err="1">
                <a:cs typeface="Calibri"/>
              </a:rPr>
              <a:t>eller</a:t>
            </a:r>
            <a:r>
              <a:rPr lang="en-US" sz="2000">
                <a:cs typeface="Calibri"/>
              </a:rPr>
              <a:t> </a:t>
            </a:r>
            <a:r>
              <a:rPr lang="en-US" sz="2000" err="1">
                <a:cs typeface="Calibri"/>
              </a:rPr>
              <a:t>inte</a:t>
            </a:r>
            <a:r>
              <a:rPr lang="en-US" sz="2000">
                <a:cs typeface="Calibri"/>
              </a:rPr>
              <a:t> </a:t>
            </a:r>
            <a:r>
              <a:rPr lang="en-US" sz="2000" err="1">
                <a:cs typeface="Calibri"/>
              </a:rPr>
              <a:t>har</a:t>
            </a:r>
            <a:r>
              <a:rPr lang="en-US" sz="2000">
                <a:cs typeface="Calibri"/>
              </a:rPr>
              <a:t> den </a:t>
            </a:r>
            <a:r>
              <a:rPr lang="en-US" sz="2000" err="1">
                <a:cs typeface="Calibri"/>
              </a:rPr>
              <a:t>funktionen</a:t>
            </a:r>
            <a:r>
              <a:rPr lang="en-US" sz="2000">
                <a:cs typeface="Calibri"/>
              </a:rPr>
              <a:t> </a:t>
            </a:r>
            <a:r>
              <a:rPr lang="en-US" sz="2000" err="1">
                <a:cs typeface="Calibri"/>
              </a:rPr>
              <a:t>längre</a:t>
            </a:r>
            <a:r>
              <a:rPr lang="en-US" sz="2000">
                <a:cs typeface="Calibri"/>
              </a:rPr>
              <a:t>.</a:t>
            </a:r>
          </a:p>
          <a:p>
            <a:endParaRPr lang="en-US" sz="2000" i="1">
              <a:cs typeface="Calibri"/>
            </a:endParaRPr>
          </a:p>
          <a:p>
            <a:r>
              <a:rPr lang="en-US" sz="2000" i="1">
                <a:cs typeface="Calibri"/>
              </a:rPr>
              <a:t>Hur </a:t>
            </a:r>
            <a:r>
              <a:rPr lang="en-US" sz="2000" i="1" err="1">
                <a:cs typeface="Calibri"/>
              </a:rPr>
              <a:t>stor</a:t>
            </a:r>
            <a:r>
              <a:rPr lang="en-US" sz="2000" i="1">
                <a:cs typeface="Calibri"/>
              </a:rPr>
              <a:t> </a:t>
            </a:r>
            <a:r>
              <a:rPr lang="en-US" sz="2000" i="1" err="1">
                <a:cs typeface="Calibri"/>
              </a:rPr>
              <a:t>skillnad</a:t>
            </a:r>
            <a:r>
              <a:rPr lang="en-US" sz="2000" i="1">
                <a:cs typeface="Calibri"/>
              </a:rPr>
              <a:t> </a:t>
            </a:r>
            <a:r>
              <a:rPr lang="en-US" sz="2000" i="1" err="1">
                <a:cs typeface="Calibri"/>
              </a:rPr>
              <a:t>är</a:t>
            </a:r>
            <a:r>
              <a:rPr lang="en-US" sz="2000" i="1">
                <a:cs typeface="Calibri"/>
              </a:rPr>
              <a:t> det </a:t>
            </a:r>
            <a:r>
              <a:rPr lang="en-US" sz="2000" i="1" err="1">
                <a:cs typeface="Calibri"/>
              </a:rPr>
              <a:t>egentligen</a:t>
            </a:r>
            <a:r>
              <a:rPr lang="en-US" sz="2000" i="1">
                <a:cs typeface="Calibri"/>
              </a:rPr>
              <a:t> </a:t>
            </a:r>
            <a:r>
              <a:rPr lang="en-US" sz="2000" i="1" err="1">
                <a:cs typeface="Calibri"/>
              </a:rPr>
              <a:t>i</a:t>
            </a:r>
            <a:r>
              <a:rPr lang="en-US" sz="2000" i="1">
                <a:cs typeface="Calibri"/>
              </a:rPr>
              <a:t> </a:t>
            </a:r>
            <a:r>
              <a:rPr lang="en-US" sz="2000" i="1" err="1">
                <a:cs typeface="Calibri"/>
              </a:rPr>
              <a:t>momentet</a:t>
            </a:r>
            <a:r>
              <a:rPr lang="en-US" sz="2000" i="1">
                <a:cs typeface="Calibri"/>
              </a:rPr>
              <a:t> </a:t>
            </a:r>
            <a:r>
              <a:rPr lang="en-US" sz="2000" i="1" err="1">
                <a:cs typeface="Calibri"/>
              </a:rPr>
              <a:t>i</a:t>
            </a:r>
            <a:r>
              <a:rPr lang="en-US" sz="2000" i="1">
                <a:cs typeface="Calibri"/>
              </a:rPr>
              <a:t> </a:t>
            </a:r>
            <a:r>
              <a:rPr lang="en-US" sz="2000" i="1" err="1">
                <a:cs typeface="Calibri"/>
              </a:rPr>
              <a:t>knät</a:t>
            </a:r>
            <a:r>
              <a:rPr lang="en-US" sz="2000" i="1">
                <a:cs typeface="Calibri"/>
              </a:rPr>
              <a:t> för </a:t>
            </a:r>
            <a:r>
              <a:rPr lang="en-US" sz="2000" i="1" err="1">
                <a:cs typeface="Calibri"/>
              </a:rPr>
              <a:t>en</a:t>
            </a:r>
            <a:r>
              <a:rPr lang="en-US" sz="2000" i="1">
                <a:cs typeface="Calibri"/>
              </a:rPr>
              <a:t> </a:t>
            </a:r>
            <a:r>
              <a:rPr lang="en-US" sz="2000" i="1" err="1">
                <a:cs typeface="Calibri"/>
              </a:rPr>
              <a:t>protesbrukare</a:t>
            </a:r>
            <a:r>
              <a:rPr lang="en-US" sz="2000" i="1">
                <a:cs typeface="Calibri"/>
              </a:rPr>
              <a:t> </a:t>
            </a:r>
            <a:r>
              <a:rPr lang="en-US" sz="2000" i="1" err="1">
                <a:cs typeface="Calibri"/>
              </a:rPr>
              <a:t>jämfört</a:t>
            </a:r>
            <a:r>
              <a:rPr lang="en-US" sz="2000" i="1">
                <a:cs typeface="Calibri"/>
              </a:rPr>
              <a:t> med </a:t>
            </a:r>
            <a:r>
              <a:rPr lang="en-US" sz="2000" i="1" err="1">
                <a:cs typeface="Calibri"/>
              </a:rPr>
              <a:t>innan</a:t>
            </a:r>
            <a:r>
              <a:rPr lang="en-US" sz="2000" i="1">
                <a:cs typeface="Calibri"/>
              </a:rPr>
              <a:t> </a:t>
            </a:r>
            <a:r>
              <a:rPr lang="en-US" sz="2000" i="1" err="1">
                <a:cs typeface="Calibri"/>
              </a:rPr>
              <a:t>amputationen</a:t>
            </a:r>
            <a:r>
              <a:rPr lang="en-US" sz="2000" i="1">
                <a:cs typeface="Calibri"/>
              </a:rPr>
              <a:t>? </a:t>
            </a:r>
          </a:p>
          <a:p>
            <a:endParaRPr lang="en-US" sz="2000" i="1">
              <a:cs typeface="Calibri"/>
            </a:endParaRPr>
          </a:p>
          <a:p>
            <a:r>
              <a:rPr lang="en-US" sz="2000">
                <a:cs typeface="Calibri"/>
              </a:rPr>
              <a:t>En </a:t>
            </a:r>
            <a:r>
              <a:rPr lang="en-US" sz="2000" err="1">
                <a:cs typeface="Calibri"/>
              </a:rPr>
              <a:t>underbensprotes</a:t>
            </a:r>
            <a:r>
              <a:rPr lang="en-US" sz="2000">
                <a:cs typeface="Calibri"/>
              </a:rPr>
              <a:t> </a:t>
            </a:r>
            <a:r>
              <a:rPr lang="en-US" sz="2000" err="1">
                <a:cs typeface="Calibri"/>
              </a:rPr>
              <a:t>väger</a:t>
            </a:r>
            <a:r>
              <a:rPr lang="en-US" sz="2000">
                <a:cs typeface="Calibri"/>
              </a:rPr>
              <a:t> ca 1,5 kg </a:t>
            </a:r>
            <a:r>
              <a:rPr lang="en-US" sz="2000" err="1">
                <a:cs typeface="Calibri"/>
              </a:rPr>
              <a:t>och</a:t>
            </a:r>
            <a:r>
              <a:rPr lang="en-US" sz="2000">
                <a:cs typeface="Calibri"/>
              </a:rPr>
              <a:t> </a:t>
            </a:r>
            <a:r>
              <a:rPr lang="en-US" sz="2000" err="1">
                <a:cs typeface="Calibri"/>
              </a:rPr>
              <a:t>ett</a:t>
            </a:r>
            <a:r>
              <a:rPr lang="en-US" sz="2000">
                <a:cs typeface="Calibri"/>
              </a:rPr>
              <a:t> </a:t>
            </a:r>
            <a:r>
              <a:rPr lang="en-US" sz="2000" err="1">
                <a:cs typeface="Calibri"/>
              </a:rPr>
              <a:t>underben</a:t>
            </a:r>
            <a:r>
              <a:rPr lang="en-US" sz="2000">
                <a:cs typeface="Calibri"/>
              </a:rPr>
              <a:t> </a:t>
            </a:r>
            <a:r>
              <a:rPr lang="en-US" sz="2000" err="1">
                <a:cs typeface="Calibri"/>
              </a:rPr>
              <a:t>är</a:t>
            </a:r>
            <a:r>
              <a:rPr lang="en-US" sz="2000">
                <a:cs typeface="Calibri"/>
              </a:rPr>
              <a:t> ca 4,4% av </a:t>
            </a:r>
            <a:r>
              <a:rPr lang="en-US" sz="2000" err="1">
                <a:cs typeface="Calibri"/>
              </a:rPr>
              <a:t>kroppsvikten</a:t>
            </a:r>
            <a:r>
              <a:rPr lang="en-US" sz="2000">
                <a:cs typeface="Calibri"/>
              </a:rPr>
              <a:t> .</a:t>
            </a:r>
          </a:p>
          <a:p>
            <a:r>
              <a:rPr lang="en-US" sz="2000">
                <a:cs typeface="Calibri"/>
              </a:rPr>
              <a:t>Lite av </a:t>
            </a:r>
            <a:r>
              <a:rPr lang="en-US" sz="2000" err="1">
                <a:cs typeface="Calibri"/>
              </a:rPr>
              <a:t>underbenet</a:t>
            </a:r>
            <a:r>
              <a:rPr lang="en-US" sz="2000">
                <a:cs typeface="Calibri"/>
              </a:rPr>
              <a:t> </a:t>
            </a:r>
            <a:r>
              <a:rPr lang="en-US" sz="2000" err="1">
                <a:cs typeface="Calibri"/>
              </a:rPr>
              <a:t>finns</a:t>
            </a:r>
            <a:r>
              <a:rPr lang="en-US" sz="2000">
                <a:cs typeface="Calibri"/>
              </a:rPr>
              <a:t> dock </a:t>
            </a:r>
            <a:r>
              <a:rPr lang="en-US" sz="2000" err="1">
                <a:cs typeface="Calibri"/>
              </a:rPr>
              <a:t>kvar</a:t>
            </a:r>
            <a:r>
              <a:rPr lang="en-US" sz="2000">
                <a:cs typeface="Calibri"/>
              </a:rPr>
              <a:t> </a:t>
            </a:r>
            <a:r>
              <a:rPr lang="en-US" sz="2000" err="1">
                <a:cs typeface="Calibri"/>
              </a:rPr>
              <a:t>efter</a:t>
            </a:r>
            <a:r>
              <a:rPr lang="en-US" sz="2000">
                <a:cs typeface="Calibri"/>
              </a:rPr>
              <a:t> amputation </a:t>
            </a:r>
            <a:r>
              <a:rPr lang="en-US" sz="2000" err="1">
                <a:cs typeface="Calibri"/>
              </a:rPr>
              <a:t>och</a:t>
            </a:r>
            <a:r>
              <a:rPr lang="en-US" sz="2000">
                <a:cs typeface="Calibri"/>
              </a:rPr>
              <a:t> </a:t>
            </a:r>
            <a:r>
              <a:rPr lang="en-US" sz="2000" err="1">
                <a:cs typeface="Calibri"/>
              </a:rPr>
              <a:t>i</a:t>
            </a:r>
            <a:r>
              <a:rPr lang="en-US" sz="2000">
                <a:cs typeface="Calibri"/>
              </a:rPr>
              <a:t> det </a:t>
            </a:r>
            <a:r>
              <a:rPr lang="en-US" sz="2000" err="1">
                <a:cs typeface="Calibri"/>
              </a:rPr>
              <a:t>här</a:t>
            </a:r>
            <a:r>
              <a:rPr lang="en-US" sz="2000">
                <a:cs typeface="Calibri"/>
              </a:rPr>
              <a:t> </a:t>
            </a:r>
            <a:r>
              <a:rPr lang="en-US" sz="2000" err="1">
                <a:cs typeface="Calibri"/>
              </a:rPr>
              <a:t>fallet</a:t>
            </a:r>
            <a:r>
              <a:rPr lang="en-US" sz="2000">
                <a:cs typeface="Calibri"/>
              </a:rPr>
              <a:t> </a:t>
            </a:r>
            <a:r>
              <a:rPr lang="en-US" sz="2000" err="1">
                <a:cs typeface="Calibri"/>
              </a:rPr>
              <a:t>räknar</a:t>
            </a:r>
            <a:r>
              <a:rPr lang="en-US" sz="2000">
                <a:cs typeface="Calibri"/>
              </a:rPr>
              <a:t> vi </a:t>
            </a:r>
            <a:r>
              <a:rPr lang="en-US" sz="2000" err="1">
                <a:cs typeface="Calibri"/>
              </a:rPr>
              <a:t>kvarvarande</a:t>
            </a:r>
            <a:r>
              <a:rPr lang="en-US" sz="2000">
                <a:cs typeface="Calibri"/>
              </a:rPr>
              <a:t> </a:t>
            </a:r>
            <a:r>
              <a:rPr lang="en-US" sz="2000" err="1">
                <a:cs typeface="Calibri"/>
              </a:rPr>
              <a:t>vikt</a:t>
            </a:r>
            <a:r>
              <a:rPr lang="en-US" sz="2000">
                <a:cs typeface="Calibri"/>
              </a:rPr>
              <a:t> till 1/3 av </a:t>
            </a:r>
            <a:r>
              <a:rPr lang="en-US" sz="2000" err="1">
                <a:cs typeface="Calibri"/>
              </a:rPr>
              <a:t>underbenets</a:t>
            </a:r>
            <a:r>
              <a:rPr lang="en-US" sz="2000">
                <a:cs typeface="Calibri"/>
              </a:rPr>
              <a:t> </a:t>
            </a:r>
            <a:r>
              <a:rPr lang="en-US" sz="2000" err="1">
                <a:cs typeface="Calibri"/>
              </a:rPr>
              <a:t>vikt</a:t>
            </a:r>
            <a:r>
              <a:rPr lang="en-US" sz="2000">
                <a:cs typeface="Calibri"/>
              </a:rPr>
              <a:t>. </a:t>
            </a:r>
            <a:r>
              <a:rPr lang="en-US" sz="2000" err="1">
                <a:cs typeface="Calibri"/>
              </a:rPr>
              <a:t>Patienten</a:t>
            </a:r>
            <a:r>
              <a:rPr lang="en-US" sz="2000">
                <a:cs typeface="Calibri"/>
              </a:rPr>
              <a:t> </a:t>
            </a:r>
            <a:r>
              <a:rPr lang="en-US" sz="2000" err="1">
                <a:cs typeface="Calibri"/>
              </a:rPr>
              <a:t>vägde</a:t>
            </a:r>
            <a:r>
              <a:rPr lang="en-US" sz="2000">
                <a:cs typeface="Calibri"/>
              </a:rPr>
              <a:t> </a:t>
            </a:r>
            <a:r>
              <a:rPr lang="en-US" sz="2000" err="1">
                <a:cs typeface="Calibri"/>
              </a:rPr>
              <a:t>innan</a:t>
            </a:r>
            <a:r>
              <a:rPr lang="en-US" sz="2000">
                <a:cs typeface="Calibri"/>
              </a:rPr>
              <a:t> </a:t>
            </a:r>
            <a:r>
              <a:rPr lang="en-US" sz="2000" err="1">
                <a:cs typeface="Calibri"/>
              </a:rPr>
              <a:t>amputationen</a:t>
            </a:r>
            <a:r>
              <a:rPr lang="en-US" sz="2000">
                <a:cs typeface="Calibri"/>
              </a:rPr>
              <a:t> 90 kg. Vi </a:t>
            </a:r>
            <a:r>
              <a:rPr lang="en-US" sz="2000" err="1">
                <a:cs typeface="Calibri"/>
              </a:rPr>
              <a:t>förutsätter</a:t>
            </a:r>
            <a:r>
              <a:rPr lang="en-US" sz="2000">
                <a:cs typeface="Calibri"/>
              </a:rPr>
              <a:t> </a:t>
            </a:r>
            <a:r>
              <a:rPr lang="en-US" sz="2000" err="1">
                <a:cs typeface="Calibri"/>
              </a:rPr>
              <a:t>också</a:t>
            </a:r>
            <a:r>
              <a:rPr lang="en-US" sz="2000">
                <a:cs typeface="Calibri"/>
              </a:rPr>
              <a:t> </a:t>
            </a:r>
            <a:r>
              <a:rPr lang="en-US" sz="2000" err="1">
                <a:cs typeface="Calibri"/>
              </a:rPr>
              <a:t>att</a:t>
            </a:r>
            <a:r>
              <a:rPr lang="en-US" sz="2000">
                <a:cs typeface="Calibri"/>
              </a:rPr>
              <a:t> </a:t>
            </a:r>
            <a:r>
              <a:rPr lang="en-US" sz="2000" err="1">
                <a:cs typeface="Calibri"/>
              </a:rPr>
              <a:t>massans</a:t>
            </a:r>
            <a:r>
              <a:rPr lang="en-US" sz="2000">
                <a:cs typeface="Calibri"/>
              </a:rPr>
              <a:t> centrum </a:t>
            </a:r>
            <a:r>
              <a:rPr lang="en-US" sz="2000" err="1">
                <a:cs typeface="Calibri"/>
              </a:rPr>
              <a:t>är</a:t>
            </a:r>
            <a:r>
              <a:rPr lang="en-US" sz="2000">
                <a:cs typeface="Calibri"/>
              </a:rPr>
              <a:t> </a:t>
            </a:r>
            <a:r>
              <a:rPr lang="en-US" sz="2000" err="1">
                <a:cs typeface="Calibri"/>
              </a:rPr>
              <a:t>beläget</a:t>
            </a:r>
            <a:r>
              <a:rPr lang="en-US" sz="2000">
                <a:cs typeface="Calibri"/>
              </a:rPr>
              <a:t> </a:t>
            </a:r>
            <a:r>
              <a:rPr lang="en-US" sz="2000" err="1">
                <a:cs typeface="Calibri"/>
              </a:rPr>
              <a:t>på</a:t>
            </a:r>
            <a:r>
              <a:rPr lang="en-US" sz="2000">
                <a:cs typeface="Calibri"/>
              </a:rPr>
              <a:t> </a:t>
            </a:r>
            <a:r>
              <a:rPr lang="en-US" sz="2000" err="1">
                <a:cs typeface="Calibri"/>
              </a:rPr>
              <a:t>underbenet</a:t>
            </a:r>
            <a:r>
              <a:rPr lang="en-US" sz="2000">
                <a:cs typeface="Calibri"/>
              </a:rPr>
              <a:t> ca 13 cm </a:t>
            </a:r>
            <a:r>
              <a:rPr lang="en-US" sz="2000" err="1">
                <a:cs typeface="Calibri"/>
              </a:rPr>
              <a:t>från</a:t>
            </a:r>
            <a:r>
              <a:rPr lang="en-US" sz="2000">
                <a:cs typeface="Calibri"/>
              </a:rPr>
              <a:t> </a:t>
            </a:r>
            <a:r>
              <a:rPr lang="en-US" sz="2000" err="1">
                <a:cs typeface="Calibri"/>
              </a:rPr>
              <a:t>knäledscentrum</a:t>
            </a:r>
            <a:r>
              <a:rPr lang="en-US" sz="2000">
                <a:cs typeface="Calibri"/>
              </a:rPr>
              <a:t> </a:t>
            </a:r>
            <a:r>
              <a:rPr lang="en-US" sz="2000" err="1">
                <a:cs typeface="Calibri"/>
              </a:rPr>
              <a:t>då</a:t>
            </a:r>
            <a:r>
              <a:rPr lang="en-US" sz="2000">
                <a:cs typeface="Calibri"/>
              </a:rPr>
              <a:t> man </a:t>
            </a:r>
            <a:r>
              <a:rPr lang="en-US" sz="2000" err="1">
                <a:cs typeface="Calibri"/>
              </a:rPr>
              <a:t>inte</a:t>
            </a:r>
            <a:r>
              <a:rPr lang="en-US" sz="2000">
                <a:cs typeface="Calibri"/>
              </a:rPr>
              <a:t> </a:t>
            </a:r>
            <a:r>
              <a:rPr lang="en-US" sz="2000" err="1">
                <a:cs typeface="Calibri"/>
              </a:rPr>
              <a:t>är</a:t>
            </a:r>
            <a:r>
              <a:rPr lang="en-US" sz="2000">
                <a:cs typeface="Calibri"/>
              </a:rPr>
              <a:t> </a:t>
            </a:r>
            <a:r>
              <a:rPr lang="en-US" sz="2000" err="1">
                <a:cs typeface="Calibri"/>
              </a:rPr>
              <a:t>amputerad</a:t>
            </a:r>
            <a:r>
              <a:rPr lang="en-US" sz="2000">
                <a:cs typeface="Calibri"/>
              </a:rPr>
              <a:t>. </a:t>
            </a:r>
            <a:r>
              <a:rPr lang="en-US" sz="2000" err="1">
                <a:cs typeface="Calibri"/>
              </a:rPr>
              <a:t>Är</a:t>
            </a:r>
            <a:r>
              <a:rPr lang="en-US" sz="2000">
                <a:cs typeface="Calibri"/>
              </a:rPr>
              <a:t> man </a:t>
            </a:r>
            <a:r>
              <a:rPr lang="en-US" sz="2000" err="1">
                <a:cs typeface="Calibri"/>
              </a:rPr>
              <a:t>däremot</a:t>
            </a:r>
            <a:r>
              <a:rPr lang="en-US" sz="2000">
                <a:cs typeface="Calibri"/>
              </a:rPr>
              <a:t> </a:t>
            </a:r>
            <a:r>
              <a:rPr lang="en-US" sz="2000" err="1">
                <a:cs typeface="Calibri"/>
              </a:rPr>
              <a:t>amputerad</a:t>
            </a:r>
            <a:r>
              <a:rPr lang="en-US" sz="2000">
                <a:cs typeface="Calibri"/>
              </a:rPr>
              <a:t> </a:t>
            </a:r>
            <a:r>
              <a:rPr lang="en-US" sz="2000" err="1">
                <a:cs typeface="Calibri"/>
              </a:rPr>
              <a:t>flyttas</a:t>
            </a:r>
            <a:r>
              <a:rPr lang="en-US" sz="2000">
                <a:cs typeface="Calibri"/>
              </a:rPr>
              <a:t> </a:t>
            </a:r>
            <a:r>
              <a:rPr lang="en-US" sz="2000" err="1">
                <a:cs typeface="Calibri"/>
              </a:rPr>
              <a:t>massans</a:t>
            </a:r>
            <a:r>
              <a:rPr lang="en-US" sz="2000">
                <a:cs typeface="Calibri"/>
              </a:rPr>
              <a:t> centrum </a:t>
            </a:r>
            <a:r>
              <a:rPr lang="en-US" sz="2000" err="1">
                <a:cs typeface="Calibri"/>
              </a:rPr>
              <a:t>och</a:t>
            </a:r>
            <a:r>
              <a:rPr lang="en-US" sz="2000">
                <a:cs typeface="Calibri"/>
              </a:rPr>
              <a:t> </a:t>
            </a:r>
            <a:r>
              <a:rPr lang="en-US" sz="2000" err="1">
                <a:cs typeface="Calibri"/>
              </a:rPr>
              <a:t>hamnar</a:t>
            </a:r>
            <a:r>
              <a:rPr lang="en-US" sz="2000">
                <a:cs typeface="Calibri"/>
              </a:rPr>
              <a:t> </a:t>
            </a:r>
            <a:r>
              <a:rPr lang="en-US" sz="2000" err="1">
                <a:cs typeface="Calibri"/>
              </a:rPr>
              <a:t>istället</a:t>
            </a:r>
            <a:r>
              <a:rPr lang="en-US" sz="2000">
                <a:cs typeface="Calibri"/>
              </a:rPr>
              <a:t> ca 10 cm </a:t>
            </a:r>
            <a:r>
              <a:rPr lang="en-US" sz="2000" err="1">
                <a:cs typeface="Calibri"/>
              </a:rPr>
              <a:t>från</a:t>
            </a:r>
            <a:r>
              <a:rPr lang="en-US" sz="2000">
                <a:cs typeface="Calibri"/>
              </a:rPr>
              <a:t> </a:t>
            </a:r>
            <a:r>
              <a:rPr lang="en-US" sz="2000" err="1">
                <a:cs typeface="Calibri"/>
              </a:rPr>
              <a:t>knäledscentrum</a:t>
            </a:r>
            <a:r>
              <a:rPr lang="en-US" sz="2000">
                <a:cs typeface="Calibri"/>
              </a:rPr>
              <a:t>.</a:t>
            </a:r>
            <a:endParaRPr lang="en-US">
              <a:cs typeface="Calibri"/>
            </a:endParaRPr>
          </a:p>
          <a:p>
            <a:pPr algn="l"/>
            <a:endParaRPr lang="en-US">
              <a:cs typeface="Calibri"/>
            </a:endParaRPr>
          </a:p>
        </p:txBody>
      </p:sp>
    </p:spTree>
    <p:extLst>
      <p:ext uri="{BB962C8B-B14F-4D97-AF65-F5344CB8AC3E}">
        <p14:creationId xmlns:p14="http://schemas.microsoft.com/office/powerpoint/2010/main" val="28361500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3F5CC-F1A0-6237-0A44-658CF5EC9A59}"/>
              </a:ext>
            </a:extLst>
          </p:cNvPr>
          <p:cNvSpPr>
            <a:spLocks noGrp="1"/>
          </p:cNvSpPr>
          <p:nvPr>
            <p:ph type="title"/>
          </p:nvPr>
        </p:nvSpPr>
        <p:spPr/>
        <p:txBody>
          <a:bodyPr/>
          <a:lstStyle/>
          <a:p>
            <a:r>
              <a:rPr lang="en-US">
                <a:ea typeface="Calibri Light"/>
                <a:cs typeface="Calibri Light"/>
              </a:rPr>
              <a:t>Protes</a:t>
            </a:r>
            <a:endParaRPr lang="en-US"/>
          </a:p>
        </p:txBody>
      </p:sp>
      <p:pic>
        <p:nvPicPr>
          <p:cNvPr id="4" name="Content Placeholder 3" descr="A bride&amp;#39;s legs in a white dress and white shoes&#10;&#10;Description automatically generated">
            <a:extLst>
              <a:ext uri="{FF2B5EF4-FFF2-40B4-BE49-F238E27FC236}">
                <a16:creationId xmlns:a16="http://schemas.microsoft.com/office/drawing/2014/main" id="{1FF9B88E-15B9-E303-0413-C5B2CD9000D2}"/>
              </a:ext>
            </a:extLst>
          </p:cNvPr>
          <p:cNvPicPr>
            <a:picLocks noGrp="1" noChangeAspect="1"/>
          </p:cNvPicPr>
          <p:nvPr>
            <p:ph idx="1"/>
          </p:nvPr>
        </p:nvPicPr>
        <p:blipFill>
          <a:blip r:embed="rId2"/>
          <a:stretch>
            <a:fillRect/>
          </a:stretch>
        </p:blipFill>
        <p:spPr>
          <a:xfrm rot="5400000">
            <a:off x="87443" y="2344048"/>
            <a:ext cx="4984230" cy="3326984"/>
          </a:xfrm>
        </p:spPr>
      </p:pic>
      <p:sp>
        <p:nvSpPr>
          <p:cNvPr id="6" name="TextBox 5">
            <a:extLst>
              <a:ext uri="{FF2B5EF4-FFF2-40B4-BE49-F238E27FC236}">
                <a16:creationId xmlns:a16="http://schemas.microsoft.com/office/drawing/2014/main" id="{854DE97A-2C26-2087-A3C6-9C853144C056}"/>
              </a:ext>
            </a:extLst>
          </p:cNvPr>
          <p:cNvSpPr txBox="1"/>
          <p:nvPr/>
        </p:nvSpPr>
        <p:spPr>
          <a:xfrm>
            <a:off x="4559508" y="1511507"/>
            <a:ext cx="5796196" cy="510909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a:ea typeface="Calibri"/>
                <a:cs typeface="Calibri"/>
              </a:rPr>
              <a:t>De </a:t>
            </a:r>
            <a:r>
              <a:rPr lang="en-US" sz="2200" err="1">
                <a:ea typeface="Calibri"/>
                <a:cs typeface="Calibri"/>
              </a:rPr>
              <a:t>flesta</a:t>
            </a:r>
            <a:r>
              <a:rPr lang="en-US" sz="2200">
                <a:ea typeface="Calibri"/>
                <a:cs typeface="Calibri"/>
              </a:rPr>
              <a:t> </a:t>
            </a:r>
            <a:r>
              <a:rPr lang="en-US" sz="2200" err="1">
                <a:ea typeface="Calibri"/>
                <a:cs typeface="Calibri"/>
              </a:rPr>
              <a:t>protesfötter</a:t>
            </a:r>
            <a:r>
              <a:rPr lang="en-US" sz="2200">
                <a:ea typeface="Calibri"/>
                <a:cs typeface="Calibri"/>
              </a:rPr>
              <a:t> </a:t>
            </a:r>
            <a:r>
              <a:rPr lang="en-US" sz="2200" err="1">
                <a:ea typeface="Calibri"/>
                <a:cs typeface="Calibri"/>
              </a:rPr>
              <a:t>har</a:t>
            </a:r>
            <a:r>
              <a:rPr lang="en-US" sz="2200">
                <a:ea typeface="Calibri"/>
                <a:cs typeface="Calibri"/>
              </a:rPr>
              <a:t> </a:t>
            </a:r>
            <a:r>
              <a:rPr lang="en-US" sz="2200" err="1">
                <a:ea typeface="Calibri"/>
                <a:cs typeface="Calibri"/>
              </a:rPr>
              <a:t>ingen</a:t>
            </a:r>
            <a:r>
              <a:rPr lang="en-US" sz="2200">
                <a:ea typeface="Calibri"/>
                <a:cs typeface="Calibri"/>
              </a:rPr>
              <a:t> </a:t>
            </a:r>
            <a:r>
              <a:rPr lang="en-US" sz="2200" err="1">
                <a:ea typeface="Calibri"/>
                <a:cs typeface="Calibri"/>
              </a:rPr>
              <a:t>stor</a:t>
            </a:r>
            <a:r>
              <a:rPr lang="en-US" sz="2200">
                <a:ea typeface="Calibri"/>
                <a:cs typeface="Calibri"/>
              </a:rPr>
              <a:t> </a:t>
            </a:r>
            <a:r>
              <a:rPr lang="en-US" sz="2200" err="1">
                <a:ea typeface="Calibri"/>
                <a:cs typeface="Calibri"/>
              </a:rPr>
              <a:t>rörlighet</a:t>
            </a:r>
            <a:r>
              <a:rPr lang="en-US" sz="2200">
                <a:ea typeface="Calibri"/>
                <a:cs typeface="Calibri"/>
              </a:rPr>
              <a:t> </a:t>
            </a:r>
            <a:r>
              <a:rPr lang="en-US" sz="2200" err="1">
                <a:ea typeface="Calibri"/>
                <a:cs typeface="Calibri"/>
              </a:rPr>
              <a:t>i</a:t>
            </a:r>
            <a:r>
              <a:rPr lang="en-US" sz="2200">
                <a:ea typeface="Calibri"/>
                <a:cs typeface="Calibri"/>
              </a:rPr>
              <a:t> </a:t>
            </a:r>
            <a:r>
              <a:rPr lang="en-US" sz="2200" err="1">
                <a:ea typeface="Calibri"/>
                <a:cs typeface="Calibri"/>
              </a:rPr>
              <a:t>ankeln</a:t>
            </a:r>
            <a:r>
              <a:rPr lang="en-US" sz="2200">
                <a:ea typeface="Calibri"/>
                <a:cs typeface="Calibri"/>
              </a:rPr>
              <a:t> </a:t>
            </a:r>
            <a:r>
              <a:rPr lang="en-US" sz="2200" err="1">
                <a:ea typeface="Calibri"/>
                <a:cs typeface="Calibri"/>
              </a:rPr>
              <a:t>utan</a:t>
            </a:r>
            <a:r>
              <a:rPr lang="en-US" sz="2200">
                <a:ea typeface="Calibri"/>
                <a:cs typeface="Calibri"/>
              </a:rPr>
              <a:t> </a:t>
            </a:r>
            <a:r>
              <a:rPr lang="en-US" sz="2200" err="1">
                <a:ea typeface="Calibri"/>
                <a:cs typeface="Calibri"/>
              </a:rPr>
              <a:t>genom</a:t>
            </a:r>
            <a:r>
              <a:rPr lang="en-US" sz="2200">
                <a:ea typeface="Calibri"/>
                <a:cs typeface="Calibri"/>
              </a:rPr>
              <a:t> den </a:t>
            </a:r>
            <a:r>
              <a:rPr lang="en-US" sz="2200" err="1">
                <a:ea typeface="Calibri"/>
                <a:cs typeface="Calibri"/>
              </a:rPr>
              <a:t>energiåtergivning</a:t>
            </a:r>
            <a:r>
              <a:rPr lang="en-US" sz="2200">
                <a:ea typeface="Calibri"/>
                <a:cs typeface="Calibri"/>
              </a:rPr>
              <a:t> </a:t>
            </a:r>
            <a:r>
              <a:rPr lang="en-US" sz="2200" err="1">
                <a:ea typeface="Calibri"/>
                <a:cs typeface="Calibri"/>
              </a:rPr>
              <a:t>som</a:t>
            </a:r>
            <a:r>
              <a:rPr lang="en-US" sz="2200">
                <a:ea typeface="Calibri"/>
                <a:cs typeface="Calibri"/>
              </a:rPr>
              <a:t> </a:t>
            </a:r>
            <a:r>
              <a:rPr lang="en-US" sz="2200" err="1">
                <a:ea typeface="Calibri"/>
                <a:cs typeface="Calibri"/>
              </a:rPr>
              <a:t>materialet</a:t>
            </a:r>
            <a:r>
              <a:rPr lang="en-US" sz="2200">
                <a:ea typeface="Calibri"/>
                <a:cs typeface="Calibri"/>
              </a:rPr>
              <a:t> ger </a:t>
            </a:r>
            <a:r>
              <a:rPr lang="en-US" sz="2200" err="1">
                <a:ea typeface="Calibri"/>
                <a:cs typeface="Calibri"/>
              </a:rPr>
              <a:t>så</a:t>
            </a:r>
            <a:r>
              <a:rPr lang="en-US" sz="2200">
                <a:ea typeface="Calibri"/>
                <a:cs typeface="Calibri"/>
              </a:rPr>
              <a:t> </a:t>
            </a:r>
            <a:r>
              <a:rPr lang="en-US" sz="2200" err="1">
                <a:ea typeface="Calibri"/>
                <a:cs typeface="Calibri"/>
              </a:rPr>
              <a:t>fås</a:t>
            </a:r>
            <a:r>
              <a:rPr lang="en-US" sz="2200">
                <a:ea typeface="Calibri"/>
                <a:cs typeface="Calibri"/>
              </a:rPr>
              <a:t> </a:t>
            </a:r>
            <a:r>
              <a:rPr lang="en-US" sz="2200" err="1">
                <a:ea typeface="Calibri"/>
                <a:cs typeface="Calibri"/>
              </a:rPr>
              <a:t>en</a:t>
            </a:r>
            <a:r>
              <a:rPr lang="en-US" sz="2200">
                <a:ea typeface="Calibri"/>
                <a:cs typeface="Calibri"/>
              </a:rPr>
              <a:t> </a:t>
            </a:r>
            <a:r>
              <a:rPr lang="en-US" sz="2200" err="1">
                <a:ea typeface="Calibri"/>
                <a:cs typeface="Calibri"/>
              </a:rPr>
              <a:t>viss</a:t>
            </a:r>
            <a:r>
              <a:rPr lang="en-US" sz="2200">
                <a:ea typeface="Calibri"/>
                <a:cs typeface="Calibri"/>
              </a:rPr>
              <a:t> </a:t>
            </a:r>
            <a:r>
              <a:rPr lang="en-US" sz="2200" err="1">
                <a:ea typeface="Calibri"/>
                <a:cs typeface="Calibri"/>
              </a:rPr>
              <a:t>rörlighet</a:t>
            </a:r>
            <a:r>
              <a:rPr lang="en-US" sz="2200">
                <a:ea typeface="Calibri"/>
                <a:cs typeface="Calibri"/>
              </a:rPr>
              <a:t>, de </a:t>
            </a:r>
            <a:r>
              <a:rPr lang="en-US" sz="2200" err="1">
                <a:ea typeface="Calibri"/>
                <a:cs typeface="Calibri"/>
              </a:rPr>
              <a:t>har</a:t>
            </a:r>
            <a:r>
              <a:rPr lang="en-US" sz="2200">
                <a:ea typeface="Calibri"/>
                <a:cs typeface="Calibri"/>
              </a:rPr>
              <a:t> </a:t>
            </a:r>
            <a:r>
              <a:rPr lang="en-US" sz="2200" err="1">
                <a:ea typeface="Calibri"/>
                <a:cs typeface="Calibri"/>
              </a:rPr>
              <a:t>alltså</a:t>
            </a:r>
            <a:r>
              <a:rPr lang="en-US" sz="2200">
                <a:ea typeface="Calibri"/>
                <a:cs typeface="Calibri"/>
              </a:rPr>
              <a:t> </a:t>
            </a:r>
            <a:r>
              <a:rPr lang="en-US" sz="2200" err="1">
                <a:ea typeface="Calibri"/>
                <a:cs typeface="Calibri"/>
              </a:rPr>
              <a:t>ingen</a:t>
            </a:r>
            <a:r>
              <a:rPr lang="en-US" sz="2200">
                <a:ea typeface="Calibri"/>
                <a:cs typeface="Calibri"/>
              </a:rPr>
              <a:t> led.</a:t>
            </a:r>
          </a:p>
          <a:p>
            <a:endParaRPr lang="en-US" sz="2200">
              <a:ea typeface="Calibri"/>
              <a:cs typeface="Calibri"/>
            </a:endParaRPr>
          </a:p>
          <a:p>
            <a:r>
              <a:rPr lang="en-US" sz="2200">
                <a:ea typeface="Calibri"/>
                <a:cs typeface="Calibri"/>
              </a:rPr>
              <a:t>En </a:t>
            </a:r>
            <a:r>
              <a:rPr lang="en-US" sz="2200" err="1">
                <a:ea typeface="Calibri"/>
                <a:cs typeface="Calibri"/>
              </a:rPr>
              <a:t>ung</a:t>
            </a:r>
            <a:r>
              <a:rPr lang="en-US" sz="2200">
                <a:ea typeface="Calibri"/>
                <a:cs typeface="Calibri"/>
              </a:rPr>
              <a:t> </a:t>
            </a:r>
            <a:r>
              <a:rPr lang="en-US" sz="2200" err="1">
                <a:ea typeface="Calibri"/>
                <a:cs typeface="Calibri"/>
              </a:rPr>
              <a:t>tjej</a:t>
            </a:r>
            <a:r>
              <a:rPr lang="en-US" sz="2200">
                <a:ea typeface="Calibri"/>
                <a:cs typeface="Calibri"/>
              </a:rPr>
              <a:t> med </a:t>
            </a:r>
            <a:r>
              <a:rPr lang="en-US" sz="2200" err="1">
                <a:ea typeface="Calibri"/>
                <a:cs typeface="Calibri"/>
              </a:rPr>
              <a:t>underbens-protes</a:t>
            </a:r>
            <a:r>
              <a:rPr lang="en-US" sz="2200">
                <a:ea typeface="Calibri"/>
                <a:cs typeface="Calibri"/>
              </a:rPr>
              <a:t> </a:t>
            </a:r>
            <a:r>
              <a:rPr lang="en-US" sz="2200" err="1">
                <a:ea typeface="Calibri"/>
                <a:cs typeface="Calibri"/>
              </a:rPr>
              <a:t>har</a:t>
            </a:r>
            <a:r>
              <a:rPr lang="en-US" sz="2200">
                <a:ea typeface="Calibri"/>
                <a:cs typeface="Calibri"/>
              </a:rPr>
              <a:t> bra </a:t>
            </a:r>
            <a:r>
              <a:rPr lang="en-US" sz="2200" err="1">
                <a:ea typeface="Calibri"/>
                <a:cs typeface="Calibri"/>
              </a:rPr>
              <a:t>balans</a:t>
            </a:r>
            <a:r>
              <a:rPr lang="en-US" sz="2200">
                <a:ea typeface="Calibri"/>
                <a:cs typeface="Calibri"/>
              </a:rPr>
              <a:t> </a:t>
            </a:r>
            <a:r>
              <a:rPr lang="en-US" sz="2200" err="1">
                <a:ea typeface="Calibri"/>
                <a:cs typeface="Calibri"/>
              </a:rPr>
              <a:t>och</a:t>
            </a:r>
            <a:r>
              <a:rPr lang="en-US" sz="2200">
                <a:ea typeface="Calibri"/>
                <a:cs typeface="Calibri"/>
              </a:rPr>
              <a:t> </a:t>
            </a:r>
            <a:r>
              <a:rPr lang="en-US" sz="2200" err="1">
                <a:ea typeface="Calibri"/>
                <a:cs typeface="Calibri"/>
              </a:rPr>
              <a:t>är</a:t>
            </a:r>
            <a:r>
              <a:rPr lang="en-US" sz="2200">
                <a:ea typeface="Calibri"/>
                <a:cs typeface="Calibri"/>
              </a:rPr>
              <a:t> </a:t>
            </a:r>
            <a:r>
              <a:rPr lang="en-US" sz="2200" err="1">
                <a:ea typeface="Calibri"/>
                <a:cs typeface="Calibri"/>
              </a:rPr>
              <a:t>en</a:t>
            </a:r>
            <a:r>
              <a:rPr lang="en-US" sz="2200">
                <a:ea typeface="Calibri"/>
                <a:cs typeface="Calibri"/>
              </a:rPr>
              <a:t> van </a:t>
            </a:r>
            <a:r>
              <a:rPr lang="en-US" sz="2200" err="1">
                <a:ea typeface="Calibri"/>
                <a:cs typeface="Calibri"/>
              </a:rPr>
              <a:t>protesgångare</a:t>
            </a:r>
            <a:r>
              <a:rPr lang="en-US" sz="2200">
                <a:ea typeface="Calibri"/>
                <a:cs typeface="Calibri"/>
              </a:rPr>
              <a:t>. Kan hon med den </a:t>
            </a:r>
            <a:r>
              <a:rPr lang="en-US" sz="2200" err="1">
                <a:ea typeface="Calibri"/>
                <a:cs typeface="Calibri"/>
              </a:rPr>
              <a:t>befintliga</a:t>
            </a:r>
            <a:r>
              <a:rPr lang="en-US" sz="2200">
                <a:ea typeface="Calibri"/>
                <a:cs typeface="Calibri"/>
              </a:rPr>
              <a:t> </a:t>
            </a:r>
            <a:r>
              <a:rPr lang="en-US" sz="2200" err="1">
                <a:ea typeface="Calibri"/>
                <a:cs typeface="Calibri"/>
              </a:rPr>
              <a:t>protesfoten</a:t>
            </a:r>
            <a:r>
              <a:rPr lang="en-US" sz="2200">
                <a:ea typeface="Calibri"/>
                <a:cs typeface="Calibri"/>
              </a:rPr>
              <a:t> </a:t>
            </a:r>
            <a:r>
              <a:rPr lang="en-US" sz="2200" err="1">
                <a:ea typeface="Calibri"/>
                <a:cs typeface="Calibri"/>
              </a:rPr>
              <a:t>och</a:t>
            </a:r>
            <a:r>
              <a:rPr lang="en-US" sz="2200">
                <a:ea typeface="Calibri"/>
                <a:cs typeface="Calibri"/>
              </a:rPr>
              <a:t> </a:t>
            </a:r>
            <a:r>
              <a:rPr lang="en-US" sz="2200" err="1">
                <a:ea typeface="Calibri"/>
                <a:cs typeface="Calibri"/>
              </a:rPr>
              <a:t>inställningen</a:t>
            </a:r>
            <a:r>
              <a:rPr lang="en-US" sz="2200">
                <a:ea typeface="Calibri"/>
                <a:cs typeface="Calibri"/>
              </a:rPr>
              <a:t> </a:t>
            </a:r>
            <a:r>
              <a:rPr lang="en-US" sz="2200" err="1">
                <a:ea typeface="Calibri"/>
                <a:cs typeface="Calibri"/>
              </a:rPr>
              <a:t>gå</a:t>
            </a:r>
            <a:r>
              <a:rPr lang="en-US" sz="2200">
                <a:ea typeface="Calibri"/>
                <a:cs typeface="Calibri"/>
              </a:rPr>
              <a:t> </a:t>
            </a:r>
            <a:r>
              <a:rPr lang="en-US" sz="2200" err="1">
                <a:ea typeface="Calibri"/>
                <a:cs typeface="Calibri"/>
              </a:rPr>
              <a:t>barfota</a:t>
            </a:r>
            <a:r>
              <a:rPr lang="en-US" sz="2200">
                <a:ea typeface="Calibri"/>
                <a:cs typeface="Calibri"/>
              </a:rPr>
              <a:t> </a:t>
            </a:r>
            <a:r>
              <a:rPr lang="en-US" sz="2200" err="1">
                <a:ea typeface="Calibri"/>
                <a:cs typeface="Calibri"/>
              </a:rPr>
              <a:t>och</a:t>
            </a:r>
            <a:r>
              <a:rPr lang="en-US" sz="2200">
                <a:ea typeface="Calibri"/>
                <a:cs typeface="Calibri"/>
              </a:rPr>
              <a:t> vid </a:t>
            </a:r>
            <a:r>
              <a:rPr lang="en-US" sz="2200" err="1">
                <a:ea typeface="Calibri"/>
                <a:cs typeface="Calibri"/>
              </a:rPr>
              <a:t>tillfälle</a:t>
            </a:r>
            <a:r>
              <a:rPr lang="en-US" sz="2200">
                <a:ea typeface="Calibri"/>
                <a:cs typeface="Calibri"/>
              </a:rPr>
              <a:t> </a:t>
            </a:r>
            <a:r>
              <a:rPr lang="en-US" sz="2200" err="1">
                <a:ea typeface="Calibri"/>
                <a:cs typeface="Calibri"/>
              </a:rPr>
              <a:t>gå</a:t>
            </a:r>
            <a:r>
              <a:rPr lang="en-US" sz="2200">
                <a:ea typeface="Calibri"/>
                <a:cs typeface="Calibri"/>
              </a:rPr>
              <a:t> med </a:t>
            </a:r>
            <a:r>
              <a:rPr lang="en-US" sz="2200" err="1">
                <a:ea typeface="Calibri"/>
                <a:cs typeface="Calibri"/>
              </a:rPr>
              <a:t>högklackade</a:t>
            </a:r>
            <a:r>
              <a:rPr lang="en-US" sz="2200">
                <a:ea typeface="Calibri"/>
                <a:cs typeface="Calibri"/>
              </a:rPr>
              <a:t> </a:t>
            </a:r>
            <a:r>
              <a:rPr lang="en-US" sz="2200" err="1">
                <a:ea typeface="Calibri"/>
                <a:cs typeface="Calibri"/>
              </a:rPr>
              <a:t>skor</a:t>
            </a:r>
            <a:r>
              <a:rPr lang="en-US" sz="2200">
                <a:ea typeface="Calibri"/>
                <a:cs typeface="Calibri"/>
              </a:rPr>
              <a:t>? Hur </a:t>
            </a:r>
            <a:r>
              <a:rPr lang="en-US" sz="2200" err="1">
                <a:ea typeface="Calibri"/>
                <a:cs typeface="Calibri"/>
              </a:rPr>
              <a:t>påverkas</a:t>
            </a:r>
            <a:r>
              <a:rPr lang="en-US" sz="2200">
                <a:ea typeface="Calibri"/>
                <a:cs typeface="Calibri"/>
              </a:rPr>
              <a:t>  </a:t>
            </a:r>
            <a:r>
              <a:rPr lang="en-US" sz="2200" err="1">
                <a:ea typeface="Calibri"/>
                <a:cs typeface="Calibri"/>
              </a:rPr>
              <a:t>gången</a:t>
            </a:r>
            <a:r>
              <a:rPr lang="en-US" sz="2200">
                <a:ea typeface="Calibri"/>
                <a:cs typeface="Calibri"/>
              </a:rPr>
              <a:t> om hon </a:t>
            </a:r>
            <a:r>
              <a:rPr lang="en-US" sz="2200" err="1">
                <a:ea typeface="Calibri"/>
                <a:cs typeface="Calibri"/>
              </a:rPr>
              <a:t>har</a:t>
            </a:r>
            <a:r>
              <a:rPr lang="en-US" sz="2200">
                <a:ea typeface="Calibri"/>
                <a:cs typeface="Calibri"/>
              </a:rPr>
              <a:t> </a:t>
            </a:r>
            <a:r>
              <a:rPr lang="en-US" sz="2200" err="1">
                <a:ea typeface="Calibri"/>
                <a:cs typeface="Calibri"/>
              </a:rPr>
              <a:t>annan</a:t>
            </a:r>
            <a:r>
              <a:rPr lang="en-US" sz="2200">
                <a:ea typeface="Calibri"/>
                <a:cs typeface="Calibri"/>
              </a:rPr>
              <a:t> </a:t>
            </a:r>
            <a:r>
              <a:rPr lang="en-US" sz="2200" err="1">
                <a:ea typeface="Calibri"/>
                <a:cs typeface="Calibri"/>
              </a:rPr>
              <a:t>klackhöjd</a:t>
            </a:r>
            <a:r>
              <a:rPr lang="en-US" sz="2200">
                <a:ea typeface="Calibri"/>
                <a:cs typeface="Calibri"/>
              </a:rPr>
              <a:t> </a:t>
            </a:r>
            <a:r>
              <a:rPr lang="en-US" sz="2200" err="1">
                <a:ea typeface="Calibri"/>
                <a:cs typeface="Calibri"/>
              </a:rPr>
              <a:t>på</a:t>
            </a:r>
            <a:r>
              <a:rPr lang="en-US" sz="2200">
                <a:ea typeface="Calibri"/>
                <a:cs typeface="Calibri"/>
              </a:rPr>
              <a:t> </a:t>
            </a:r>
            <a:r>
              <a:rPr lang="en-US" sz="2200" err="1">
                <a:ea typeface="Calibri"/>
                <a:cs typeface="Calibri"/>
              </a:rPr>
              <a:t>skorna</a:t>
            </a:r>
            <a:r>
              <a:rPr lang="en-US" sz="2200">
                <a:ea typeface="Calibri"/>
                <a:cs typeface="Calibri"/>
              </a:rPr>
              <a:t>? Rita </a:t>
            </a:r>
            <a:r>
              <a:rPr lang="en-US" sz="2200" err="1">
                <a:ea typeface="Calibri"/>
                <a:cs typeface="Calibri"/>
              </a:rPr>
              <a:t>och</a:t>
            </a:r>
            <a:r>
              <a:rPr lang="en-US" sz="2200">
                <a:ea typeface="Calibri"/>
                <a:cs typeface="Calibri"/>
              </a:rPr>
              <a:t> </a:t>
            </a:r>
            <a:r>
              <a:rPr lang="en-US" sz="2200" err="1">
                <a:ea typeface="Calibri"/>
                <a:cs typeface="Calibri"/>
              </a:rPr>
              <a:t>resonera</a:t>
            </a:r>
            <a:r>
              <a:rPr lang="en-US" sz="2200">
                <a:ea typeface="Calibri"/>
                <a:cs typeface="Calibri"/>
              </a:rPr>
              <a:t> </a:t>
            </a:r>
            <a:r>
              <a:rPr lang="en-US" sz="2200" err="1">
                <a:ea typeface="Calibri"/>
                <a:cs typeface="Calibri"/>
              </a:rPr>
              <a:t>utifrån</a:t>
            </a:r>
            <a:r>
              <a:rPr lang="en-US" sz="2200">
                <a:ea typeface="Calibri"/>
                <a:cs typeface="Calibri"/>
              </a:rPr>
              <a:t> din </a:t>
            </a:r>
            <a:r>
              <a:rPr lang="en-US" sz="2200" err="1">
                <a:ea typeface="Calibri"/>
                <a:cs typeface="Calibri"/>
              </a:rPr>
              <a:t>kunskap</a:t>
            </a:r>
            <a:r>
              <a:rPr lang="en-US" sz="2200">
                <a:ea typeface="Calibri"/>
                <a:cs typeface="Calibri"/>
              </a:rPr>
              <a:t> om </a:t>
            </a:r>
            <a:r>
              <a:rPr lang="en-US" sz="2200" err="1">
                <a:ea typeface="Calibri"/>
                <a:cs typeface="Calibri"/>
              </a:rPr>
              <a:t>mekanik</a:t>
            </a:r>
            <a:endParaRPr lang="en-US" sz="2200">
              <a:ea typeface="Calibri"/>
              <a:cs typeface="Calibri"/>
            </a:endParaRPr>
          </a:p>
          <a:p>
            <a:endParaRPr lang="en-US" sz="2200">
              <a:ea typeface="Calibri"/>
              <a:cs typeface="Calibri"/>
            </a:endParaRPr>
          </a:p>
          <a:p>
            <a:endParaRPr lang="en-US" sz="2200">
              <a:cs typeface="Calibri"/>
            </a:endParaRPr>
          </a:p>
          <a:p>
            <a:pPr algn="l"/>
            <a:endParaRPr lang="en-US">
              <a:ea typeface="Calibri"/>
              <a:cs typeface="Calibri"/>
            </a:endParaRPr>
          </a:p>
        </p:txBody>
      </p:sp>
      <p:pic>
        <p:nvPicPr>
          <p:cNvPr id="3" name="Picture 2" descr="A drawing of a bell&#10;&#10;Description automatically generated">
            <a:extLst>
              <a:ext uri="{FF2B5EF4-FFF2-40B4-BE49-F238E27FC236}">
                <a16:creationId xmlns:a16="http://schemas.microsoft.com/office/drawing/2014/main" id="{CA8C3B71-4B2F-CE3F-AA30-ADC5B3267F10}"/>
              </a:ext>
            </a:extLst>
          </p:cNvPr>
          <p:cNvPicPr>
            <a:picLocks noChangeAspect="1"/>
          </p:cNvPicPr>
          <p:nvPr/>
        </p:nvPicPr>
        <p:blipFill>
          <a:blip r:embed="rId3"/>
          <a:stretch>
            <a:fillRect/>
          </a:stretch>
        </p:blipFill>
        <p:spPr>
          <a:xfrm>
            <a:off x="10227742" y="3427906"/>
            <a:ext cx="1704975" cy="2800350"/>
          </a:xfrm>
          <a:prstGeom prst="rect">
            <a:avLst/>
          </a:prstGeom>
        </p:spPr>
      </p:pic>
    </p:spTree>
    <p:extLst>
      <p:ext uri="{BB962C8B-B14F-4D97-AF65-F5344CB8AC3E}">
        <p14:creationId xmlns:p14="http://schemas.microsoft.com/office/powerpoint/2010/main" val="2100877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3F5CC-F1A0-6237-0A44-658CF5EC9A59}"/>
              </a:ext>
            </a:extLst>
          </p:cNvPr>
          <p:cNvSpPr>
            <a:spLocks noGrp="1"/>
          </p:cNvSpPr>
          <p:nvPr>
            <p:ph type="title"/>
          </p:nvPr>
        </p:nvSpPr>
        <p:spPr/>
        <p:txBody>
          <a:bodyPr/>
          <a:lstStyle/>
          <a:p>
            <a:r>
              <a:rPr lang="en-US">
                <a:ea typeface="Calibri Light"/>
                <a:cs typeface="Calibri Light"/>
              </a:rPr>
              <a:t>Protes</a:t>
            </a:r>
            <a:endParaRPr lang="en-US"/>
          </a:p>
        </p:txBody>
      </p:sp>
      <p:sp>
        <p:nvSpPr>
          <p:cNvPr id="6" name="TextBox 5">
            <a:extLst>
              <a:ext uri="{FF2B5EF4-FFF2-40B4-BE49-F238E27FC236}">
                <a16:creationId xmlns:a16="http://schemas.microsoft.com/office/drawing/2014/main" id="{854DE97A-2C26-2087-A3C6-9C853144C056}"/>
              </a:ext>
            </a:extLst>
          </p:cNvPr>
          <p:cNvSpPr txBox="1"/>
          <p:nvPr/>
        </p:nvSpPr>
        <p:spPr>
          <a:xfrm>
            <a:off x="899410" y="1374097"/>
            <a:ext cx="6395802" cy="172354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2200">
              <a:ea typeface="Calibri"/>
              <a:cs typeface="Calibri"/>
            </a:endParaRPr>
          </a:p>
          <a:p>
            <a:r>
              <a:rPr lang="en-US" sz="2200">
                <a:ea typeface="Calibri"/>
                <a:cs typeface="Calibri"/>
              </a:rPr>
              <a:t>B)</a:t>
            </a:r>
          </a:p>
          <a:p>
            <a:r>
              <a:rPr lang="en-US" sz="2200">
                <a:ea typeface="Calibri"/>
                <a:cs typeface="Calibri"/>
              </a:rPr>
              <a:t>I </a:t>
            </a:r>
            <a:r>
              <a:rPr lang="en-US" sz="2200" err="1">
                <a:ea typeface="Calibri"/>
                <a:cs typeface="Calibri"/>
              </a:rPr>
              <a:t>vilka</a:t>
            </a:r>
            <a:r>
              <a:rPr lang="en-US" sz="2200">
                <a:ea typeface="Calibri"/>
                <a:cs typeface="Calibri"/>
              </a:rPr>
              <a:t> </a:t>
            </a:r>
            <a:r>
              <a:rPr lang="en-US" sz="2200" err="1">
                <a:ea typeface="Calibri"/>
                <a:cs typeface="Calibri"/>
              </a:rPr>
              <a:t>andra</a:t>
            </a:r>
            <a:r>
              <a:rPr lang="en-US" sz="2200">
                <a:ea typeface="Calibri"/>
                <a:cs typeface="Calibri"/>
              </a:rPr>
              <a:t> </a:t>
            </a:r>
            <a:r>
              <a:rPr lang="en-US" sz="2200" err="1">
                <a:ea typeface="Calibri"/>
                <a:cs typeface="Calibri"/>
              </a:rPr>
              <a:t>situationer</a:t>
            </a:r>
            <a:r>
              <a:rPr lang="en-US" sz="2200">
                <a:ea typeface="Calibri"/>
                <a:cs typeface="Calibri"/>
              </a:rPr>
              <a:t> </a:t>
            </a:r>
            <a:r>
              <a:rPr lang="en-US" sz="2200" err="1">
                <a:ea typeface="Calibri"/>
                <a:cs typeface="Calibri"/>
              </a:rPr>
              <a:t>skulle</a:t>
            </a:r>
            <a:r>
              <a:rPr lang="en-US" sz="2200">
                <a:ea typeface="Calibri"/>
                <a:cs typeface="Calibri"/>
              </a:rPr>
              <a:t> </a:t>
            </a:r>
            <a:r>
              <a:rPr lang="en-US" sz="2200" err="1">
                <a:ea typeface="Calibri"/>
                <a:cs typeface="Calibri"/>
              </a:rPr>
              <a:t>samma</a:t>
            </a:r>
            <a:r>
              <a:rPr lang="en-US" sz="2200">
                <a:ea typeface="Calibri"/>
                <a:cs typeface="Calibri"/>
              </a:rPr>
              <a:t> problem </a:t>
            </a:r>
            <a:r>
              <a:rPr lang="en-US" sz="2200" err="1">
                <a:ea typeface="Calibri"/>
                <a:cs typeface="Calibri"/>
              </a:rPr>
              <a:t>kunna</a:t>
            </a:r>
            <a:r>
              <a:rPr lang="en-US" sz="2200">
                <a:ea typeface="Calibri"/>
                <a:cs typeface="Calibri"/>
              </a:rPr>
              <a:t> </a:t>
            </a:r>
            <a:r>
              <a:rPr lang="en-US" sz="2200" err="1">
                <a:ea typeface="Calibri"/>
                <a:cs typeface="Calibri"/>
              </a:rPr>
              <a:t>uppstå</a:t>
            </a:r>
            <a:r>
              <a:rPr lang="en-US" sz="2200">
                <a:ea typeface="Calibri"/>
                <a:cs typeface="Calibri"/>
              </a:rPr>
              <a:t>?</a:t>
            </a:r>
            <a:endParaRPr lang="en-US"/>
          </a:p>
          <a:p>
            <a:pPr algn="l"/>
            <a:endParaRPr lang="en-US">
              <a:ea typeface="Calibri"/>
              <a:cs typeface="Calibri"/>
            </a:endParaRPr>
          </a:p>
        </p:txBody>
      </p:sp>
      <p:pic>
        <p:nvPicPr>
          <p:cNvPr id="8" name="Content Placeholder 7" descr="A person standing next to another person&#10;&#10;Description automatically generated">
            <a:extLst>
              <a:ext uri="{FF2B5EF4-FFF2-40B4-BE49-F238E27FC236}">
                <a16:creationId xmlns:a16="http://schemas.microsoft.com/office/drawing/2014/main" id="{C4D3648C-3B4F-115A-3201-A6BEBC8614ED}"/>
              </a:ext>
            </a:extLst>
          </p:cNvPr>
          <p:cNvPicPr>
            <a:picLocks noGrp="1" noChangeAspect="1"/>
          </p:cNvPicPr>
          <p:nvPr>
            <p:ph idx="1"/>
          </p:nvPr>
        </p:nvPicPr>
        <p:blipFill>
          <a:blip r:embed="rId2"/>
          <a:stretch>
            <a:fillRect/>
          </a:stretch>
        </p:blipFill>
        <p:spPr>
          <a:xfrm>
            <a:off x="6096000" y="3230967"/>
            <a:ext cx="4372132" cy="2914755"/>
          </a:xfrm>
        </p:spPr>
      </p:pic>
    </p:spTree>
    <p:extLst>
      <p:ext uri="{BB962C8B-B14F-4D97-AF65-F5344CB8AC3E}">
        <p14:creationId xmlns:p14="http://schemas.microsoft.com/office/powerpoint/2010/main" val="15473192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1DDF1-776D-B954-B098-EEB9BA406690}"/>
              </a:ext>
            </a:extLst>
          </p:cNvPr>
          <p:cNvSpPr>
            <a:spLocks noGrp="1"/>
          </p:cNvSpPr>
          <p:nvPr>
            <p:ph type="title"/>
          </p:nvPr>
        </p:nvSpPr>
        <p:spPr>
          <a:xfrm>
            <a:off x="488430" y="152764"/>
            <a:ext cx="10515600" cy="1325563"/>
          </a:xfrm>
        </p:spPr>
        <p:txBody>
          <a:bodyPr/>
          <a:lstStyle/>
          <a:p>
            <a:r>
              <a:rPr lang="en-US" err="1">
                <a:ea typeface="Calibri Light"/>
                <a:cs typeface="Calibri Light"/>
              </a:rPr>
              <a:t>Inlägg</a:t>
            </a:r>
            <a:endParaRPr lang="en-US" err="1"/>
          </a:p>
        </p:txBody>
      </p:sp>
      <p:pic>
        <p:nvPicPr>
          <p:cNvPr id="4" name="Content Placeholder 3" descr="Tryck under foten&#10;Bilden visar patientens tryck under foten. Foten till vänster visar patietnens fot utan inlägg och den till höger med inlägg. Blå färg är inget tryck, grön färg visar lågt tryck medan gult indikerar högre tryck och röd färg högst tryck.">
            <a:extLst>
              <a:ext uri="{FF2B5EF4-FFF2-40B4-BE49-F238E27FC236}">
                <a16:creationId xmlns:a16="http://schemas.microsoft.com/office/drawing/2014/main" id="{5D1BF822-AD22-955C-5BF3-3768A8F47E5B}"/>
              </a:ext>
            </a:extLst>
          </p:cNvPr>
          <p:cNvPicPr>
            <a:picLocks noGrp="1" noChangeAspect="1"/>
          </p:cNvPicPr>
          <p:nvPr>
            <p:ph idx="1"/>
          </p:nvPr>
        </p:nvPicPr>
        <p:blipFill>
          <a:blip r:embed="rId3"/>
          <a:stretch>
            <a:fillRect/>
          </a:stretch>
        </p:blipFill>
        <p:spPr>
          <a:xfrm>
            <a:off x="7439056" y="1800641"/>
            <a:ext cx="3934543" cy="4351338"/>
          </a:xfrm>
        </p:spPr>
      </p:pic>
      <p:sp>
        <p:nvSpPr>
          <p:cNvPr id="5" name="TextBox 4">
            <a:extLst>
              <a:ext uri="{FF2B5EF4-FFF2-40B4-BE49-F238E27FC236}">
                <a16:creationId xmlns:a16="http://schemas.microsoft.com/office/drawing/2014/main" id="{7848CE9E-34DA-CA18-9ED4-8BD919B02455}"/>
              </a:ext>
            </a:extLst>
          </p:cNvPr>
          <p:cNvSpPr txBox="1"/>
          <p:nvPr/>
        </p:nvSpPr>
        <p:spPr>
          <a:xfrm>
            <a:off x="487181" y="1249180"/>
            <a:ext cx="6745572" cy="48320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a:ea typeface="Calibri"/>
                <a:cs typeface="Calibri"/>
              </a:rPr>
              <a:t>En patient </a:t>
            </a:r>
            <a:r>
              <a:rPr lang="en-US" sz="2200" err="1">
                <a:ea typeface="Calibri"/>
                <a:cs typeface="Calibri"/>
              </a:rPr>
              <a:t>kommer</a:t>
            </a:r>
            <a:r>
              <a:rPr lang="en-US" sz="2200">
                <a:ea typeface="Calibri"/>
                <a:cs typeface="Calibri"/>
              </a:rPr>
              <a:t> till dig med </a:t>
            </a:r>
            <a:r>
              <a:rPr lang="en-US" sz="2200" err="1">
                <a:ea typeface="Calibri"/>
                <a:cs typeface="Calibri"/>
              </a:rPr>
              <a:t>smärta</a:t>
            </a:r>
            <a:r>
              <a:rPr lang="en-US" sz="2200">
                <a:ea typeface="Calibri"/>
                <a:cs typeface="Calibri"/>
              </a:rPr>
              <a:t> </a:t>
            </a:r>
            <a:r>
              <a:rPr lang="en-US" sz="2200" err="1">
                <a:ea typeface="Calibri"/>
                <a:cs typeface="Calibri"/>
              </a:rPr>
              <a:t>i</a:t>
            </a:r>
            <a:r>
              <a:rPr lang="en-US" sz="2200">
                <a:ea typeface="Calibri"/>
                <a:cs typeface="Calibri"/>
              </a:rPr>
              <a:t> </a:t>
            </a:r>
            <a:r>
              <a:rPr lang="en-US" sz="2200" err="1">
                <a:ea typeface="Calibri"/>
                <a:cs typeface="Calibri"/>
              </a:rPr>
              <a:t>fötterna</a:t>
            </a:r>
            <a:r>
              <a:rPr lang="en-US" sz="2200">
                <a:ea typeface="Calibri"/>
                <a:cs typeface="Calibri"/>
              </a:rPr>
              <a:t>. Vid </a:t>
            </a:r>
            <a:r>
              <a:rPr lang="en-US" sz="2200" err="1">
                <a:ea typeface="Calibri"/>
                <a:cs typeface="Calibri"/>
              </a:rPr>
              <a:t>undersökningen</a:t>
            </a:r>
            <a:r>
              <a:rPr lang="en-US" sz="2200">
                <a:ea typeface="Calibri"/>
                <a:cs typeface="Calibri"/>
              </a:rPr>
              <a:t> av </a:t>
            </a:r>
            <a:r>
              <a:rPr lang="en-US" sz="2200" err="1">
                <a:ea typeface="Calibri"/>
                <a:cs typeface="Calibri"/>
              </a:rPr>
              <a:t>patientens</a:t>
            </a:r>
            <a:r>
              <a:rPr lang="en-US" sz="2200">
                <a:ea typeface="Calibri"/>
                <a:cs typeface="Calibri"/>
              </a:rPr>
              <a:t> </a:t>
            </a:r>
            <a:r>
              <a:rPr lang="en-US" sz="2200" err="1">
                <a:ea typeface="Calibri"/>
                <a:cs typeface="Calibri"/>
              </a:rPr>
              <a:t>fötter</a:t>
            </a:r>
            <a:r>
              <a:rPr lang="en-US" sz="2200">
                <a:ea typeface="Calibri"/>
                <a:cs typeface="Calibri"/>
              </a:rPr>
              <a:t> ser du </a:t>
            </a:r>
            <a:r>
              <a:rPr lang="en-US" sz="2200" err="1">
                <a:ea typeface="Calibri"/>
                <a:cs typeface="Calibri"/>
              </a:rPr>
              <a:t>att</a:t>
            </a:r>
            <a:r>
              <a:rPr lang="en-US" sz="2200">
                <a:ea typeface="Calibri"/>
                <a:cs typeface="Calibri"/>
              </a:rPr>
              <a:t> </a:t>
            </a:r>
            <a:r>
              <a:rPr lang="en-US" sz="2200" err="1">
                <a:ea typeface="Calibri"/>
                <a:cs typeface="Calibri"/>
              </a:rPr>
              <a:t>belastningen</a:t>
            </a:r>
            <a:r>
              <a:rPr lang="en-US" sz="2200">
                <a:ea typeface="Calibri"/>
                <a:cs typeface="Calibri"/>
              </a:rPr>
              <a:t> </a:t>
            </a:r>
            <a:r>
              <a:rPr lang="en-US" sz="2200" err="1">
                <a:ea typeface="Calibri"/>
                <a:cs typeface="Calibri"/>
              </a:rPr>
              <a:t>enbart</a:t>
            </a:r>
            <a:r>
              <a:rPr lang="en-US" sz="2200">
                <a:ea typeface="Calibri"/>
                <a:cs typeface="Calibri"/>
              </a:rPr>
              <a:t> </a:t>
            </a:r>
            <a:r>
              <a:rPr lang="en-US" sz="2200" err="1">
                <a:ea typeface="Calibri"/>
                <a:cs typeface="Calibri"/>
              </a:rPr>
              <a:t>hamnar</a:t>
            </a:r>
            <a:r>
              <a:rPr lang="en-US" sz="2200">
                <a:ea typeface="Calibri"/>
                <a:cs typeface="Calibri"/>
              </a:rPr>
              <a:t> </a:t>
            </a:r>
            <a:r>
              <a:rPr lang="en-US" sz="2200" err="1">
                <a:ea typeface="Calibri"/>
                <a:cs typeface="Calibri"/>
              </a:rPr>
              <a:t>på</a:t>
            </a:r>
            <a:r>
              <a:rPr lang="en-US" sz="2200">
                <a:ea typeface="Calibri"/>
                <a:cs typeface="Calibri"/>
              </a:rPr>
              <a:t> </a:t>
            </a:r>
            <a:r>
              <a:rPr lang="en-US" sz="2200" err="1">
                <a:ea typeface="Calibri"/>
                <a:cs typeface="Calibri"/>
              </a:rPr>
              <a:t>framfoten</a:t>
            </a:r>
            <a:r>
              <a:rPr lang="en-US" sz="2200">
                <a:ea typeface="Calibri"/>
                <a:cs typeface="Calibri"/>
              </a:rPr>
              <a:t> </a:t>
            </a:r>
            <a:r>
              <a:rPr lang="en-US" sz="2200" err="1">
                <a:ea typeface="Calibri"/>
                <a:cs typeface="Calibri"/>
              </a:rPr>
              <a:t>och</a:t>
            </a:r>
            <a:r>
              <a:rPr lang="en-US" sz="2200">
                <a:ea typeface="Calibri"/>
                <a:cs typeface="Calibri"/>
              </a:rPr>
              <a:t> </a:t>
            </a:r>
            <a:r>
              <a:rPr lang="en-US" sz="2200" err="1">
                <a:ea typeface="Calibri"/>
                <a:cs typeface="Calibri"/>
              </a:rPr>
              <a:t>hälen</a:t>
            </a:r>
            <a:r>
              <a:rPr lang="en-US" sz="2200">
                <a:ea typeface="Calibri"/>
                <a:cs typeface="Calibri"/>
              </a:rPr>
              <a:t>. </a:t>
            </a:r>
            <a:r>
              <a:rPr lang="en-US" sz="2200" err="1">
                <a:ea typeface="Calibri"/>
                <a:cs typeface="Calibri"/>
              </a:rPr>
              <a:t>Genom</a:t>
            </a:r>
            <a:r>
              <a:rPr lang="en-US" sz="2200">
                <a:ea typeface="Calibri"/>
                <a:cs typeface="Calibri"/>
              </a:rPr>
              <a:t> </a:t>
            </a:r>
            <a:r>
              <a:rPr lang="en-US" sz="2200" err="1">
                <a:ea typeface="Calibri"/>
                <a:cs typeface="Calibri"/>
              </a:rPr>
              <a:t>att</a:t>
            </a:r>
            <a:r>
              <a:rPr lang="en-US" sz="2200">
                <a:ea typeface="Calibri"/>
                <a:cs typeface="Calibri"/>
              </a:rPr>
              <a:t> </a:t>
            </a:r>
            <a:r>
              <a:rPr lang="en-US" sz="2200" err="1">
                <a:ea typeface="Calibri"/>
                <a:cs typeface="Calibri"/>
              </a:rPr>
              <a:t>prova</a:t>
            </a:r>
            <a:r>
              <a:rPr lang="en-US" sz="2200">
                <a:ea typeface="Calibri"/>
                <a:cs typeface="Calibri"/>
              </a:rPr>
              <a:t> </a:t>
            </a:r>
            <a:r>
              <a:rPr lang="en-US" sz="2200" err="1">
                <a:ea typeface="Calibri"/>
                <a:cs typeface="Calibri"/>
              </a:rPr>
              <a:t>ut</a:t>
            </a:r>
            <a:r>
              <a:rPr lang="en-US" sz="2200">
                <a:ea typeface="Calibri"/>
                <a:cs typeface="Calibri"/>
              </a:rPr>
              <a:t> </a:t>
            </a:r>
            <a:r>
              <a:rPr lang="en-US" sz="2200" err="1">
                <a:ea typeface="Calibri"/>
                <a:cs typeface="Calibri"/>
              </a:rPr>
              <a:t>ett</a:t>
            </a:r>
            <a:r>
              <a:rPr lang="en-US" sz="2200">
                <a:ea typeface="Calibri"/>
                <a:cs typeface="Calibri"/>
              </a:rPr>
              <a:t> </a:t>
            </a:r>
            <a:r>
              <a:rPr lang="en-US" sz="2200" err="1">
                <a:ea typeface="Calibri"/>
                <a:cs typeface="Calibri"/>
              </a:rPr>
              <a:t>inlägg</a:t>
            </a:r>
            <a:r>
              <a:rPr lang="en-US" sz="2200">
                <a:ea typeface="Calibri"/>
                <a:cs typeface="Calibri"/>
              </a:rPr>
              <a:t> till </a:t>
            </a:r>
            <a:r>
              <a:rPr lang="en-US" sz="2200" err="1">
                <a:ea typeface="Calibri"/>
                <a:cs typeface="Calibri"/>
              </a:rPr>
              <a:t>patienten</a:t>
            </a:r>
            <a:r>
              <a:rPr lang="en-US" sz="2200">
                <a:ea typeface="Calibri"/>
                <a:cs typeface="Calibri"/>
              </a:rPr>
              <a:t> </a:t>
            </a:r>
            <a:r>
              <a:rPr lang="en-US" sz="2200" err="1">
                <a:ea typeface="Calibri"/>
                <a:cs typeface="Calibri"/>
              </a:rPr>
              <a:t>som</a:t>
            </a:r>
            <a:r>
              <a:rPr lang="en-US" sz="2200">
                <a:ea typeface="Calibri"/>
                <a:cs typeface="Calibri"/>
              </a:rPr>
              <a:t> </a:t>
            </a:r>
            <a:r>
              <a:rPr lang="en-US" sz="2200" err="1">
                <a:ea typeface="Calibri"/>
                <a:cs typeface="Calibri"/>
              </a:rPr>
              <a:t>följer</a:t>
            </a:r>
            <a:r>
              <a:rPr lang="en-US" sz="2200">
                <a:ea typeface="Calibri"/>
                <a:cs typeface="Calibri"/>
              </a:rPr>
              <a:t> </a:t>
            </a:r>
            <a:r>
              <a:rPr lang="en-US" sz="2200" err="1">
                <a:ea typeface="Calibri"/>
                <a:cs typeface="Calibri"/>
              </a:rPr>
              <a:t>fotens</a:t>
            </a:r>
            <a:r>
              <a:rPr lang="en-US" sz="2200">
                <a:ea typeface="Calibri"/>
                <a:cs typeface="Calibri"/>
              </a:rPr>
              <a:t> form </a:t>
            </a:r>
            <a:r>
              <a:rPr lang="en-US" sz="2200" err="1">
                <a:ea typeface="Calibri"/>
                <a:cs typeface="Calibri"/>
              </a:rPr>
              <a:t>kan</a:t>
            </a:r>
            <a:r>
              <a:rPr lang="en-US" sz="2200">
                <a:ea typeface="Calibri"/>
                <a:cs typeface="Calibri"/>
              </a:rPr>
              <a:t> du </a:t>
            </a:r>
            <a:r>
              <a:rPr lang="en-US" sz="2200" err="1">
                <a:ea typeface="Calibri"/>
                <a:cs typeface="Calibri"/>
              </a:rPr>
              <a:t>sprida</a:t>
            </a:r>
            <a:r>
              <a:rPr lang="en-US" sz="2200">
                <a:ea typeface="Calibri"/>
                <a:cs typeface="Calibri"/>
              </a:rPr>
              <a:t> </a:t>
            </a:r>
            <a:r>
              <a:rPr lang="en-US" sz="2200" err="1">
                <a:ea typeface="Calibri"/>
                <a:cs typeface="Calibri"/>
              </a:rPr>
              <a:t>ut</a:t>
            </a:r>
            <a:r>
              <a:rPr lang="en-US" sz="2200">
                <a:ea typeface="Calibri"/>
                <a:cs typeface="Calibri"/>
              </a:rPr>
              <a:t> den kraft </a:t>
            </a:r>
            <a:r>
              <a:rPr lang="en-US" sz="2200" err="1">
                <a:ea typeface="Calibri"/>
                <a:cs typeface="Calibri"/>
              </a:rPr>
              <a:t>som</a:t>
            </a:r>
            <a:r>
              <a:rPr lang="en-US" sz="2200">
                <a:ea typeface="Calibri"/>
                <a:cs typeface="Calibri"/>
              </a:rPr>
              <a:t> </a:t>
            </a:r>
            <a:r>
              <a:rPr lang="en-US" sz="2200" err="1">
                <a:ea typeface="Calibri"/>
                <a:cs typeface="Calibri"/>
              </a:rPr>
              <a:t>verkar</a:t>
            </a:r>
            <a:r>
              <a:rPr lang="en-US" sz="2200">
                <a:ea typeface="Calibri"/>
                <a:cs typeface="Calibri"/>
              </a:rPr>
              <a:t> </a:t>
            </a:r>
            <a:r>
              <a:rPr lang="en-US" sz="2200" err="1">
                <a:ea typeface="Calibri"/>
                <a:cs typeface="Calibri"/>
              </a:rPr>
              <a:t>på</a:t>
            </a:r>
            <a:r>
              <a:rPr lang="en-US" sz="2200">
                <a:ea typeface="Calibri"/>
                <a:cs typeface="Calibri"/>
              </a:rPr>
              <a:t> </a:t>
            </a:r>
            <a:r>
              <a:rPr lang="en-US" sz="2200" err="1">
                <a:ea typeface="Calibri"/>
                <a:cs typeface="Calibri"/>
              </a:rPr>
              <a:t>foten</a:t>
            </a:r>
            <a:r>
              <a:rPr lang="en-US" sz="2200">
                <a:ea typeface="Calibri"/>
                <a:cs typeface="Calibri"/>
              </a:rPr>
              <a:t> </a:t>
            </a:r>
            <a:r>
              <a:rPr lang="en-US" sz="2200" err="1">
                <a:ea typeface="Calibri"/>
                <a:cs typeface="Calibri"/>
              </a:rPr>
              <a:t>på</a:t>
            </a:r>
            <a:r>
              <a:rPr lang="en-US" sz="2200">
                <a:ea typeface="Calibri"/>
                <a:cs typeface="Calibri"/>
              </a:rPr>
              <a:t> </a:t>
            </a:r>
            <a:r>
              <a:rPr lang="en-US" sz="2200" err="1">
                <a:ea typeface="Calibri"/>
                <a:cs typeface="Calibri"/>
              </a:rPr>
              <a:t>en</a:t>
            </a:r>
            <a:r>
              <a:rPr lang="en-US" sz="2200">
                <a:ea typeface="Calibri"/>
                <a:cs typeface="Calibri"/>
              </a:rPr>
              <a:t> </a:t>
            </a:r>
            <a:r>
              <a:rPr lang="en-US" sz="2200" err="1">
                <a:ea typeface="Calibri"/>
                <a:cs typeface="Calibri"/>
              </a:rPr>
              <a:t>större</a:t>
            </a:r>
            <a:r>
              <a:rPr lang="en-US" sz="2200">
                <a:ea typeface="Calibri"/>
                <a:cs typeface="Calibri"/>
              </a:rPr>
              <a:t> </a:t>
            </a:r>
            <a:r>
              <a:rPr lang="en-US" sz="2200" err="1">
                <a:ea typeface="Calibri"/>
                <a:cs typeface="Calibri"/>
              </a:rPr>
              <a:t>yta</a:t>
            </a:r>
            <a:r>
              <a:rPr lang="en-US" sz="2200">
                <a:ea typeface="Calibri"/>
                <a:cs typeface="Calibri"/>
              </a:rPr>
              <a:t>.  </a:t>
            </a:r>
            <a:endParaRPr lang="en-US"/>
          </a:p>
          <a:p>
            <a:endParaRPr lang="en-US" sz="2200">
              <a:ea typeface="Calibri"/>
              <a:cs typeface="Calibri"/>
            </a:endParaRPr>
          </a:p>
          <a:p>
            <a:r>
              <a:rPr lang="en-US" sz="2200" err="1">
                <a:ea typeface="Calibri"/>
                <a:cs typeface="Calibri"/>
              </a:rPr>
              <a:t>Ytan</a:t>
            </a:r>
            <a:r>
              <a:rPr lang="en-US" sz="2200">
                <a:ea typeface="Calibri"/>
                <a:cs typeface="Calibri"/>
              </a:rPr>
              <a:t> </a:t>
            </a:r>
            <a:r>
              <a:rPr lang="en-US" sz="2200" err="1">
                <a:ea typeface="Calibri"/>
                <a:cs typeface="Calibri"/>
              </a:rPr>
              <a:t>som</a:t>
            </a:r>
            <a:r>
              <a:rPr lang="en-US" sz="2200">
                <a:ea typeface="Calibri"/>
                <a:cs typeface="Calibri"/>
              </a:rPr>
              <a:t> tar </a:t>
            </a:r>
            <a:r>
              <a:rPr lang="en-US" sz="2200" err="1">
                <a:ea typeface="Calibri"/>
                <a:cs typeface="Calibri"/>
              </a:rPr>
              <a:t>upp</a:t>
            </a:r>
            <a:r>
              <a:rPr lang="en-US" sz="2200">
                <a:ea typeface="Calibri"/>
                <a:cs typeface="Calibri"/>
              </a:rPr>
              <a:t> </a:t>
            </a:r>
            <a:r>
              <a:rPr lang="en-US" sz="2200" err="1">
                <a:ea typeface="Calibri"/>
                <a:cs typeface="Calibri"/>
              </a:rPr>
              <a:t>kraften</a:t>
            </a:r>
            <a:r>
              <a:rPr lang="en-US" sz="2200">
                <a:ea typeface="Calibri"/>
                <a:cs typeface="Calibri"/>
              </a:rPr>
              <a:t> </a:t>
            </a:r>
            <a:r>
              <a:rPr lang="en-US" sz="2200" err="1">
                <a:ea typeface="Calibri"/>
                <a:cs typeface="Calibri"/>
              </a:rPr>
              <a:t>på</a:t>
            </a:r>
            <a:r>
              <a:rPr lang="en-US" sz="2200">
                <a:ea typeface="Calibri"/>
                <a:cs typeface="Calibri"/>
              </a:rPr>
              <a:t> </a:t>
            </a:r>
            <a:r>
              <a:rPr lang="en-US" sz="2200" err="1">
                <a:ea typeface="Calibri"/>
                <a:cs typeface="Calibri"/>
              </a:rPr>
              <a:t>patientens</a:t>
            </a:r>
            <a:r>
              <a:rPr lang="en-US" sz="2200">
                <a:ea typeface="Calibri"/>
                <a:cs typeface="Calibri"/>
              </a:rPr>
              <a:t> </a:t>
            </a:r>
            <a:r>
              <a:rPr lang="en-US" sz="2200" err="1">
                <a:ea typeface="Calibri"/>
                <a:cs typeface="Calibri"/>
              </a:rPr>
              <a:t>fot</a:t>
            </a:r>
            <a:r>
              <a:rPr lang="en-US" sz="2200">
                <a:ea typeface="Calibri"/>
                <a:cs typeface="Calibri"/>
              </a:rPr>
              <a:t> </a:t>
            </a:r>
            <a:r>
              <a:rPr lang="en-US" sz="2200" err="1">
                <a:ea typeface="Calibri"/>
                <a:cs typeface="Calibri"/>
              </a:rPr>
              <a:t>utan</a:t>
            </a:r>
            <a:r>
              <a:rPr lang="en-US" sz="2200">
                <a:ea typeface="Calibri"/>
                <a:cs typeface="Calibri"/>
              </a:rPr>
              <a:t> </a:t>
            </a:r>
            <a:r>
              <a:rPr lang="en-US" sz="2200" err="1">
                <a:ea typeface="Calibri"/>
                <a:cs typeface="Calibri"/>
              </a:rPr>
              <a:t>inlägg</a:t>
            </a:r>
            <a:r>
              <a:rPr lang="en-US" sz="2200">
                <a:ea typeface="Calibri"/>
                <a:cs typeface="Calibri"/>
              </a:rPr>
              <a:t> </a:t>
            </a:r>
            <a:r>
              <a:rPr lang="en-US" sz="2200" err="1">
                <a:ea typeface="Calibri"/>
                <a:cs typeface="Calibri"/>
              </a:rPr>
              <a:t>är</a:t>
            </a:r>
            <a:r>
              <a:rPr lang="en-US" sz="2200">
                <a:ea typeface="Calibri"/>
                <a:cs typeface="Calibri"/>
              </a:rPr>
              <a:t> 65 cm</a:t>
            </a:r>
            <a:r>
              <a:rPr lang="en-US" sz="2200" baseline="30000">
                <a:ea typeface="Calibri"/>
                <a:cs typeface="Calibri"/>
              </a:rPr>
              <a:t>2</a:t>
            </a:r>
            <a:r>
              <a:rPr lang="en-US" sz="2200">
                <a:ea typeface="Calibri"/>
                <a:cs typeface="Calibri"/>
              </a:rPr>
              <a:t> </a:t>
            </a:r>
            <a:r>
              <a:rPr lang="en-US" sz="2200" err="1">
                <a:ea typeface="Calibri"/>
                <a:cs typeface="Calibri"/>
              </a:rPr>
              <a:t>och</a:t>
            </a:r>
            <a:r>
              <a:rPr lang="en-US" sz="2200">
                <a:ea typeface="Calibri"/>
                <a:cs typeface="Calibri"/>
              </a:rPr>
              <a:t> </a:t>
            </a:r>
            <a:r>
              <a:rPr lang="en-US" sz="2200" err="1">
                <a:ea typeface="Calibri"/>
                <a:cs typeface="Calibri"/>
              </a:rPr>
              <a:t>när</a:t>
            </a:r>
            <a:r>
              <a:rPr lang="en-US" sz="2200">
                <a:ea typeface="Calibri"/>
                <a:cs typeface="Calibri"/>
              </a:rPr>
              <a:t> </a:t>
            </a:r>
            <a:r>
              <a:rPr lang="en-US" sz="2200" err="1">
                <a:ea typeface="Calibri"/>
                <a:cs typeface="Calibri"/>
              </a:rPr>
              <a:t>patienten</a:t>
            </a:r>
            <a:r>
              <a:rPr lang="en-US" sz="2200">
                <a:ea typeface="Calibri"/>
                <a:cs typeface="Calibri"/>
              </a:rPr>
              <a:t> </a:t>
            </a:r>
            <a:r>
              <a:rPr lang="en-US" sz="2200" err="1">
                <a:ea typeface="Calibri"/>
                <a:cs typeface="Calibri"/>
              </a:rPr>
              <a:t>får</a:t>
            </a:r>
            <a:r>
              <a:rPr lang="en-US" sz="2200">
                <a:ea typeface="Calibri"/>
                <a:cs typeface="Calibri"/>
              </a:rPr>
              <a:t> </a:t>
            </a:r>
            <a:r>
              <a:rPr lang="en-US" sz="2200" err="1">
                <a:ea typeface="Calibri"/>
                <a:cs typeface="Calibri"/>
              </a:rPr>
              <a:t>sina</a:t>
            </a:r>
            <a:r>
              <a:rPr lang="en-US" sz="2200">
                <a:ea typeface="Calibri"/>
                <a:cs typeface="Calibri"/>
              </a:rPr>
              <a:t> </a:t>
            </a:r>
            <a:r>
              <a:rPr lang="en-US" sz="2200" err="1">
                <a:ea typeface="Calibri"/>
                <a:cs typeface="Calibri"/>
              </a:rPr>
              <a:t>nya</a:t>
            </a:r>
            <a:r>
              <a:rPr lang="en-US" sz="2200">
                <a:ea typeface="Calibri"/>
                <a:cs typeface="Calibri"/>
              </a:rPr>
              <a:t> </a:t>
            </a:r>
            <a:r>
              <a:rPr lang="en-US" sz="2200" err="1">
                <a:ea typeface="Calibri"/>
                <a:cs typeface="Calibri"/>
              </a:rPr>
              <a:t>inlägg</a:t>
            </a:r>
            <a:r>
              <a:rPr lang="en-US" sz="2200">
                <a:ea typeface="Calibri"/>
                <a:cs typeface="Calibri"/>
              </a:rPr>
              <a:t> </a:t>
            </a:r>
            <a:r>
              <a:rPr lang="en-US" sz="2200" err="1">
                <a:ea typeface="Calibri"/>
                <a:cs typeface="Calibri"/>
              </a:rPr>
              <a:t>sprids</a:t>
            </a:r>
            <a:r>
              <a:rPr lang="en-US" sz="2200">
                <a:ea typeface="Calibri"/>
                <a:cs typeface="Calibri"/>
              </a:rPr>
              <a:t> </a:t>
            </a:r>
            <a:r>
              <a:rPr lang="en-US" sz="2200" err="1">
                <a:ea typeface="Calibri"/>
                <a:cs typeface="Calibri"/>
              </a:rPr>
              <a:t>kraften</a:t>
            </a:r>
            <a:r>
              <a:rPr lang="en-US" sz="2200">
                <a:ea typeface="Calibri"/>
                <a:cs typeface="Calibri"/>
              </a:rPr>
              <a:t> </a:t>
            </a:r>
            <a:r>
              <a:rPr lang="en-US" sz="2200" err="1">
                <a:ea typeface="Calibri"/>
                <a:cs typeface="Calibri"/>
              </a:rPr>
              <a:t>ut</a:t>
            </a:r>
            <a:r>
              <a:rPr lang="en-US" sz="2200">
                <a:ea typeface="Calibri"/>
                <a:cs typeface="Calibri"/>
              </a:rPr>
              <a:t> </a:t>
            </a:r>
            <a:r>
              <a:rPr lang="en-US" sz="2200" err="1">
                <a:ea typeface="Calibri"/>
                <a:cs typeface="Calibri"/>
              </a:rPr>
              <a:t>på</a:t>
            </a:r>
            <a:r>
              <a:rPr lang="en-US" sz="2200">
                <a:ea typeface="Calibri"/>
                <a:cs typeface="Calibri"/>
              </a:rPr>
              <a:t> </a:t>
            </a:r>
            <a:r>
              <a:rPr lang="en-US" sz="2200" err="1">
                <a:ea typeface="Calibri"/>
                <a:cs typeface="Calibri"/>
              </a:rPr>
              <a:t>en</a:t>
            </a:r>
            <a:r>
              <a:rPr lang="en-US" sz="2200">
                <a:ea typeface="Calibri"/>
                <a:cs typeface="Calibri"/>
              </a:rPr>
              <a:t> area av 180 cm</a:t>
            </a:r>
            <a:r>
              <a:rPr lang="en-US" sz="2200" baseline="30000">
                <a:ea typeface="Calibri"/>
                <a:cs typeface="Calibri"/>
              </a:rPr>
              <a:t>2</a:t>
            </a:r>
            <a:r>
              <a:rPr lang="en-US" sz="2200">
                <a:ea typeface="Calibri"/>
                <a:cs typeface="Calibri"/>
              </a:rPr>
              <a:t> </a:t>
            </a:r>
            <a:r>
              <a:rPr lang="en-US" sz="2200" err="1">
                <a:ea typeface="Calibri"/>
                <a:cs typeface="Calibri"/>
              </a:rPr>
              <a:t>istället</a:t>
            </a:r>
            <a:r>
              <a:rPr lang="en-US" sz="2200">
                <a:ea typeface="Calibri"/>
                <a:cs typeface="Calibri"/>
              </a:rPr>
              <a:t>. </a:t>
            </a:r>
            <a:endParaRPr lang="en-US">
              <a:ea typeface="Calibri"/>
              <a:cs typeface="Calibri"/>
            </a:endParaRPr>
          </a:p>
          <a:p>
            <a:endParaRPr lang="en-US" sz="2200">
              <a:ea typeface="Calibri"/>
              <a:cs typeface="Calibri"/>
            </a:endParaRPr>
          </a:p>
          <a:p>
            <a:r>
              <a:rPr lang="en-US" sz="2200">
                <a:ea typeface="Calibri"/>
                <a:cs typeface="Calibri"/>
              </a:rPr>
              <a:t>Hur </a:t>
            </a:r>
            <a:r>
              <a:rPr lang="en-US" sz="2200" err="1">
                <a:ea typeface="Calibri"/>
                <a:cs typeface="Calibri"/>
              </a:rPr>
              <a:t>stor</a:t>
            </a:r>
            <a:r>
              <a:rPr lang="en-US" sz="2200">
                <a:ea typeface="Calibri"/>
                <a:cs typeface="Calibri"/>
              </a:rPr>
              <a:t> </a:t>
            </a:r>
            <a:r>
              <a:rPr lang="en-US" sz="2200" err="1">
                <a:ea typeface="Calibri"/>
                <a:cs typeface="Calibri"/>
              </a:rPr>
              <a:t>är</a:t>
            </a:r>
            <a:r>
              <a:rPr lang="en-US" sz="2200">
                <a:ea typeface="Calibri"/>
                <a:cs typeface="Calibri"/>
              </a:rPr>
              <a:t> </a:t>
            </a:r>
            <a:r>
              <a:rPr lang="en-US" sz="2200" err="1">
                <a:ea typeface="Calibri"/>
                <a:cs typeface="Calibri"/>
              </a:rPr>
              <a:t>skillnaden</a:t>
            </a:r>
            <a:r>
              <a:rPr lang="en-US" sz="2200">
                <a:ea typeface="Calibri"/>
                <a:cs typeface="Calibri"/>
              </a:rPr>
              <a:t> </a:t>
            </a:r>
            <a:r>
              <a:rPr lang="en-US" sz="2200" err="1">
                <a:ea typeface="Calibri"/>
                <a:cs typeface="Calibri"/>
              </a:rPr>
              <a:t>i</a:t>
            </a:r>
            <a:r>
              <a:rPr lang="en-US" sz="2200">
                <a:ea typeface="Calibri"/>
                <a:cs typeface="Calibri"/>
              </a:rPr>
              <a:t> </a:t>
            </a:r>
            <a:r>
              <a:rPr lang="en-US" sz="2200" err="1">
                <a:ea typeface="Calibri"/>
                <a:cs typeface="Calibri"/>
              </a:rPr>
              <a:t>procent</a:t>
            </a:r>
            <a:r>
              <a:rPr lang="en-US" sz="2200">
                <a:ea typeface="Calibri"/>
                <a:cs typeface="Calibri"/>
              </a:rPr>
              <a:t> </a:t>
            </a:r>
            <a:r>
              <a:rPr lang="en-US" sz="2200" err="1">
                <a:ea typeface="Calibri"/>
                <a:cs typeface="Calibri"/>
              </a:rPr>
              <a:t>när</a:t>
            </a:r>
            <a:r>
              <a:rPr lang="en-US" sz="2200">
                <a:ea typeface="Calibri"/>
                <a:cs typeface="Calibri"/>
              </a:rPr>
              <a:t> </a:t>
            </a:r>
            <a:r>
              <a:rPr lang="en-US" sz="2200" err="1">
                <a:ea typeface="Calibri"/>
                <a:cs typeface="Calibri"/>
              </a:rPr>
              <a:t>patienten</a:t>
            </a:r>
            <a:r>
              <a:rPr lang="en-US" sz="2200">
                <a:ea typeface="Calibri"/>
                <a:cs typeface="Calibri"/>
              </a:rPr>
              <a:t> </a:t>
            </a:r>
            <a:r>
              <a:rPr lang="en-US" sz="2200" err="1">
                <a:ea typeface="Calibri"/>
                <a:cs typeface="Calibri"/>
              </a:rPr>
              <a:t>står</a:t>
            </a:r>
            <a:r>
              <a:rPr lang="en-US" sz="2200">
                <a:ea typeface="Calibri"/>
                <a:cs typeface="Calibri"/>
              </a:rPr>
              <a:t> med </a:t>
            </a:r>
            <a:r>
              <a:rPr lang="en-US" sz="2200" err="1">
                <a:ea typeface="Calibri"/>
                <a:cs typeface="Calibri"/>
              </a:rPr>
              <a:t>inlägg</a:t>
            </a:r>
            <a:r>
              <a:rPr lang="en-US" sz="2200">
                <a:ea typeface="Calibri"/>
                <a:cs typeface="Calibri"/>
              </a:rPr>
              <a:t> </a:t>
            </a:r>
            <a:r>
              <a:rPr lang="en-US" sz="2200" err="1">
                <a:ea typeface="Calibri"/>
                <a:cs typeface="Calibri"/>
              </a:rPr>
              <a:t>jämfört</a:t>
            </a:r>
            <a:r>
              <a:rPr lang="en-US" sz="2200">
                <a:ea typeface="Calibri"/>
                <a:cs typeface="Calibri"/>
              </a:rPr>
              <a:t> med </a:t>
            </a:r>
            <a:r>
              <a:rPr lang="en-US" sz="2200" err="1">
                <a:ea typeface="Calibri"/>
                <a:cs typeface="Calibri"/>
              </a:rPr>
              <a:t>utan</a:t>
            </a:r>
            <a:r>
              <a:rPr lang="en-US" sz="2200">
                <a:ea typeface="Calibri"/>
                <a:cs typeface="Calibri"/>
              </a:rPr>
              <a:t> om </a:t>
            </a:r>
            <a:r>
              <a:rPr lang="en-US" sz="2200" err="1">
                <a:ea typeface="Calibri"/>
                <a:cs typeface="Calibri"/>
              </a:rPr>
              <a:t>patienten</a:t>
            </a:r>
            <a:r>
              <a:rPr lang="en-US" sz="2200">
                <a:ea typeface="Calibri"/>
                <a:cs typeface="Calibri"/>
              </a:rPr>
              <a:t> </a:t>
            </a:r>
            <a:r>
              <a:rPr lang="en-US" sz="2200" err="1">
                <a:ea typeface="Calibri"/>
                <a:cs typeface="Calibri"/>
              </a:rPr>
              <a:t>väger</a:t>
            </a:r>
            <a:r>
              <a:rPr lang="en-US" sz="2200">
                <a:ea typeface="Calibri"/>
                <a:cs typeface="Calibri"/>
              </a:rPr>
              <a:t> 90 kg? Anta </a:t>
            </a:r>
            <a:r>
              <a:rPr lang="en-US" sz="2200" err="1">
                <a:ea typeface="Calibri"/>
                <a:cs typeface="Calibri"/>
              </a:rPr>
              <a:t>att</a:t>
            </a:r>
            <a:r>
              <a:rPr lang="en-US" sz="2200">
                <a:ea typeface="Calibri"/>
                <a:cs typeface="Calibri"/>
              </a:rPr>
              <a:t> </a:t>
            </a:r>
            <a:r>
              <a:rPr lang="en-US" sz="2200" err="1">
                <a:ea typeface="Calibri"/>
                <a:cs typeface="Calibri"/>
              </a:rPr>
              <a:t>patienten</a:t>
            </a:r>
            <a:r>
              <a:rPr lang="en-US" sz="2200">
                <a:ea typeface="Calibri"/>
                <a:cs typeface="Calibri"/>
              </a:rPr>
              <a:t> </a:t>
            </a:r>
            <a:r>
              <a:rPr lang="en-US" sz="2200" err="1">
                <a:ea typeface="Calibri"/>
                <a:cs typeface="Calibri"/>
              </a:rPr>
              <a:t>belastar</a:t>
            </a:r>
            <a:r>
              <a:rPr lang="en-US" sz="2200">
                <a:ea typeface="Calibri"/>
                <a:cs typeface="Calibri"/>
              </a:rPr>
              <a:t> </a:t>
            </a:r>
            <a:r>
              <a:rPr lang="en-US" sz="2200" err="1">
                <a:ea typeface="Calibri"/>
                <a:cs typeface="Calibri"/>
              </a:rPr>
              <a:t>bägge</a:t>
            </a:r>
            <a:r>
              <a:rPr lang="en-US" sz="2200">
                <a:ea typeface="Calibri"/>
                <a:cs typeface="Calibri"/>
              </a:rPr>
              <a:t> </a:t>
            </a:r>
            <a:r>
              <a:rPr lang="en-US" sz="2200" err="1">
                <a:ea typeface="Calibri"/>
                <a:cs typeface="Calibri"/>
              </a:rPr>
              <a:t>benen</a:t>
            </a:r>
            <a:r>
              <a:rPr lang="en-US" sz="2200">
                <a:ea typeface="Calibri"/>
                <a:cs typeface="Calibri"/>
              </a:rPr>
              <a:t> </a:t>
            </a:r>
            <a:r>
              <a:rPr lang="en-US" sz="2200" err="1">
                <a:ea typeface="Calibri"/>
                <a:cs typeface="Calibri"/>
              </a:rPr>
              <a:t>lika</a:t>
            </a:r>
            <a:r>
              <a:rPr lang="en-US" sz="2200">
                <a:ea typeface="Calibri"/>
                <a:cs typeface="Calibri"/>
              </a:rPr>
              <a:t> </a:t>
            </a:r>
            <a:r>
              <a:rPr lang="en-US" sz="2200" err="1">
                <a:ea typeface="Calibri"/>
                <a:cs typeface="Calibri"/>
              </a:rPr>
              <a:t>mycket</a:t>
            </a:r>
            <a:r>
              <a:rPr lang="en-US" sz="2200">
                <a:ea typeface="Calibri"/>
                <a:cs typeface="Calibri"/>
              </a:rPr>
              <a:t>.</a:t>
            </a:r>
            <a:endParaRPr lang="en-US">
              <a:ea typeface="Calibri"/>
              <a:cs typeface="Calibri"/>
            </a:endParaRPr>
          </a:p>
        </p:txBody>
      </p:sp>
    </p:spTree>
    <p:extLst>
      <p:ext uri="{BB962C8B-B14F-4D97-AF65-F5344CB8AC3E}">
        <p14:creationId xmlns:p14="http://schemas.microsoft.com/office/powerpoint/2010/main" val="15750592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839A0-546B-25D3-63FD-C2A67574117A}"/>
              </a:ext>
            </a:extLst>
          </p:cNvPr>
          <p:cNvSpPr>
            <a:spLocks noGrp="1"/>
          </p:cNvSpPr>
          <p:nvPr>
            <p:ph type="title"/>
          </p:nvPr>
        </p:nvSpPr>
        <p:spPr/>
        <p:txBody>
          <a:bodyPr/>
          <a:lstStyle/>
          <a:p>
            <a:r>
              <a:rPr lang="en-US" err="1">
                <a:ea typeface="Calibri Light"/>
                <a:cs typeface="Calibri Light"/>
              </a:rPr>
              <a:t>Ortos</a:t>
            </a:r>
            <a:endParaRPr lang="en-US" err="1"/>
          </a:p>
        </p:txBody>
      </p:sp>
      <p:sp>
        <p:nvSpPr>
          <p:cNvPr id="3" name="Content Placeholder 2">
            <a:extLst>
              <a:ext uri="{FF2B5EF4-FFF2-40B4-BE49-F238E27FC236}">
                <a16:creationId xmlns:a16="http://schemas.microsoft.com/office/drawing/2014/main" id="{144DED18-F9CA-B39C-3E61-4C042C0E53A3}"/>
              </a:ext>
            </a:extLst>
          </p:cNvPr>
          <p:cNvSpPr>
            <a:spLocks noGrp="1"/>
          </p:cNvSpPr>
          <p:nvPr>
            <p:ph idx="1"/>
          </p:nvPr>
        </p:nvSpPr>
        <p:spPr>
          <a:xfrm>
            <a:off x="838200" y="1825625"/>
            <a:ext cx="6268387" cy="4351338"/>
          </a:xfrm>
        </p:spPr>
        <p:txBody>
          <a:bodyPr vert="horz" lIns="91440" tIns="45720" rIns="91440" bIns="45720" rtlCol="0" anchor="t">
            <a:normAutofit/>
          </a:bodyPr>
          <a:lstStyle/>
          <a:p>
            <a:pPr marL="0" indent="0">
              <a:buNone/>
            </a:pPr>
            <a:r>
              <a:rPr lang="en-US" sz="2200">
                <a:ea typeface="Calibri"/>
                <a:cs typeface="Calibri"/>
              </a:rPr>
              <a:t>Du ska </a:t>
            </a:r>
            <a:r>
              <a:rPr lang="en-US" sz="2200" err="1">
                <a:ea typeface="Calibri"/>
                <a:cs typeface="Calibri"/>
              </a:rPr>
              <a:t>förse</a:t>
            </a:r>
            <a:r>
              <a:rPr lang="en-US" sz="2200">
                <a:ea typeface="Calibri"/>
                <a:cs typeface="Calibri"/>
              </a:rPr>
              <a:t> </a:t>
            </a:r>
            <a:r>
              <a:rPr lang="en-US" sz="2200" err="1">
                <a:ea typeface="Calibri"/>
                <a:cs typeface="Calibri"/>
              </a:rPr>
              <a:t>patienten</a:t>
            </a:r>
            <a:r>
              <a:rPr lang="en-US" sz="2200">
                <a:ea typeface="Calibri"/>
                <a:cs typeface="Calibri"/>
              </a:rPr>
              <a:t> med </a:t>
            </a:r>
            <a:r>
              <a:rPr lang="en-US" sz="2200" err="1">
                <a:ea typeface="Calibri"/>
                <a:cs typeface="Calibri"/>
              </a:rPr>
              <a:t>en</a:t>
            </a:r>
            <a:r>
              <a:rPr lang="en-US" sz="2200">
                <a:ea typeface="Calibri"/>
                <a:cs typeface="Calibri"/>
              </a:rPr>
              <a:t> </a:t>
            </a:r>
            <a:r>
              <a:rPr lang="en-US" sz="2200" err="1">
                <a:ea typeface="Calibri"/>
                <a:cs typeface="Calibri"/>
              </a:rPr>
              <a:t>ortos</a:t>
            </a:r>
            <a:r>
              <a:rPr lang="en-US" sz="2200">
                <a:ea typeface="Calibri"/>
                <a:cs typeface="Calibri"/>
              </a:rPr>
              <a:t> </a:t>
            </a:r>
            <a:r>
              <a:rPr lang="en-US" sz="2200" err="1">
                <a:ea typeface="Calibri"/>
                <a:cs typeface="Calibri"/>
              </a:rPr>
              <a:t>som</a:t>
            </a:r>
            <a:r>
              <a:rPr lang="en-US" sz="2200">
                <a:ea typeface="Calibri"/>
                <a:cs typeface="Calibri"/>
              </a:rPr>
              <a:t> </a:t>
            </a:r>
            <a:r>
              <a:rPr lang="en-US" sz="2200" err="1">
                <a:ea typeface="Calibri"/>
                <a:cs typeface="Calibri"/>
              </a:rPr>
              <a:t>hjälper</a:t>
            </a:r>
            <a:r>
              <a:rPr lang="en-US" sz="2200">
                <a:ea typeface="Calibri"/>
                <a:cs typeface="Calibri"/>
              </a:rPr>
              <a:t> mot de problem </a:t>
            </a:r>
            <a:r>
              <a:rPr lang="en-US" sz="2200" err="1">
                <a:ea typeface="Calibri"/>
                <a:cs typeface="Calibri"/>
              </a:rPr>
              <a:t>patienten</a:t>
            </a:r>
            <a:r>
              <a:rPr lang="en-US" sz="2200">
                <a:ea typeface="Calibri"/>
                <a:cs typeface="Calibri"/>
              </a:rPr>
              <a:t> </a:t>
            </a:r>
            <a:r>
              <a:rPr lang="en-US" sz="2200" err="1">
                <a:ea typeface="Calibri"/>
                <a:cs typeface="Calibri"/>
              </a:rPr>
              <a:t>har</a:t>
            </a:r>
            <a:r>
              <a:rPr lang="en-US" sz="2200">
                <a:ea typeface="Calibri"/>
                <a:cs typeface="Calibri"/>
              </a:rPr>
              <a:t> vid </a:t>
            </a:r>
            <a:r>
              <a:rPr lang="en-US" sz="2200" err="1">
                <a:ea typeface="Calibri"/>
                <a:cs typeface="Calibri"/>
              </a:rPr>
              <a:t>gång</a:t>
            </a:r>
            <a:r>
              <a:rPr lang="en-US" sz="2200">
                <a:ea typeface="Calibri"/>
                <a:cs typeface="Calibri"/>
              </a:rPr>
              <a:t>. Bilden </a:t>
            </a:r>
            <a:r>
              <a:rPr lang="en-US" sz="2200" err="1">
                <a:ea typeface="Calibri"/>
                <a:cs typeface="Calibri"/>
              </a:rPr>
              <a:t>nedan</a:t>
            </a:r>
            <a:r>
              <a:rPr lang="en-US" sz="2200">
                <a:ea typeface="Calibri"/>
                <a:cs typeface="Calibri"/>
              </a:rPr>
              <a:t> </a:t>
            </a:r>
            <a:r>
              <a:rPr lang="en-US" sz="2200" err="1">
                <a:ea typeface="Calibri"/>
                <a:cs typeface="Calibri"/>
              </a:rPr>
              <a:t>utgår</a:t>
            </a:r>
            <a:r>
              <a:rPr lang="en-US" sz="2200">
                <a:ea typeface="Calibri"/>
                <a:cs typeface="Calibri"/>
              </a:rPr>
              <a:t> </a:t>
            </a:r>
            <a:r>
              <a:rPr lang="en-US" sz="2200" err="1">
                <a:ea typeface="Calibri"/>
                <a:cs typeface="Calibri"/>
              </a:rPr>
              <a:t>från</a:t>
            </a:r>
            <a:r>
              <a:rPr lang="en-US" sz="2200">
                <a:ea typeface="Calibri"/>
                <a:cs typeface="Calibri"/>
              </a:rPr>
              <a:t> det </a:t>
            </a:r>
            <a:r>
              <a:rPr lang="en-US" sz="2200" err="1">
                <a:ea typeface="Calibri"/>
                <a:cs typeface="Calibri"/>
              </a:rPr>
              <a:t>tillfälle</a:t>
            </a:r>
            <a:r>
              <a:rPr lang="en-US" sz="2200">
                <a:ea typeface="Calibri"/>
                <a:cs typeface="Calibri"/>
              </a:rPr>
              <a:t> </a:t>
            </a:r>
            <a:r>
              <a:rPr lang="en-US" sz="2200" err="1">
                <a:ea typeface="Calibri"/>
                <a:cs typeface="Calibri"/>
              </a:rPr>
              <a:t>i</a:t>
            </a:r>
            <a:r>
              <a:rPr lang="en-US" sz="2200">
                <a:ea typeface="Calibri"/>
                <a:cs typeface="Calibri"/>
              </a:rPr>
              <a:t> </a:t>
            </a:r>
            <a:r>
              <a:rPr lang="en-US" sz="2200" err="1">
                <a:ea typeface="Calibri"/>
                <a:cs typeface="Calibri"/>
              </a:rPr>
              <a:t>stödfasen</a:t>
            </a:r>
            <a:r>
              <a:rPr lang="en-US" sz="2200">
                <a:ea typeface="Calibri"/>
                <a:cs typeface="Calibri"/>
              </a:rPr>
              <a:t> </a:t>
            </a:r>
            <a:r>
              <a:rPr lang="en-US" sz="2200" err="1">
                <a:ea typeface="Calibri"/>
                <a:cs typeface="Calibri"/>
              </a:rPr>
              <a:t>då</a:t>
            </a:r>
            <a:r>
              <a:rPr lang="en-US" sz="2200">
                <a:ea typeface="Calibri"/>
                <a:cs typeface="Calibri"/>
              </a:rPr>
              <a:t> </a:t>
            </a:r>
            <a:r>
              <a:rPr lang="en-US" sz="2200" err="1">
                <a:ea typeface="Calibri"/>
                <a:cs typeface="Calibri"/>
              </a:rPr>
              <a:t>mest</a:t>
            </a:r>
            <a:r>
              <a:rPr lang="en-US" sz="2200">
                <a:ea typeface="Calibri"/>
                <a:cs typeface="Calibri"/>
              </a:rPr>
              <a:t> kraft </a:t>
            </a:r>
            <a:r>
              <a:rPr lang="en-US" sz="2200" err="1">
                <a:ea typeface="Calibri"/>
                <a:cs typeface="Calibri"/>
              </a:rPr>
              <a:t>läggs</a:t>
            </a:r>
            <a:r>
              <a:rPr lang="en-US" sz="2200">
                <a:ea typeface="Calibri"/>
                <a:cs typeface="Calibri"/>
              </a:rPr>
              <a:t> </a:t>
            </a:r>
            <a:r>
              <a:rPr lang="en-US" sz="2200" err="1">
                <a:ea typeface="Calibri"/>
                <a:cs typeface="Calibri"/>
              </a:rPr>
              <a:t>på</a:t>
            </a:r>
            <a:r>
              <a:rPr lang="en-US" sz="2200">
                <a:ea typeface="Calibri"/>
                <a:cs typeface="Calibri"/>
              </a:rPr>
              <a:t> </a:t>
            </a:r>
            <a:r>
              <a:rPr lang="en-US" sz="2200" err="1">
                <a:ea typeface="Calibri"/>
                <a:cs typeface="Calibri"/>
              </a:rPr>
              <a:t>ortosen</a:t>
            </a:r>
            <a:r>
              <a:rPr lang="en-US" sz="2200">
                <a:ea typeface="Calibri"/>
                <a:cs typeface="Calibri"/>
              </a:rPr>
              <a:t>. </a:t>
            </a:r>
            <a:endParaRPr lang="en-US">
              <a:ea typeface="Calibri" panose="020F0502020204030204"/>
              <a:cs typeface="Calibri" panose="020F0502020204030204"/>
            </a:endParaRPr>
          </a:p>
          <a:p>
            <a:pPr marL="0" indent="0">
              <a:buNone/>
            </a:pPr>
            <a:r>
              <a:rPr lang="en-US" sz="2200" i="1" err="1">
                <a:ea typeface="Calibri"/>
                <a:cs typeface="Calibri"/>
              </a:rPr>
              <a:t>Formulera</a:t>
            </a:r>
            <a:r>
              <a:rPr lang="en-US" sz="2200" i="1">
                <a:ea typeface="Calibri"/>
                <a:cs typeface="Calibri"/>
              </a:rPr>
              <a:t> </a:t>
            </a:r>
            <a:r>
              <a:rPr lang="en-US" sz="2200" i="1" err="1">
                <a:ea typeface="Calibri"/>
                <a:cs typeface="Calibri"/>
              </a:rPr>
              <a:t>en</a:t>
            </a:r>
            <a:r>
              <a:rPr lang="en-US" sz="2200" i="1">
                <a:ea typeface="Calibri"/>
                <a:cs typeface="Calibri"/>
              </a:rPr>
              <a:t> </a:t>
            </a:r>
            <a:r>
              <a:rPr lang="en-US" sz="2200" i="1" err="1">
                <a:ea typeface="Calibri"/>
                <a:cs typeface="Calibri"/>
              </a:rPr>
              <a:t>ekvation</a:t>
            </a:r>
            <a:r>
              <a:rPr lang="en-US" sz="2200" i="1">
                <a:ea typeface="Calibri"/>
                <a:cs typeface="Calibri"/>
              </a:rPr>
              <a:t> </a:t>
            </a:r>
            <a:r>
              <a:rPr lang="en-US" sz="2200" i="1" err="1">
                <a:ea typeface="Calibri"/>
                <a:cs typeface="Calibri"/>
              </a:rPr>
              <a:t>på</a:t>
            </a:r>
            <a:r>
              <a:rPr lang="en-US" sz="2200" i="1">
                <a:ea typeface="Calibri"/>
                <a:cs typeface="Calibri"/>
              </a:rPr>
              <a:t> </a:t>
            </a:r>
            <a:r>
              <a:rPr lang="en-US" sz="2200" i="1" err="1">
                <a:ea typeface="Calibri"/>
                <a:cs typeface="Calibri"/>
              </a:rPr>
              <a:t>hur</a:t>
            </a:r>
            <a:r>
              <a:rPr lang="en-US" sz="2200" i="1">
                <a:ea typeface="Calibri"/>
                <a:cs typeface="Calibri"/>
              </a:rPr>
              <a:t> </a:t>
            </a:r>
            <a:r>
              <a:rPr lang="en-US" sz="2200" i="1" err="1">
                <a:ea typeface="Calibri"/>
                <a:cs typeface="Calibri"/>
              </a:rPr>
              <a:t>mycket</a:t>
            </a:r>
            <a:r>
              <a:rPr lang="en-US" sz="2200" i="1">
                <a:ea typeface="Calibri"/>
                <a:cs typeface="Calibri"/>
              </a:rPr>
              <a:t> kraft </a:t>
            </a:r>
            <a:r>
              <a:rPr lang="en-US" sz="2200" i="1" err="1">
                <a:ea typeface="Calibri"/>
                <a:cs typeface="Calibri"/>
              </a:rPr>
              <a:t>ortosen</a:t>
            </a:r>
            <a:r>
              <a:rPr lang="en-US" sz="2200" i="1">
                <a:ea typeface="Calibri"/>
                <a:cs typeface="Calibri"/>
              </a:rPr>
              <a:t> </a:t>
            </a:r>
            <a:r>
              <a:rPr lang="en-US" sz="2200" i="1" err="1">
                <a:ea typeface="Calibri"/>
                <a:cs typeface="Calibri"/>
              </a:rPr>
              <a:t>måste</a:t>
            </a:r>
            <a:r>
              <a:rPr lang="en-US" sz="2200" i="1">
                <a:ea typeface="Calibri"/>
                <a:cs typeface="Calibri"/>
              </a:rPr>
              <a:t> </a:t>
            </a:r>
            <a:r>
              <a:rPr lang="en-US" sz="2200" i="1" err="1">
                <a:ea typeface="Calibri"/>
                <a:cs typeface="Calibri"/>
              </a:rPr>
              <a:t>hålla</a:t>
            </a:r>
            <a:r>
              <a:rPr lang="en-US" sz="2200" i="1">
                <a:ea typeface="Calibri"/>
                <a:cs typeface="Calibri"/>
              </a:rPr>
              <a:t> för vid </a:t>
            </a:r>
            <a:r>
              <a:rPr lang="en-US" sz="2200" i="1" err="1">
                <a:ea typeface="Calibri"/>
                <a:cs typeface="Calibri"/>
              </a:rPr>
              <a:t>detta</a:t>
            </a:r>
            <a:r>
              <a:rPr lang="en-US" sz="2200" i="1">
                <a:ea typeface="Calibri"/>
                <a:cs typeface="Calibri"/>
              </a:rPr>
              <a:t> </a:t>
            </a:r>
            <a:r>
              <a:rPr lang="en-US" sz="2200" i="1" err="1">
                <a:ea typeface="Calibri"/>
                <a:cs typeface="Calibri"/>
              </a:rPr>
              <a:t>tillfälle</a:t>
            </a:r>
            <a:r>
              <a:rPr lang="en-US" sz="2200" i="1">
                <a:ea typeface="Calibri"/>
                <a:cs typeface="Calibri"/>
              </a:rPr>
              <a:t> för </a:t>
            </a:r>
            <a:r>
              <a:rPr lang="en-US" sz="2200" i="1" err="1">
                <a:ea typeface="Calibri"/>
                <a:cs typeface="Calibri"/>
              </a:rPr>
              <a:t>att</a:t>
            </a:r>
            <a:r>
              <a:rPr lang="en-US" sz="2200" i="1">
                <a:ea typeface="Calibri"/>
                <a:cs typeface="Calibri"/>
              </a:rPr>
              <a:t> det ska </a:t>
            </a:r>
            <a:r>
              <a:rPr lang="en-US" sz="2200" i="1" err="1">
                <a:ea typeface="Calibri"/>
                <a:cs typeface="Calibri"/>
              </a:rPr>
              <a:t>bli</a:t>
            </a:r>
            <a:r>
              <a:rPr lang="en-US" sz="2200" i="1">
                <a:ea typeface="Calibri"/>
                <a:cs typeface="Calibri"/>
              </a:rPr>
              <a:t> </a:t>
            </a:r>
            <a:r>
              <a:rPr lang="en-US" sz="2200" i="1" err="1">
                <a:ea typeface="Calibri"/>
                <a:cs typeface="Calibri"/>
              </a:rPr>
              <a:t>jämnvikt</a:t>
            </a:r>
            <a:r>
              <a:rPr lang="en-US" sz="2200" i="1">
                <a:ea typeface="Calibri"/>
                <a:cs typeface="Calibri"/>
              </a:rPr>
              <a:t> </a:t>
            </a:r>
            <a:r>
              <a:rPr lang="en-US" sz="2200" i="1" err="1">
                <a:ea typeface="Calibri"/>
                <a:cs typeface="Calibri"/>
              </a:rPr>
              <a:t>i</a:t>
            </a:r>
            <a:r>
              <a:rPr lang="en-US" sz="2200" i="1">
                <a:ea typeface="Calibri"/>
                <a:cs typeface="Calibri"/>
              </a:rPr>
              <a:t> </a:t>
            </a:r>
            <a:r>
              <a:rPr lang="en-US" sz="2200" i="1" err="1">
                <a:ea typeface="Calibri"/>
                <a:cs typeface="Calibri"/>
              </a:rPr>
              <a:t>momentet</a:t>
            </a:r>
            <a:r>
              <a:rPr lang="en-US" sz="2200" i="1">
                <a:ea typeface="Calibri"/>
                <a:cs typeface="Calibri"/>
              </a:rPr>
              <a:t> för </a:t>
            </a:r>
            <a:r>
              <a:rPr lang="en-US" sz="2200" i="1" err="1">
                <a:ea typeface="Calibri"/>
                <a:cs typeface="Calibri"/>
              </a:rPr>
              <a:t>ankeln</a:t>
            </a:r>
            <a:r>
              <a:rPr lang="en-US" sz="2200" i="1">
                <a:ea typeface="Calibri"/>
                <a:cs typeface="Calibri"/>
              </a:rPr>
              <a:t>.</a:t>
            </a:r>
            <a:r>
              <a:rPr lang="en-US" sz="2200">
                <a:ea typeface="Calibri"/>
                <a:cs typeface="Calibri"/>
              </a:rPr>
              <a:t> </a:t>
            </a:r>
            <a:endParaRPr lang="en-US">
              <a:ea typeface="Calibri"/>
              <a:cs typeface="Calibri"/>
            </a:endParaRPr>
          </a:p>
          <a:p>
            <a:pPr marL="0" indent="0">
              <a:buNone/>
            </a:pPr>
            <a:r>
              <a:rPr lang="en-US" sz="2000" err="1">
                <a:ea typeface="Calibri"/>
                <a:cs typeface="Calibri"/>
              </a:rPr>
              <a:t>Förenkla</a:t>
            </a:r>
            <a:r>
              <a:rPr lang="en-US" sz="2000">
                <a:ea typeface="Calibri"/>
                <a:cs typeface="Calibri"/>
              </a:rPr>
              <a:t> </a:t>
            </a:r>
            <a:r>
              <a:rPr lang="en-US" sz="2000" err="1">
                <a:ea typeface="Calibri"/>
                <a:cs typeface="Calibri"/>
              </a:rPr>
              <a:t>så</a:t>
            </a:r>
            <a:r>
              <a:rPr lang="en-US" sz="2000">
                <a:ea typeface="Calibri"/>
                <a:cs typeface="Calibri"/>
              </a:rPr>
              <a:t> </a:t>
            </a:r>
            <a:r>
              <a:rPr lang="en-US" sz="2000" err="1">
                <a:ea typeface="Calibri"/>
                <a:cs typeface="Calibri"/>
              </a:rPr>
              <a:t>mycket</a:t>
            </a:r>
            <a:r>
              <a:rPr lang="en-US" sz="2000">
                <a:ea typeface="Calibri"/>
                <a:cs typeface="Calibri"/>
              </a:rPr>
              <a:t> det </a:t>
            </a:r>
            <a:r>
              <a:rPr lang="en-US" sz="2000" err="1">
                <a:ea typeface="Calibri"/>
                <a:cs typeface="Calibri"/>
              </a:rPr>
              <a:t>går</a:t>
            </a:r>
            <a:r>
              <a:rPr lang="en-US" sz="2000">
                <a:ea typeface="Calibri"/>
                <a:cs typeface="Calibri"/>
              </a:rPr>
              <a:t> med de </a:t>
            </a:r>
            <a:r>
              <a:rPr lang="en-US" sz="2000" err="1">
                <a:ea typeface="Calibri"/>
                <a:cs typeface="Calibri"/>
              </a:rPr>
              <a:t>uppgifter</a:t>
            </a:r>
            <a:r>
              <a:rPr lang="en-US" sz="2000">
                <a:ea typeface="Calibri"/>
                <a:cs typeface="Calibri"/>
              </a:rPr>
              <a:t> </a:t>
            </a:r>
            <a:r>
              <a:rPr lang="en-US" sz="2000" err="1">
                <a:ea typeface="Calibri"/>
                <a:cs typeface="Calibri"/>
              </a:rPr>
              <a:t>som</a:t>
            </a:r>
            <a:r>
              <a:rPr lang="en-US" sz="2000">
                <a:ea typeface="Calibri"/>
                <a:cs typeface="Calibri"/>
              </a:rPr>
              <a:t> </a:t>
            </a:r>
            <a:r>
              <a:rPr lang="en-US" sz="2000" err="1">
                <a:ea typeface="Calibri"/>
                <a:cs typeface="Calibri"/>
              </a:rPr>
              <a:t>getts</a:t>
            </a:r>
            <a:r>
              <a:rPr lang="en-US" sz="2000">
                <a:ea typeface="Calibri"/>
                <a:cs typeface="Calibri"/>
              </a:rPr>
              <a:t>. </a:t>
            </a:r>
            <a:r>
              <a:rPr lang="en-US" sz="2000" err="1">
                <a:ea typeface="Calibri"/>
                <a:cs typeface="Calibri"/>
              </a:rPr>
              <a:t>Längden</a:t>
            </a:r>
            <a:r>
              <a:rPr lang="en-US" sz="2000">
                <a:ea typeface="Calibri"/>
                <a:cs typeface="Calibri"/>
              </a:rPr>
              <a:t> </a:t>
            </a:r>
            <a:r>
              <a:rPr lang="en-US" sz="2000" err="1">
                <a:ea typeface="Calibri"/>
                <a:cs typeface="Calibri"/>
              </a:rPr>
              <a:t>från</a:t>
            </a:r>
            <a:r>
              <a:rPr lang="en-US" sz="2000">
                <a:ea typeface="Calibri"/>
                <a:cs typeface="Calibri"/>
              </a:rPr>
              <a:t> </a:t>
            </a:r>
            <a:r>
              <a:rPr lang="en-US" sz="2000" err="1">
                <a:ea typeface="Calibri"/>
                <a:cs typeface="Calibri"/>
              </a:rPr>
              <a:t>foten</a:t>
            </a:r>
            <a:r>
              <a:rPr lang="en-US" sz="2000">
                <a:ea typeface="Calibri"/>
                <a:cs typeface="Calibri"/>
              </a:rPr>
              <a:t> till COM </a:t>
            </a:r>
            <a:r>
              <a:rPr lang="en-US" sz="2000" err="1">
                <a:ea typeface="Calibri"/>
                <a:cs typeface="Calibri"/>
              </a:rPr>
              <a:t>är</a:t>
            </a:r>
            <a:r>
              <a:rPr lang="en-US" sz="2000">
                <a:ea typeface="Calibri"/>
                <a:cs typeface="Calibri"/>
              </a:rPr>
              <a:t> 1,2 m </a:t>
            </a:r>
            <a:r>
              <a:rPr lang="en-US" sz="2000" err="1">
                <a:ea typeface="Calibri"/>
                <a:cs typeface="Calibri"/>
              </a:rPr>
              <a:t>och</a:t>
            </a:r>
            <a:r>
              <a:rPr lang="en-US" sz="2000">
                <a:ea typeface="Calibri"/>
                <a:cs typeface="Calibri"/>
              </a:rPr>
              <a:t> </a:t>
            </a:r>
            <a:r>
              <a:rPr lang="en-US" sz="2000" err="1">
                <a:ea typeface="Calibri"/>
                <a:cs typeface="Calibri"/>
              </a:rPr>
              <a:t>vinkeln</a:t>
            </a:r>
            <a:r>
              <a:rPr lang="en-US" sz="2000">
                <a:ea typeface="Calibri"/>
                <a:cs typeface="Calibri"/>
              </a:rPr>
              <a:t> </a:t>
            </a:r>
            <a:r>
              <a:rPr lang="en-US" sz="2000" err="1">
                <a:ea typeface="Calibri"/>
                <a:cs typeface="Calibri"/>
              </a:rPr>
              <a:t>mellan</a:t>
            </a:r>
            <a:r>
              <a:rPr lang="en-US" sz="2000">
                <a:ea typeface="Calibri"/>
                <a:cs typeface="Calibri"/>
              </a:rPr>
              <a:t> </a:t>
            </a:r>
            <a:r>
              <a:rPr lang="en-US" sz="2000" err="1">
                <a:ea typeface="Calibri"/>
                <a:cs typeface="Calibri"/>
              </a:rPr>
              <a:t>lodlinjen</a:t>
            </a:r>
            <a:r>
              <a:rPr lang="en-US" sz="2000">
                <a:ea typeface="Calibri"/>
                <a:cs typeface="Calibri"/>
              </a:rPr>
              <a:t> </a:t>
            </a:r>
            <a:r>
              <a:rPr lang="en-US" sz="2000" err="1">
                <a:ea typeface="Calibri"/>
                <a:cs typeface="Calibri"/>
              </a:rPr>
              <a:t>och</a:t>
            </a:r>
            <a:r>
              <a:rPr lang="en-US" sz="2000">
                <a:ea typeface="Calibri"/>
                <a:cs typeface="Calibri"/>
              </a:rPr>
              <a:t> </a:t>
            </a:r>
            <a:r>
              <a:rPr lang="en-US" sz="2000" err="1">
                <a:ea typeface="Calibri"/>
                <a:cs typeface="Calibri"/>
              </a:rPr>
              <a:t>benet</a:t>
            </a:r>
            <a:r>
              <a:rPr lang="en-US" sz="2000">
                <a:ea typeface="Calibri"/>
                <a:cs typeface="Calibri"/>
              </a:rPr>
              <a:t> ca 25 grader (se </a:t>
            </a:r>
            <a:r>
              <a:rPr lang="en-US" sz="2000" err="1">
                <a:ea typeface="Calibri"/>
                <a:cs typeface="Calibri"/>
              </a:rPr>
              <a:t>bild</a:t>
            </a:r>
            <a:r>
              <a:rPr lang="en-US" sz="2000">
                <a:ea typeface="Calibri"/>
                <a:cs typeface="Calibri"/>
              </a:rPr>
              <a:t>). </a:t>
            </a:r>
            <a:r>
              <a:rPr lang="en-US" sz="2000" err="1">
                <a:ea typeface="Calibri"/>
                <a:cs typeface="Calibri"/>
              </a:rPr>
              <a:t>Kraften</a:t>
            </a:r>
            <a:r>
              <a:rPr lang="en-US" sz="2000">
                <a:ea typeface="Calibri"/>
                <a:cs typeface="Calibri"/>
              </a:rPr>
              <a:t> </a:t>
            </a:r>
            <a:r>
              <a:rPr lang="en-US" sz="2000" err="1">
                <a:ea typeface="Calibri"/>
                <a:cs typeface="Calibri"/>
              </a:rPr>
              <a:t>som</a:t>
            </a:r>
            <a:r>
              <a:rPr lang="en-US" sz="2000">
                <a:ea typeface="Calibri"/>
                <a:cs typeface="Calibri"/>
              </a:rPr>
              <a:t> </a:t>
            </a:r>
            <a:r>
              <a:rPr lang="en-US" sz="2000" err="1">
                <a:ea typeface="Calibri"/>
                <a:cs typeface="Calibri"/>
              </a:rPr>
              <a:t>verkar</a:t>
            </a:r>
            <a:r>
              <a:rPr lang="en-US" sz="2000">
                <a:ea typeface="Calibri"/>
                <a:cs typeface="Calibri"/>
              </a:rPr>
              <a:t> </a:t>
            </a:r>
            <a:r>
              <a:rPr lang="en-US" sz="2000" err="1">
                <a:ea typeface="Calibri"/>
                <a:cs typeface="Calibri"/>
              </a:rPr>
              <a:t>på</a:t>
            </a:r>
            <a:r>
              <a:rPr lang="en-US" sz="2000">
                <a:ea typeface="Calibri"/>
                <a:cs typeface="Calibri"/>
              </a:rPr>
              <a:t> </a:t>
            </a:r>
            <a:r>
              <a:rPr lang="en-US" sz="2000" err="1">
                <a:ea typeface="Calibri"/>
                <a:cs typeface="Calibri"/>
              </a:rPr>
              <a:t>foten</a:t>
            </a:r>
            <a:r>
              <a:rPr lang="en-US" sz="2000">
                <a:ea typeface="Calibri"/>
                <a:cs typeface="Calibri"/>
              </a:rPr>
              <a:t> </a:t>
            </a:r>
            <a:r>
              <a:rPr lang="en-US" sz="2000" err="1">
                <a:ea typeface="Calibri"/>
                <a:cs typeface="Calibri"/>
              </a:rPr>
              <a:t>har</a:t>
            </a:r>
            <a:r>
              <a:rPr lang="en-US" sz="2000">
                <a:ea typeface="Calibri"/>
                <a:cs typeface="Calibri"/>
              </a:rPr>
              <a:t> centrum vid ¾ av </a:t>
            </a:r>
            <a:r>
              <a:rPr lang="en-US" sz="2000" err="1">
                <a:ea typeface="Calibri"/>
                <a:cs typeface="Calibri"/>
              </a:rPr>
              <a:t>fotens</a:t>
            </a:r>
            <a:r>
              <a:rPr lang="en-US" sz="2000">
                <a:ea typeface="Calibri"/>
                <a:cs typeface="Calibri"/>
              </a:rPr>
              <a:t> </a:t>
            </a:r>
            <a:r>
              <a:rPr lang="en-US" sz="2000" err="1">
                <a:ea typeface="Calibri"/>
                <a:cs typeface="Calibri"/>
              </a:rPr>
              <a:t>längd</a:t>
            </a:r>
            <a:r>
              <a:rPr lang="en-US" sz="2000">
                <a:ea typeface="Calibri"/>
                <a:cs typeface="Calibri"/>
              </a:rPr>
              <a:t>.</a:t>
            </a:r>
          </a:p>
        </p:txBody>
      </p:sp>
      <p:pic>
        <p:nvPicPr>
          <p:cNvPr id="4" name="Picture 3" descr="A drawing of a person&amp;#39;s face&#10;&#10;Description automatically generated">
            <a:extLst>
              <a:ext uri="{FF2B5EF4-FFF2-40B4-BE49-F238E27FC236}">
                <a16:creationId xmlns:a16="http://schemas.microsoft.com/office/drawing/2014/main" id="{C0BD7097-6999-609B-248F-4DBA0F72170E}"/>
              </a:ext>
            </a:extLst>
          </p:cNvPr>
          <p:cNvPicPr>
            <a:picLocks noChangeAspect="1"/>
          </p:cNvPicPr>
          <p:nvPr/>
        </p:nvPicPr>
        <p:blipFill>
          <a:blip r:embed="rId3"/>
          <a:stretch>
            <a:fillRect/>
          </a:stretch>
        </p:blipFill>
        <p:spPr>
          <a:xfrm>
            <a:off x="6967849" y="490303"/>
            <a:ext cx="3040661" cy="5540115"/>
          </a:xfrm>
          <a:prstGeom prst="rect">
            <a:avLst/>
          </a:prstGeom>
        </p:spPr>
      </p:pic>
    </p:spTree>
    <p:extLst>
      <p:ext uri="{BB962C8B-B14F-4D97-AF65-F5344CB8AC3E}">
        <p14:creationId xmlns:p14="http://schemas.microsoft.com/office/powerpoint/2010/main" val="33112648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839A0-546B-25D3-63FD-C2A67574117A}"/>
              </a:ext>
            </a:extLst>
          </p:cNvPr>
          <p:cNvSpPr>
            <a:spLocks noGrp="1"/>
          </p:cNvSpPr>
          <p:nvPr>
            <p:ph type="title"/>
          </p:nvPr>
        </p:nvSpPr>
        <p:spPr/>
        <p:txBody>
          <a:bodyPr/>
          <a:lstStyle/>
          <a:p>
            <a:r>
              <a:rPr lang="en-US" err="1">
                <a:ea typeface="Calibri Light"/>
                <a:cs typeface="Calibri Light"/>
              </a:rPr>
              <a:t>Ortos</a:t>
            </a:r>
            <a:endParaRPr lang="en-US" err="1"/>
          </a:p>
        </p:txBody>
      </p:sp>
      <p:sp>
        <p:nvSpPr>
          <p:cNvPr id="3" name="Content Placeholder 2">
            <a:extLst>
              <a:ext uri="{FF2B5EF4-FFF2-40B4-BE49-F238E27FC236}">
                <a16:creationId xmlns:a16="http://schemas.microsoft.com/office/drawing/2014/main" id="{144DED18-F9CA-B39C-3E61-4C042C0E53A3}"/>
              </a:ext>
            </a:extLst>
          </p:cNvPr>
          <p:cNvSpPr>
            <a:spLocks noGrp="1"/>
          </p:cNvSpPr>
          <p:nvPr>
            <p:ph idx="1"/>
          </p:nvPr>
        </p:nvSpPr>
        <p:spPr>
          <a:xfrm>
            <a:off x="538397" y="1713199"/>
            <a:ext cx="6393305" cy="4351338"/>
          </a:xfrm>
        </p:spPr>
        <p:txBody>
          <a:bodyPr vert="horz" lIns="91440" tIns="45720" rIns="91440" bIns="45720" rtlCol="0" anchor="t">
            <a:normAutofit/>
          </a:bodyPr>
          <a:lstStyle/>
          <a:p>
            <a:r>
              <a:rPr lang="en-US" sz="2200" err="1">
                <a:cs typeface="Calibri"/>
              </a:rPr>
              <a:t>Patientens</a:t>
            </a:r>
            <a:r>
              <a:rPr lang="en-US" sz="2200">
                <a:cs typeface="Calibri"/>
              </a:rPr>
              <a:t> </a:t>
            </a:r>
            <a:r>
              <a:rPr lang="en-US" sz="2200" err="1">
                <a:cs typeface="Calibri"/>
              </a:rPr>
              <a:t>fot</a:t>
            </a:r>
            <a:r>
              <a:rPr lang="en-US" sz="2200">
                <a:cs typeface="Calibri"/>
              </a:rPr>
              <a:t> </a:t>
            </a:r>
            <a:r>
              <a:rPr lang="en-US" sz="2200" err="1">
                <a:cs typeface="Calibri"/>
              </a:rPr>
              <a:t>är</a:t>
            </a:r>
            <a:r>
              <a:rPr lang="en-US" sz="2200">
                <a:cs typeface="Calibri"/>
              </a:rPr>
              <a:t> 24 cm </a:t>
            </a:r>
            <a:r>
              <a:rPr lang="en-US" sz="2200" err="1">
                <a:cs typeface="Calibri"/>
              </a:rPr>
              <a:t>lång</a:t>
            </a:r>
            <a:r>
              <a:rPr lang="en-US" sz="2200">
                <a:cs typeface="Calibri"/>
              </a:rPr>
              <a:t> </a:t>
            </a:r>
            <a:r>
              <a:rPr lang="en-US" sz="2200" err="1">
                <a:cs typeface="Calibri"/>
              </a:rPr>
              <a:t>och</a:t>
            </a:r>
            <a:r>
              <a:rPr lang="en-US" sz="2200">
                <a:cs typeface="Calibri"/>
              </a:rPr>
              <a:t> </a:t>
            </a:r>
            <a:r>
              <a:rPr lang="en-US" sz="2200" err="1">
                <a:cs typeface="Calibri"/>
              </a:rPr>
              <a:t>patienten</a:t>
            </a:r>
            <a:r>
              <a:rPr lang="en-US" sz="2200">
                <a:cs typeface="Calibri"/>
              </a:rPr>
              <a:t> </a:t>
            </a:r>
            <a:r>
              <a:rPr lang="en-US" sz="2200" err="1">
                <a:cs typeface="Calibri"/>
              </a:rPr>
              <a:t>väger</a:t>
            </a:r>
            <a:r>
              <a:rPr lang="en-US" sz="2200">
                <a:cs typeface="Calibri"/>
              </a:rPr>
              <a:t> 65 kg. </a:t>
            </a:r>
            <a:r>
              <a:rPr lang="en-US" sz="2200" err="1">
                <a:cs typeface="Calibri"/>
              </a:rPr>
              <a:t>Använd</a:t>
            </a:r>
            <a:r>
              <a:rPr lang="en-US" sz="2200">
                <a:cs typeface="Calibri"/>
              </a:rPr>
              <a:t> din </a:t>
            </a:r>
            <a:r>
              <a:rPr lang="en-US" sz="2200" err="1">
                <a:cs typeface="Calibri"/>
              </a:rPr>
              <a:t>ekvation</a:t>
            </a:r>
            <a:r>
              <a:rPr lang="en-US" sz="2200">
                <a:cs typeface="Calibri"/>
              </a:rPr>
              <a:t> </a:t>
            </a:r>
            <a:r>
              <a:rPr lang="en-US" sz="2200" err="1">
                <a:cs typeface="Calibri"/>
              </a:rPr>
              <a:t>och</a:t>
            </a:r>
            <a:r>
              <a:rPr lang="en-US" sz="2200">
                <a:cs typeface="Calibri"/>
              </a:rPr>
              <a:t> </a:t>
            </a:r>
            <a:r>
              <a:rPr lang="en-US" sz="2200" err="1">
                <a:cs typeface="Calibri"/>
              </a:rPr>
              <a:t>räkna</a:t>
            </a:r>
            <a:r>
              <a:rPr lang="en-US" sz="2200">
                <a:cs typeface="Calibri"/>
              </a:rPr>
              <a:t> </a:t>
            </a:r>
            <a:r>
              <a:rPr lang="en-US" sz="2200" err="1">
                <a:cs typeface="Calibri"/>
              </a:rPr>
              <a:t>ut</a:t>
            </a:r>
            <a:r>
              <a:rPr lang="en-US" sz="2200">
                <a:cs typeface="Calibri"/>
              </a:rPr>
              <a:t> </a:t>
            </a:r>
            <a:r>
              <a:rPr lang="en-US" sz="2200" err="1">
                <a:cs typeface="Calibri"/>
              </a:rPr>
              <a:t>vilken</a:t>
            </a:r>
            <a:r>
              <a:rPr lang="en-US" sz="2200">
                <a:cs typeface="Calibri"/>
              </a:rPr>
              <a:t> kraft </a:t>
            </a:r>
            <a:r>
              <a:rPr lang="en-US" sz="2200" err="1">
                <a:cs typeface="Calibri"/>
              </a:rPr>
              <a:t>ortosen</a:t>
            </a:r>
            <a:r>
              <a:rPr lang="en-US" sz="2200">
                <a:cs typeface="Calibri"/>
              </a:rPr>
              <a:t> </a:t>
            </a:r>
            <a:r>
              <a:rPr lang="en-US" sz="2200" err="1">
                <a:cs typeface="Calibri"/>
              </a:rPr>
              <a:t>behöver</a:t>
            </a:r>
            <a:r>
              <a:rPr lang="en-US" sz="2200">
                <a:cs typeface="Calibri"/>
              </a:rPr>
              <a:t> </a:t>
            </a:r>
            <a:r>
              <a:rPr lang="en-US" sz="2200" err="1">
                <a:cs typeface="Calibri"/>
              </a:rPr>
              <a:t>klara</a:t>
            </a:r>
            <a:r>
              <a:rPr lang="en-US" sz="2200">
                <a:cs typeface="Calibri"/>
              </a:rPr>
              <a:t>. </a:t>
            </a:r>
          </a:p>
        </p:txBody>
      </p:sp>
      <p:pic>
        <p:nvPicPr>
          <p:cNvPr id="5" name="Picture 4">
            <a:extLst>
              <a:ext uri="{FF2B5EF4-FFF2-40B4-BE49-F238E27FC236}">
                <a16:creationId xmlns:a16="http://schemas.microsoft.com/office/drawing/2014/main" id="{E7F4836F-1AE7-4F0A-EF58-53C10F15E41E}"/>
              </a:ext>
            </a:extLst>
          </p:cNvPr>
          <p:cNvPicPr>
            <a:picLocks noChangeAspect="1"/>
          </p:cNvPicPr>
          <p:nvPr/>
        </p:nvPicPr>
        <p:blipFill>
          <a:blip r:embed="rId3"/>
          <a:stretch>
            <a:fillRect/>
          </a:stretch>
        </p:blipFill>
        <p:spPr>
          <a:xfrm>
            <a:off x="7026327" y="1871272"/>
            <a:ext cx="3086100" cy="4114800"/>
          </a:xfrm>
          <a:prstGeom prst="rect">
            <a:avLst/>
          </a:prstGeom>
        </p:spPr>
      </p:pic>
    </p:spTree>
    <p:extLst>
      <p:ext uri="{BB962C8B-B14F-4D97-AF65-F5344CB8AC3E}">
        <p14:creationId xmlns:p14="http://schemas.microsoft.com/office/powerpoint/2010/main" val="216479907"/>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A44935C0-6DF8-48A2-BFF8-BCF986504BB2}" vid="{0595EB27-6F35-47CA-B37C-D35DFA13F2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ortopedteknik mall</Template>
  <TotalTime>1</TotalTime>
  <Words>0</Words>
  <Application>Microsoft Office PowerPoint</Application>
  <PresentationFormat>Widescreen</PresentationFormat>
  <Paragraphs>0</Paragraphs>
  <Slides>7</Slides>
  <Notes>4</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Office-tema</vt:lpstr>
      <vt:lpstr>Praktiska uppgifter</vt:lpstr>
      <vt:lpstr>Protes</vt:lpstr>
      <vt:lpstr>Protes</vt:lpstr>
      <vt:lpstr>Protes</vt:lpstr>
      <vt:lpstr>Inlägg</vt:lpstr>
      <vt:lpstr>Ortos</vt:lpstr>
      <vt:lpstr>Ortos</vt:lpstr>
    </vt:vector>
  </TitlesOfParts>
  <Company>Ottobock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Lanzaro, Frida</dc:creator>
  <cp:lastModifiedBy>Lanzaro, Frida</cp:lastModifiedBy>
  <cp:revision>28</cp:revision>
  <dcterms:created xsi:type="dcterms:W3CDTF">2024-01-10T13:43:17Z</dcterms:created>
  <dcterms:modified xsi:type="dcterms:W3CDTF">2024-05-02T08:49:33Z</dcterms:modified>
</cp:coreProperties>
</file>