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1" r:id="rId14"/>
    <p:sldId id="269" r:id="rId15"/>
    <p:sldId id="270" r:id="rId16"/>
    <p:sldId id="277" r:id="rId17"/>
    <p:sldId id="278" r:id="rId18"/>
    <p:sldId id="279" r:id="rId19"/>
    <p:sldId id="274" r:id="rId20"/>
    <p:sldId id="280" r:id="rId21"/>
  </p:sldIdLst>
  <p:sldSz cx="18288000" cy="10287000"/>
  <p:notesSz cx="6858000" cy="9144000"/>
  <p:embeddedFontLst>
    <p:embeddedFont>
      <p:font typeface="Canva Sans" panose="020B0604020202020204" charset="0"/>
      <p:regular r:id="rId23"/>
    </p:embeddedFont>
    <p:embeddedFont>
      <p:font typeface="Canva Sans Bold" panose="020B0604020202020204" charset="0"/>
      <p:regular r:id="rId24"/>
    </p:embeddedFont>
    <p:embeddedFont>
      <p:font typeface="DM Sans" pitchFamily="2" charset="0"/>
      <p:regular r:id="rId25"/>
    </p:embeddedFont>
    <p:embeddedFont>
      <p:font typeface="DM Sans Bold"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102" autoAdjust="0"/>
    <p:restoredTop sz="74221" autoAdjust="0"/>
  </p:normalViewPr>
  <p:slideViewPr>
    <p:cSldViewPr>
      <p:cViewPr varScale="1">
        <p:scale>
          <a:sx n="53" d="100"/>
          <a:sy n="53" d="100"/>
        </p:scale>
        <p:origin x="540"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0FE1B3-3F76-469C-9CFD-9BC9894B58AC}" type="datetimeFigureOut">
              <a:rPr lang="sv-SE" smtClean="0"/>
              <a:t>2025-08-07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9C50C3-2C77-4518-9460-36BD930F2CA2}" type="slidenum">
              <a:rPr lang="sv-SE" smtClean="0"/>
              <a:t>‹#›</a:t>
            </a:fld>
            <a:endParaRPr lang="sv-SE"/>
          </a:p>
        </p:txBody>
      </p:sp>
    </p:spTree>
    <p:extLst>
      <p:ext uri="{BB962C8B-B14F-4D97-AF65-F5344CB8AC3E}">
        <p14:creationId xmlns:p14="http://schemas.microsoft.com/office/powerpoint/2010/main" val="1328608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ZuIWTr-nx1E"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media.ossur.com/ossur-dam/video/upload/v1654639904/Shared/ossur_50_years_of_lwl_1080_720p.mp4"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Visa </a:t>
            </a:r>
            <a:r>
              <a:rPr lang="en-US" dirty="0" err="1"/>
              <a:t>gärna</a:t>
            </a:r>
            <a:r>
              <a:rPr lang="en-US" dirty="0"/>
              <a:t> </a:t>
            </a:r>
            <a:r>
              <a:rPr lang="en-US" dirty="0" err="1"/>
              <a:t>en</a:t>
            </a:r>
            <a:r>
              <a:rPr lang="en-US" dirty="0"/>
              <a:t> film </a:t>
            </a:r>
            <a:r>
              <a:rPr lang="en-US" dirty="0" err="1"/>
              <a:t>som</a:t>
            </a:r>
            <a:r>
              <a:rPr lang="en-US" dirty="0"/>
              <a:t> </a:t>
            </a:r>
            <a:r>
              <a:rPr lang="en-US" dirty="0" err="1"/>
              <a:t>introduktion</a:t>
            </a:r>
            <a:r>
              <a:rPr lang="en-US" dirty="0"/>
              <a:t>, </a:t>
            </a:r>
            <a:r>
              <a:rPr lang="en-US" dirty="0" err="1"/>
              <a:t>har</a:t>
            </a:r>
            <a:r>
              <a:rPr lang="en-US" dirty="0"/>
              <a:t> </a:t>
            </a:r>
            <a:r>
              <a:rPr lang="en-US" dirty="0" err="1"/>
              <a:t>ni</a:t>
            </a:r>
            <a:r>
              <a:rPr lang="en-US" dirty="0"/>
              <a:t> </a:t>
            </a:r>
            <a:r>
              <a:rPr lang="en-US" dirty="0" err="1"/>
              <a:t>ingen</a:t>
            </a:r>
            <a:r>
              <a:rPr lang="en-US" dirty="0"/>
              <a:t> </a:t>
            </a:r>
            <a:r>
              <a:rPr lang="en-US" dirty="0" err="1"/>
              <a:t>egen</a:t>
            </a:r>
            <a:r>
              <a:rPr lang="en-US" dirty="0"/>
              <a:t> </a:t>
            </a:r>
            <a:r>
              <a:rPr lang="en-US" dirty="0" err="1"/>
              <a:t>går</a:t>
            </a:r>
            <a:r>
              <a:rPr lang="en-US" dirty="0"/>
              <a:t> </a:t>
            </a:r>
            <a:r>
              <a:rPr lang="en-US" dirty="0" err="1"/>
              <a:t>denna</a:t>
            </a:r>
            <a:r>
              <a:rPr lang="en-US" dirty="0"/>
              <a:t> </a:t>
            </a:r>
            <a:r>
              <a:rPr lang="en-US" dirty="0" err="1"/>
              <a:t>från</a:t>
            </a:r>
            <a:r>
              <a:rPr lang="en-US" dirty="0"/>
              <a:t> </a:t>
            </a:r>
            <a:r>
              <a:rPr lang="en-US" dirty="0" err="1"/>
              <a:t>OttoBock</a:t>
            </a:r>
            <a:r>
              <a:rPr lang="en-US" dirty="0"/>
              <a:t> </a:t>
            </a:r>
            <a:r>
              <a:rPr lang="en-US" dirty="0" err="1"/>
              <a:t>eller</a:t>
            </a:r>
            <a:r>
              <a:rPr lang="en-US" dirty="0"/>
              <a:t> </a:t>
            </a:r>
            <a:r>
              <a:rPr lang="en-US" dirty="0" err="1"/>
              <a:t>Össur</a:t>
            </a:r>
            <a:r>
              <a:rPr lang="en-US" dirty="0"/>
              <a:t> </a:t>
            </a:r>
            <a:r>
              <a:rPr lang="en-US" dirty="0" err="1"/>
              <a:t>att</a:t>
            </a:r>
            <a:r>
              <a:rPr lang="en-US" dirty="0"/>
              <a:t> </a:t>
            </a:r>
            <a:r>
              <a:rPr lang="en-US" dirty="0" err="1"/>
              <a:t>använda</a:t>
            </a:r>
            <a:br>
              <a:rPr lang="en-US" dirty="0">
                <a:cs typeface="+mn-lt"/>
              </a:rPr>
            </a:br>
            <a:r>
              <a:rPr lang="en-US" dirty="0">
                <a:hlinkClick r:id="rId3"/>
              </a:rPr>
              <a:t>https://www.youtube.com/watch?v=ZuIWTr-nx1E</a:t>
            </a:r>
            <a:endParaRPr lang="en-US" dirty="0"/>
          </a:p>
          <a:p>
            <a:r>
              <a:rPr lang="en-US" dirty="0">
                <a:hlinkClick r:id="rId4"/>
              </a:rPr>
              <a:t>https://media.ossur.com/ossur-dam/video/upload/v1654639904/Shared/ossur_50_years_of_lwl_1080_720p.mp4</a:t>
            </a:r>
            <a:endParaRPr lang="en-US" dirty="0"/>
          </a:p>
          <a:p>
            <a:endParaRPr lang="sv-SE" dirty="0"/>
          </a:p>
        </p:txBody>
      </p:sp>
      <p:sp>
        <p:nvSpPr>
          <p:cNvPr id="4" name="Platshållare för bildnummer 3"/>
          <p:cNvSpPr>
            <a:spLocks noGrp="1"/>
          </p:cNvSpPr>
          <p:nvPr>
            <p:ph type="sldNum" sz="quarter" idx="5"/>
          </p:nvPr>
        </p:nvSpPr>
        <p:spPr/>
        <p:txBody>
          <a:bodyPr/>
          <a:lstStyle/>
          <a:p>
            <a:fld id="{5C9C50C3-2C77-4518-9460-36BD930F2CA2}" type="slidenum">
              <a:rPr lang="sv-SE" smtClean="0"/>
              <a:t>1</a:t>
            </a:fld>
            <a:endParaRPr lang="sv-SE"/>
          </a:p>
        </p:txBody>
      </p:sp>
    </p:spTree>
    <p:extLst>
      <p:ext uri="{BB962C8B-B14F-4D97-AF65-F5344CB8AC3E}">
        <p14:creationId xmlns:p14="http://schemas.microsoft.com/office/powerpoint/2010/main" val="3627367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Om man </a:t>
            </a:r>
            <a:r>
              <a:rPr lang="en-US" dirty="0" err="1"/>
              <a:t>vill</a:t>
            </a:r>
            <a:r>
              <a:rPr lang="en-US" dirty="0"/>
              <a:t> </a:t>
            </a:r>
            <a:r>
              <a:rPr lang="en-US" dirty="0" err="1"/>
              <a:t>arbeta</a:t>
            </a:r>
            <a:r>
              <a:rPr lang="en-US" dirty="0"/>
              <a:t> </a:t>
            </a:r>
            <a:r>
              <a:rPr lang="en-US" dirty="0" err="1"/>
              <a:t>inom</a:t>
            </a:r>
            <a:r>
              <a:rPr lang="en-US" dirty="0"/>
              <a:t> den </a:t>
            </a:r>
            <a:r>
              <a:rPr lang="en-US" dirty="0" err="1"/>
              <a:t>ortopedtekniska</a:t>
            </a:r>
            <a:r>
              <a:rPr lang="en-US" dirty="0"/>
              <a:t> </a:t>
            </a:r>
            <a:r>
              <a:rPr lang="en-US" dirty="0" err="1"/>
              <a:t>branschen</a:t>
            </a:r>
            <a:r>
              <a:rPr lang="en-US" dirty="0"/>
              <a:t> </a:t>
            </a:r>
            <a:r>
              <a:rPr lang="en-US" dirty="0" err="1"/>
              <a:t>så</a:t>
            </a:r>
            <a:r>
              <a:rPr lang="en-US" dirty="0"/>
              <a:t> </a:t>
            </a:r>
            <a:r>
              <a:rPr lang="en-US" dirty="0" err="1"/>
              <a:t>rekommenderar</a:t>
            </a:r>
            <a:r>
              <a:rPr lang="en-US" dirty="0"/>
              <a:t> vi </a:t>
            </a:r>
            <a:r>
              <a:rPr lang="en-US" dirty="0" err="1"/>
              <a:t>två</a:t>
            </a:r>
            <a:r>
              <a:rPr lang="en-US" dirty="0"/>
              <a:t> </a:t>
            </a:r>
            <a:r>
              <a:rPr lang="en-US" dirty="0" err="1"/>
              <a:t>utbildningar</a:t>
            </a:r>
            <a:r>
              <a:rPr lang="en-US" dirty="0"/>
              <a:t>. Den </a:t>
            </a:r>
            <a:r>
              <a:rPr lang="en-US" dirty="0" err="1"/>
              <a:t>första</a:t>
            </a:r>
            <a:r>
              <a:rPr lang="en-US" dirty="0"/>
              <a:t>, om man </a:t>
            </a:r>
            <a:r>
              <a:rPr lang="en-US" dirty="0" err="1"/>
              <a:t>vill</a:t>
            </a:r>
            <a:r>
              <a:rPr lang="en-US" dirty="0"/>
              <a:t> </a:t>
            </a:r>
            <a:r>
              <a:rPr lang="en-US" dirty="0" err="1"/>
              <a:t>bli</a:t>
            </a:r>
            <a:r>
              <a:rPr lang="en-US" dirty="0"/>
              <a:t> </a:t>
            </a:r>
            <a:r>
              <a:rPr lang="en-US" dirty="0" err="1"/>
              <a:t>ortopedingenjör</a:t>
            </a:r>
            <a:r>
              <a:rPr lang="en-US" dirty="0"/>
              <a:t>, </a:t>
            </a:r>
            <a:r>
              <a:rPr lang="en-US" dirty="0" err="1"/>
              <a:t>är</a:t>
            </a:r>
            <a:r>
              <a:rPr lang="en-US" dirty="0"/>
              <a:t> den 3-åriga </a:t>
            </a:r>
            <a:r>
              <a:rPr lang="en-US" dirty="0" err="1"/>
              <a:t>högskoleutbildningen</a:t>
            </a:r>
            <a:r>
              <a:rPr lang="en-US" dirty="0"/>
              <a:t> </a:t>
            </a:r>
            <a:r>
              <a:rPr lang="en-US" dirty="0" err="1"/>
              <a:t>på</a:t>
            </a:r>
            <a:r>
              <a:rPr lang="en-US" dirty="0"/>
              <a:t> Jönköping University </a:t>
            </a:r>
            <a:r>
              <a:rPr lang="en-US" dirty="0" err="1"/>
              <a:t>som</a:t>
            </a:r>
            <a:r>
              <a:rPr lang="en-US" dirty="0"/>
              <a:t> ger </a:t>
            </a:r>
            <a:r>
              <a:rPr lang="en-US" dirty="0" err="1"/>
              <a:t>en</a:t>
            </a:r>
            <a:r>
              <a:rPr lang="en-US" dirty="0"/>
              <a:t> </a:t>
            </a:r>
            <a:r>
              <a:rPr lang="en-US" dirty="0" err="1"/>
              <a:t>kandidatexamen</a:t>
            </a:r>
            <a:r>
              <a:rPr lang="en-US" dirty="0"/>
              <a:t> </a:t>
            </a:r>
            <a:r>
              <a:rPr lang="en-US" dirty="0" err="1"/>
              <a:t>inom</a:t>
            </a:r>
            <a:r>
              <a:rPr lang="en-US" dirty="0"/>
              <a:t> </a:t>
            </a:r>
            <a:r>
              <a:rPr lang="en-US" dirty="0" err="1"/>
              <a:t>ortopedteknik</a:t>
            </a:r>
            <a:r>
              <a:rPr lang="en-US" dirty="0"/>
              <a:t>, </a:t>
            </a:r>
            <a:r>
              <a:rPr lang="en-US" dirty="0" err="1"/>
              <a:t>ortopedingenjörsprogrammet</a:t>
            </a:r>
            <a:r>
              <a:rPr lang="en-US" dirty="0"/>
              <a:t>. </a:t>
            </a:r>
            <a:r>
              <a:rPr lang="en-US" dirty="0" err="1"/>
              <a:t>Efter</a:t>
            </a:r>
            <a:r>
              <a:rPr lang="en-US" dirty="0"/>
              <a:t> examen </a:t>
            </a:r>
            <a:r>
              <a:rPr lang="en-US" dirty="0" err="1"/>
              <a:t>kan</a:t>
            </a:r>
            <a:r>
              <a:rPr lang="en-US" dirty="0"/>
              <a:t> man </a:t>
            </a:r>
            <a:r>
              <a:rPr lang="en-US" dirty="0" err="1"/>
              <a:t>söka</a:t>
            </a:r>
            <a:r>
              <a:rPr lang="en-US" dirty="0"/>
              <a:t> </a:t>
            </a:r>
            <a:r>
              <a:rPr lang="en-US" dirty="0" err="1"/>
              <a:t>en</a:t>
            </a:r>
            <a:r>
              <a:rPr lang="en-US" dirty="0"/>
              <a:t> </a:t>
            </a:r>
            <a:r>
              <a:rPr lang="en-US" dirty="0" err="1"/>
              <a:t>legitimering</a:t>
            </a:r>
            <a:r>
              <a:rPr lang="en-US" dirty="0"/>
              <a:t> </a:t>
            </a:r>
            <a:r>
              <a:rPr lang="en-US" dirty="0" err="1"/>
              <a:t>från</a:t>
            </a:r>
            <a:r>
              <a:rPr lang="en-US" dirty="0"/>
              <a:t> </a:t>
            </a:r>
            <a:r>
              <a:rPr lang="en-US" dirty="0" err="1"/>
              <a:t>socialstyrelsen</a:t>
            </a:r>
            <a:r>
              <a:rPr lang="en-US" dirty="0"/>
              <a:t> </a:t>
            </a:r>
            <a:r>
              <a:rPr lang="en-US" dirty="0" err="1"/>
              <a:t>och</a:t>
            </a:r>
            <a:r>
              <a:rPr lang="en-US" dirty="0"/>
              <a:t> </a:t>
            </a:r>
            <a:r>
              <a:rPr lang="en-US" dirty="0" err="1"/>
              <a:t>blir</a:t>
            </a:r>
            <a:r>
              <a:rPr lang="en-US" dirty="0"/>
              <a:t> </a:t>
            </a:r>
            <a:r>
              <a:rPr lang="en-US" dirty="0" err="1"/>
              <a:t>då</a:t>
            </a:r>
            <a:r>
              <a:rPr lang="en-US" dirty="0"/>
              <a:t> </a:t>
            </a:r>
            <a:r>
              <a:rPr lang="en-US" dirty="0" err="1"/>
              <a:t>legitimerad</a:t>
            </a:r>
            <a:r>
              <a:rPr lang="en-US" dirty="0"/>
              <a:t> </a:t>
            </a:r>
            <a:r>
              <a:rPr lang="en-US" dirty="0" err="1"/>
              <a:t>ortopedingenjör</a:t>
            </a:r>
            <a:r>
              <a:rPr lang="en-US" dirty="0"/>
              <a:t>. </a:t>
            </a:r>
            <a:r>
              <a:rPr lang="en-US" dirty="0" err="1"/>
              <a:t>Ett</a:t>
            </a:r>
            <a:r>
              <a:rPr lang="en-US" dirty="0"/>
              <a:t> </a:t>
            </a:r>
            <a:r>
              <a:rPr lang="en-US" dirty="0" err="1"/>
              <a:t>annat</a:t>
            </a:r>
            <a:r>
              <a:rPr lang="en-US" dirty="0"/>
              <a:t> </a:t>
            </a:r>
            <a:r>
              <a:rPr lang="en-US" dirty="0" err="1"/>
              <a:t>alternativ</a:t>
            </a:r>
            <a:r>
              <a:rPr lang="en-US" dirty="0"/>
              <a:t> om man </a:t>
            </a:r>
            <a:r>
              <a:rPr lang="en-US" dirty="0" err="1"/>
              <a:t>instället</a:t>
            </a:r>
            <a:r>
              <a:rPr lang="en-US" dirty="0"/>
              <a:t> </a:t>
            </a:r>
            <a:r>
              <a:rPr lang="en-US" dirty="0" err="1"/>
              <a:t>vill</a:t>
            </a:r>
            <a:r>
              <a:rPr lang="en-US" dirty="0"/>
              <a:t> </a:t>
            </a:r>
            <a:r>
              <a:rPr lang="en-US" dirty="0" err="1"/>
              <a:t>arbeta</a:t>
            </a:r>
            <a:r>
              <a:rPr lang="en-US" dirty="0"/>
              <a:t> med </a:t>
            </a:r>
            <a:r>
              <a:rPr lang="en-US" dirty="0" err="1"/>
              <a:t>att</a:t>
            </a:r>
            <a:r>
              <a:rPr lang="en-US" dirty="0"/>
              <a:t> </a:t>
            </a:r>
            <a:r>
              <a:rPr lang="en-US" dirty="0" err="1"/>
              <a:t>tillverka</a:t>
            </a:r>
            <a:r>
              <a:rPr lang="en-US" dirty="0"/>
              <a:t> de </a:t>
            </a:r>
            <a:r>
              <a:rPr lang="en-US" dirty="0" err="1"/>
              <a:t>ortopedtekniska</a:t>
            </a:r>
            <a:r>
              <a:rPr lang="en-US" dirty="0"/>
              <a:t> </a:t>
            </a:r>
            <a:r>
              <a:rPr lang="en-US" dirty="0" err="1"/>
              <a:t>hjälpmedlena</a:t>
            </a:r>
            <a:r>
              <a:rPr lang="en-US" dirty="0"/>
              <a:t> </a:t>
            </a:r>
            <a:r>
              <a:rPr lang="en-US" dirty="0" err="1"/>
              <a:t>är</a:t>
            </a:r>
            <a:r>
              <a:rPr lang="en-US" dirty="0"/>
              <a:t> </a:t>
            </a:r>
            <a:r>
              <a:rPr lang="en-US" dirty="0" err="1"/>
              <a:t>att</a:t>
            </a:r>
            <a:r>
              <a:rPr lang="en-US" dirty="0"/>
              <a:t> man </a:t>
            </a:r>
            <a:r>
              <a:rPr lang="en-US" dirty="0" err="1"/>
              <a:t>läsa</a:t>
            </a:r>
            <a:r>
              <a:rPr lang="en-US" dirty="0"/>
              <a:t> till </a:t>
            </a:r>
            <a:r>
              <a:rPr lang="en-US" dirty="0" err="1"/>
              <a:t>ortopedtekniker</a:t>
            </a:r>
            <a:r>
              <a:rPr lang="en-US" dirty="0"/>
              <a:t> </a:t>
            </a:r>
            <a:r>
              <a:rPr lang="en-US" dirty="0" err="1"/>
              <a:t>vilket</a:t>
            </a:r>
            <a:r>
              <a:rPr lang="en-US" dirty="0"/>
              <a:t> man </a:t>
            </a:r>
            <a:r>
              <a:rPr lang="en-US" dirty="0" err="1"/>
              <a:t>gör</a:t>
            </a:r>
            <a:r>
              <a:rPr lang="en-US" dirty="0"/>
              <a:t> </a:t>
            </a:r>
            <a:r>
              <a:rPr lang="en-US" dirty="0" err="1"/>
              <a:t>genom</a:t>
            </a:r>
            <a:r>
              <a:rPr lang="en-US" dirty="0"/>
              <a:t> </a:t>
            </a:r>
            <a:r>
              <a:rPr lang="en-US" dirty="0" err="1"/>
              <a:t>en</a:t>
            </a:r>
            <a:r>
              <a:rPr lang="en-US" dirty="0"/>
              <a:t> 2-årig </a:t>
            </a:r>
            <a:r>
              <a:rPr lang="en-US" dirty="0" err="1"/>
              <a:t>Yrkeshögskole-utbildning</a:t>
            </a:r>
            <a:r>
              <a:rPr lang="en-US" dirty="0"/>
              <a:t> </a:t>
            </a:r>
            <a:r>
              <a:rPr lang="en-US" dirty="0" err="1"/>
              <a:t>på</a:t>
            </a:r>
            <a:r>
              <a:rPr lang="en-US" dirty="0"/>
              <a:t> </a:t>
            </a:r>
            <a:r>
              <a:rPr lang="en-US" dirty="0" err="1"/>
              <a:t>distans</a:t>
            </a:r>
            <a:r>
              <a:rPr lang="en-US" dirty="0"/>
              <a:t> </a:t>
            </a:r>
            <a:r>
              <a:rPr lang="en-US" dirty="0" err="1"/>
              <a:t>som</a:t>
            </a:r>
            <a:r>
              <a:rPr lang="en-US" dirty="0"/>
              <a:t> </a:t>
            </a:r>
            <a:r>
              <a:rPr lang="en-US" dirty="0" err="1"/>
              <a:t>också</a:t>
            </a:r>
            <a:r>
              <a:rPr lang="en-US" dirty="0"/>
              <a:t> </a:t>
            </a:r>
            <a:r>
              <a:rPr lang="en-US" dirty="0" err="1"/>
              <a:t>ges</a:t>
            </a:r>
            <a:r>
              <a:rPr lang="en-US" dirty="0"/>
              <a:t> av Jönköping University.  </a:t>
            </a:r>
            <a:r>
              <a:rPr lang="en-US" dirty="0" err="1"/>
              <a:t>Bägge</a:t>
            </a:r>
            <a:r>
              <a:rPr lang="en-US" dirty="0"/>
              <a:t> </a:t>
            </a:r>
            <a:r>
              <a:rPr lang="en-US" dirty="0" err="1"/>
              <a:t>utbildningarna</a:t>
            </a:r>
            <a:r>
              <a:rPr lang="en-US" dirty="0"/>
              <a:t> </a:t>
            </a:r>
            <a:r>
              <a:rPr lang="en-US" dirty="0" err="1"/>
              <a:t>innehåller</a:t>
            </a:r>
            <a:r>
              <a:rPr lang="en-US" dirty="0"/>
              <a:t> </a:t>
            </a:r>
            <a:r>
              <a:rPr lang="en-US" dirty="0" err="1"/>
              <a:t>praktiska</a:t>
            </a:r>
            <a:r>
              <a:rPr lang="en-US" dirty="0"/>
              <a:t> moment </a:t>
            </a:r>
            <a:r>
              <a:rPr lang="en-US" dirty="0" err="1"/>
              <a:t>och</a:t>
            </a:r>
            <a:r>
              <a:rPr lang="en-US" dirty="0"/>
              <a:t> </a:t>
            </a:r>
            <a:r>
              <a:rPr lang="en-US" dirty="0" err="1"/>
              <a:t>på</a:t>
            </a:r>
            <a:r>
              <a:rPr lang="en-US" dirty="0"/>
              <a:t> </a:t>
            </a:r>
            <a:r>
              <a:rPr lang="en-US" dirty="0" err="1"/>
              <a:t>skolan</a:t>
            </a:r>
            <a:r>
              <a:rPr lang="en-US" dirty="0"/>
              <a:t> </a:t>
            </a:r>
            <a:r>
              <a:rPr lang="en-US" dirty="0" err="1"/>
              <a:t>finns</a:t>
            </a:r>
            <a:r>
              <a:rPr lang="en-US" dirty="0"/>
              <a:t> </a:t>
            </a:r>
            <a:r>
              <a:rPr lang="en-US" dirty="0" err="1"/>
              <a:t>en</a:t>
            </a:r>
            <a:r>
              <a:rPr lang="en-US" dirty="0"/>
              <a:t> </a:t>
            </a:r>
            <a:r>
              <a:rPr lang="en-US" dirty="0" err="1"/>
              <a:t>patientmottagning</a:t>
            </a:r>
            <a:r>
              <a:rPr lang="en-US" dirty="0"/>
              <a:t> </a:t>
            </a:r>
            <a:r>
              <a:rPr lang="en-US" dirty="0" err="1"/>
              <a:t>och</a:t>
            </a:r>
            <a:r>
              <a:rPr lang="en-US" dirty="0"/>
              <a:t> </a:t>
            </a:r>
            <a:r>
              <a:rPr lang="en-US" dirty="0" err="1"/>
              <a:t>ortopedteknisk</a:t>
            </a:r>
            <a:r>
              <a:rPr lang="en-US" dirty="0"/>
              <a:t> </a:t>
            </a:r>
            <a:r>
              <a:rPr lang="en-US" dirty="0" err="1"/>
              <a:t>verkstad</a:t>
            </a:r>
            <a:r>
              <a:rPr lang="en-US" dirty="0"/>
              <a:t> </a:t>
            </a:r>
            <a:r>
              <a:rPr lang="en-US" dirty="0" err="1"/>
              <a:t>där</a:t>
            </a:r>
            <a:r>
              <a:rPr lang="en-US" dirty="0"/>
              <a:t> </a:t>
            </a:r>
            <a:r>
              <a:rPr lang="en-US" dirty="0" err="1"/>
              <a:t>studenterna</a:t>
            </a:r>
            <a:r>
              <a:rPr lang="en-US" dirty="0"/>
              <a:t> I </a:t>
            </a:r>
            <a:r>
              <a:rPr lang="en-US" dirty="0" err="1"/>
              <a:t>en</a:t>
            </a:r>
            <a:r>
              <a:rPr lang="en-US" dirty="0"/>
              <a:t> </a:t>
            </a:r>
            <a:r>
              <a:rPr lang="en-US" dirty="0" err="1"/>
              <a:t>lugn</a:t>
            </a:r>
            <a:r>
              <a:rPr lang="en-US" dirty="0"/>
              <a:t> </a:t>
            </a:r>
            <a:r>
              <a:rPr lang="en-US" dirty="0" err="1"/>
              <a:t>och</a:t>
            </a:r>
            <a:r>
              <a:rPr lang="en-US" dirty="0"/>
              <a:t> </a:t>
            </a:r>
            <a:r>
              <a:rPr lang="en-US" dirty="0" err="1"/>
              <a:t>trygg</a:t>
            </a:r>
            <a:r>
              <a:rPr lang="en-US" dirty="0"/>
              <a:t> </a:t>
            </a:r>
            <a:r>
              <a:rPr lang="en-US" dirty="0" err="1"/>
              <a:t>miljö</a:t>
            </a:r>
            <a:r>
              <a:rPr lang="en-US" dirty="0"/>
              <a:t> </a:t>
            </a:r>
            <a:r>
              <a:rPr lang="en-US" dirty="0" err="1"/>
              <a:t>får</a:t>
            </a:r>
            <a:r>
              <a:rPr lang="en-US" dirty="0"/>
              <a:t> </a:t>
            </a:r>
            <a:r>
              <a:rPr lang="en-US" dirty="0" err="1"/>
              <a:t>träna</a:t>
            </a:r>
            <a:r>
              <a:rPr lang="en-US" dirty="0"/>
              <a:t> </a:t>
            </a:r>
            <a:r>
              <a:rPr lang="en-US" dirty="0" err="1"/>
              <a:t>upp</a:t>
            </a:r>
            <a:r>
              <a:rPr lang="en-US" dirty="0"/>
              <a:t> de </a:t>
            </a:r>
            <a:r>
              <a:rPr lang="en-US" dirty="0" err="1"/>
              <a:t>färdigheter</a:t>
            </a:r>
            <a:r>
              <a:rPr lang="en-US" dirty="0"/>
              <a:t> </a:t>
            </a:r>
            <a:r>
              <a:rPr lang="en-US" dirty="0" err="1"/>
              <a:t>som</a:t>
            </a:r>
            <a:r>
              <a:rPr lang="en-US" dirty="0"/>
              <a:t> </a:t>
            </a:r>
            <a:r>
              <a:rPr lang="en-US" dirty="0" err="1"/>
              <a:t>behövs</a:t>
            </a:r>
            <a:r>
              <a:rPr lang="en-US" dirty="0"/>
              <a:t> </a:t>
            </a:r>
            <a:r>
              <a:rPr lang="en-US" dirty="0" err="1"/>
              <a:t>när</a:t>
            </a:r>
            <a:r>
              <a:rPr lang="en-US" dirty="0"/>
              <a:t> de sedan </a:t>
            </a:r>
            <a:r>
              <a:rPr lang="en-US" dirty="0" err="1"/>
              <a:t>är</a:t>
            </a:r>
            <a:r>
              <a:rPr lang="en-US" dirty="0"/>
              <a:t> </a:t>
            </a:r>
            <a:r>
              <a:rPr lang="en-US" dirty="0" err="1"/>
              <a:t>färdiga</a:t>
            </a:r>
            <a:r>
              <a:rPr lang="en-US" dirty="0"/>
              <a:t> </a:t>
            </a:r>
            <a:r>
              <a:rPr lang="en-US" dirty="0" err="1"/>
              <a:t>ortopedingenjörer</a:t>
            </a:r>
            <a:r>
              <a:rPr lang="en-US" dirty="0"/>
              <a:t> </a:t>
            </a:r>
            <a:r>
              <a:rPr lang="en-US" dirty="0" err="1"/>
              <a:t>eller</a:t>
            </a:r>
            <a:r>
              <a:rPr lang="en-US" dirty="0"/>
              <a:t> </a:t>
            </a:r>
            <a:r>
              <a:rPr lang="en-US" dirty="0" err="1"/>
              <a:t>ortopedtekniker</a:t>
            </a:r>
            <a:r>
              <a:rPr lang="en-US" dirty="0"/>
              <a:t>.</a:t>
            </a:r>
          </a:p>
          <a:p>
            <a:r>
              <a:rPr lang="sv-SE" dirty="0"/>
              <a:t>En ny utbildning som vi hoppas startar våren 2026 är </a:t>
            </a:r>
            <a:r>
              <a:rPr lang="sv-SE" dirty="0" err="1"/>
              <a:t>fotortist</a:t>
            </a:r>
            <a:r>
              <a:rPr lang="sv-SE" dirty="0"/>
              <a:t>. En utbildning med fokus på foten och dess problematik. Det är en 2-årig yrkeshögskoleutbildning på distans som Jönköping University håller i.</a:t>
            </a:r>
          </a:p>
        </p:txBody>
      </p:sp>
      <p:sp>
        <p:nvSpPr>
          <p:cNvPr id="4" name="Platshållare för bildnummer 3"/>
          <p:cNvSpPr>
            <a:spLocks noGrp="1"/>
          </p:cNvSpPr>
          <p:nvPr>
            <p:ph type="sldNum" sz="quarter" idx="5"/>
          </p:nvPr>
        </p:nvSpPr>
        <p:spPr/>
        <p:txBody>
          <a:bodyPr/>
          <a:lstStyle/>
          <a:p>
            <a:fld id="{5C9C50C3-2C77-4518-9460-36BD930F2CA2}" type="slidenum">
              <a:rPr lang="sv-SE" smtClean="0"/>
              <a:t>10</a:t>
            </a:fld>
            <a:endParaRPr lang="sv-SE"/>
          </a:p>
        </p:txBody>
      </p:sp>
    </p:spTree>
    <p:extLst>
      <p:ext uri="{BB962C8B-B14F-4D97-AF65-F5344CB8AC3E}">
        <p14:creationId xmlns:p14="http://schemas.microsoft.com/office/powerpoint/2010/main" val="2025642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Oavsett vad man arbetar med i branschen finns det många möjligheter till ett varierat yrke. Hos oss får man ett arbete nära människor som är kreativt med tekniska aspekter, som verkligen gör skillnad på riktigt. Vi har dessutom ett stort behov av kvalificerad personal och många pensionsavgångar väntar. De senaste åren har många av de som går Ortopedingenjörsutbildningen jobbet klart långt innan de är färdiga med utbildningen.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Hos oss går tekniken på riktigt hand i hand med människan!</a:t>
            </a:r>
            <a:endParaRPr lang="en-US" dirty="0"/>
          </a:p>
          <a:p>
            <a:endParaRPr lang="sv-SE" dirty="0"/>
          </a:p>
        </p:txBody>
      </p:sp>
      <p:sp>
        <p:nvSpPr>
          <p:cNvPr id="4" name="Platshållare för bildnummer 3"/>
          <p:cNvSpPr>
            <a:spLocks noGrp="1"/>
          </p:cNvSpPr>
          <p:nvPr>
            <p:ph type="sldNum" sz="quarter" idx="5"/>
          </p:nvPr>
        </p:nvSpPr>
        <p:spPr/>
        <p:txBody>
          <a:bodyPr/>
          <a:lstStyle/>
          <a:p>
            <a:fld id="{5C9C50C3-2C77-4518-9460-36BD930F2CA2}" type="slidenum">
              <a:rPr lang="sv-SE" smtClean="0"/>
              <a:t>11</a:t>
            </a:fld>
            <a:endParaRPr lang="sv-SE"/>
          </a:p>
        </p:txBody>
      </p:sp>
    </p:spTree>
    <p:extLst>
      <p:ext uri="{BB962C8B-B14F-4D97-AF65-F5344CB8AC3E}">
        <p14:creationId xmlns:p14="http://schemas.microsoft.com/office/powerpoint/2010/main" val="1966489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Låt patienterna fundera kring vad som händer i en protes om klackhöjden på skon ändras. Få dem gärna att stå upp och känna eller ha en protes som de kan använda för att resonera. Riktigt pedagogiskt blir det om ni även har kilar med</a:t>
            </a:r>
          </a:p>
        </p:txBody>
      </p:sp>
      <p:sp>
        <p:nvSpPr>
          <p:cNvPr id="4" name="Platshållare för bildnummer 3"/>
          <p:cNvSpPr>
            <a:spLocks noGrp="1"/>
          </p:cNvSpPr>
          <p:nvPr>
            <p:ph type="sldNum" sz="quarter" idx="5"/>
          </p:nvPr>
        </p:nvSpPr>
        <p:spPr/>
        <p:txBody>
          <a:bodyPr/>
          <a:lstStyle/>
          <a:p>
            <a:fld id="{5C9C50C3-2C77-4518-9460-36BD930F2CA2}" type="slidenum">
              <a:rPr lang="sv-SE" smtClean="0"/>
              <a:t>14</a:t>
            </a:fld>
            <a:endParaRPr lang="sv-SE"/>
          </a:p>
        </p:txBody>
      </p:sp>
    </p:spTree>
    <p:extLst>
      <p:ext uri="{BB962C8B-B14F-4D97-AF65-F5344CB8AC3E}">
        <p14:creationId xmlns:p14="http://schemas.microsoft.com/office/powerpoint/2010/main" val="3211214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Tanken är att de ska komma fram till att allt som gör marken under ojämn eller lutande påverkar protesen och krafterna som påverkar stumpen i hylsan t.ex. gång på ojämnt underlag eller i uppför- och nedförsbacke.</a:t>
            </a:r>
          </a:p>
        </p:txBody>
      </p:sp>
      <p:sp>
        <p:nvSpPr>
          <p:cNvPr id="4" name="Platshållare för bildnummer 3"/>
          <p:cNvSpPr>
            <a:spLocks noGrp="1"/>
          </p:cNvSpPr>
          <p:nvPr>
            <p:ph type="sldNum" sz="quarter" idx="5"/>
          </p:nvPr>
        </p:nvSpPr>
        <p:spPr/>
        <p:txBody>
          <a:bodyPr/>
          <a:lstStyle/>
          <a:p>
            <a:fld id="{5C9C50C3-2C77-4518-9460-36BD930F2CA2}" type="slidenum">
              <a:rPr lang="sv-SE" smtClean="0"/>
              <a:t>15</a:t>
            </a:fld>
            <a:endParaRPr lang="sv-SE"/>
          </a:p>
        </p:txBody>
      </p:sp>
    </p:spTree>
    <p:extLst>
      <p:ext uri="{BB962C8B-B14F-4D97-AF65-F5344CB8AC3E}">
        <p14:creationId xmlns:p14="http://schemas.microsoft.com/office/powerpoint/2010/main" val="3784135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Tanken är att de ska komma fram till att allt som gör marken under ojämn eller lutande påverkar protesen och krafterna som påverkar stumpen i hylsan t.ex. gång på ojämnt underlag eller i uppför- och nedförsbacke.</a:t>
            </a:r>
          </a:p>
        </p:txBody>
      </p:sp>
      <p:sp>
        <p:nvSpPr>
          <p:cNvPr id="4" name="Platshållare för bildnummer 3"/>
          <p:cNvSpPr>
            <a:spLocks noGrp="1"/>
          </p:cNvSpPr>
          <p:nvPr>
            <p:ph type="sldNum" sz="quarter" idx="5"/>
          </p:nvPr>
        </p:nvSpPr>
        <p:spPr/>
        <p:txBody>
          <a:bodyPr/>
          <a:lstStyle/>
          <a:p>
            <a:fld id="{5C9C50C3-2C77-4518-9460-36BD930F2CA2}" type="slidenum">
              <a:rPr lang="sv-SE" smtClean="0"/>
              <a:t>16</a:t>
            </a:fld>
            <a:endParaRPr lang="sv-SE"/>
          </a:p>
        </p:txBody>
      </p:sp>
    </p:spTree>
    <p:extLst>
      <p:ext uri="{BB962C8B-B14F-4D97-AF65-F5344CB8AC3E}">
        <p14:creationId xmlns:p14="http://schemas.microsoft.com/office/powerpoint/2010/main" val="2597258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Tanken är att de ska komma fram till att allt som gör marken under ojämn eller lutande påverkar protesen och krafterna som påverkar stumpen i hylsan t.ex. gång på ojämnt underlag eller i uppför- och nedförsbacke.</a:t>
            </a:r>
          </a:p>
        </p:txBody>
      </p:sp>
      <p:sp>
        <p:nvSpPr>
          <p:cNvPr id="4" name="Platshållare för bildnummer 3"/>
          <p:cNvSpPr>
            <a:spLocks noGrp="1"/>
          </p:cNvSpPr>
          <p:nvPr>
            <p:ph type="sldNum" sz="quarter" idx="5"/>
          </p:nvPr>
        </p:nvSpPr>
        <p:spPr/>
        <p:txBody>
          <a:bodyPr/>
          <a:lstStyle/>
          <a:p>
            <a:fld id="{5C9C50C3-2C77-4518-9460-36BD930F2CA2}" type="slidenum">
              <a:rPr lang="sv-SE" smtClean="0"/>
              <a:t>17</a:t>
            </a:fld>
            <a:endParaRPr lang="sv-SE"/>
          </a:p>
        </p:txBody>
      </p:sp>
    </p:spTree>
    <p:extLst>
      <p:ext uri="{BB962C8B-B14F-4D97-AF65-F5344CB8AC3E}">
        <p14:creationId xmlns:p14="http://schemas.microsoft.com/office/powerpoint/2010/main" val="2241179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Tanken är att de ska komma fram till att allt som gör marken under ojämn eller lutande påverkar protesen och krafterna som påverkar stumpen i hylsan t.ex. gång på ojämnt underlag eller i uppför- och nedförsbacke.</a:t>
            </a:r>
          </a:p>
        </p:txBody>
      </p:sp>
      <p:sp>
        <p:nvSpPr>
          <p:cNvPr id="4" name="Platshållare för bildnummer 3"/>
          <p:cNvSpPr>
            <a:spLocks noGrp="1"/>
          </p:cNvSpPr>
          <p:nvPr>
            <p:ph type="sldNum" sz="quarter" idx="5"/>
          </p:nvPr>
        </p:nvSpPr>
        <p:spPr/>
        <p:txBody>
          <a:bodyPr/>
          <a:lstStyle/>
          <a:p>
            <a:fld id="{5C9C50C3-2C77-4518-9460-36BD930F2CA2}" type="slidenum">
              <a:rPr lang="sv-SE" smtClean="0"/>
              <a:t>18</a:t>
            </a:fld>
            <a:endParaRPr lang="sv-SE"/>
          </a:p>
        </p:txBody>
      </p:sp>
    </p:spTree>
    <p:extLst>
      <p:ext uri="{BB962C8B-B14F-4D97-AF65-F5344CB8AC3E}">
        <p14:creationId xmlns:p14="http://schemas.microsoft.com/office/powerpoint/2010/main" val="798161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Låt eleverna gärna stå på ett prefabricerat inlägg. Resonemanget bör handla om att man genom att öka tryckytan också minskar punkttrycket. P=F/A. Trycket påverkas av Kraften delat på Arean och Kraften är konstant men Arean kan vi öka vilket ger ett lägre tryck.</a:t>
            </a:r>
          </a:p>
        </p:txBody>
      </p:sp>
      <p:sp>
        <p:nvSpPr>
          <p:cNvPr id="4" name="Platshållare för bildnummer 3"/>
          <p:cNvSpPr>
            <a:spLocks noGrp="1"/>
          </p:cNvSpPr>
          <p:nvPr>
            <p:ph type="sldNum" sz="quarter" idx="5"/>
          </p:nvPr>
        </p:nvSpPr>
        <p:spPr/>
        <p:txBody>
          <a:bodyPr/>
          <a:lstStyle/>
          <a:p>
            <a:fld id="{5C9C50C3-2C77-4518-9460-36BD930F2CA2}" type="slidenum">
              <a:rPr lang="sv-SE" smtClean="0"/>
              <a:t>19</a:t>
            </a:fld>
            <a:endParaRPr lang="sv-SE"/>
          </a:p>
        </p:txBody>
      </p:sp>
    </p:spTree>
    <p:extLst>
      <p:ext uri="{BB962C8B-B14F-4D97-AF65-F5344CB8AC3E}">
        <p14:creationId xmlns:p14="http://schemas.microsoft.com/office/powerpoint/2010/main" val="3176365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Låt eleverna gärna stå på ett prefabricerat inlägg. Resonemanget bör handla om att man genom att öka tryckytan också minskar punkttrycket. P=F/A. Trycket påverkas av Kraften delat på Arean och Kraften är konstant men Arean kan vi öka vilket ger ett lägre tryck.</a:t>
            </a:r>
          </a:p>
        </p:txBody>
      </p:sp>
      <p:sp>
        <p:nvSpPr>
          <p:cNvPr id="4" name="Platshållare för bildnummer 3"/>
          <p:cNvSpPr>
            <a:spLocks noGrp="1"/>
          </p:cNvSpPr>
          <p:nvPr>
            <p:ph type="sldNum" sz="quarter" idx="5"/>
          </p:nvPr>
        </p:nvSpPr>
        <p:spPr/>
        <p:txBody>
          <a:bodyPr/>
          <a:lstStyle/>
          <a:p>
            <a:fld id="{5C9C50C3-2C77-4518-9460-36BD930F2CA2}" type="slidenum">
              <a:rPr lang="sv-SE" smtClean="0"/>
              <a:t>20</a:t>
            </a:fld>
            <a:endParaRPr lang="sv-SE"/>
          </a:p>
        </p:txBody>
      </p:sp>
    </p:spTree>
    <p:extLst>
      <p:ext uri="{BB962C8B-B14F-4D97-AF65-F5344CB8AC3E}">
        <p14:creationId xmlns:p14="http://schemas.microsoft.com/office/powerpoint/2010/main" val="3613999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Justera utefter hur er tidsplan ser ut, kanske är ni på avdelningen och ska ha en rundtur, kanske delar ni upp gruppen i flera delar efter ett litet tag där några gör en praktisk övning och några har rundtur</a:t>
            </a:r>
            <a:endParaRPr lang="en-US" dirty="0"/>
          </a:p>
          <a:p>
            <a:endParaRPr lang="sv-SE" dirty="0"/>
          </a:p>
        </p:txBody>
      </p:sp>
      <p:sp>
        <p:nvSpPr>
          <p:cNvPr id="4" name="Platshållare för bildnummer 3"/>
          <p:cNvSpPr>
            <a:spLocks noGrp="1"/>
          </p:cNvSpPr>
          <p:nvPr>
            <p:ph type="sldNum" sz="quarter" idx="5"/>
          </p:nvPr>
        </p:nvSpPr>
        <p:spPr/>
        <p:txBody>
          <a:bodyPr/>
          <a:lstStyle/>
          <a:p>
            <a:fld id="{5C9C50C3-2C77-4518-9460-36BD930F2CA2}" type="slidenum">
              <a:rPr lang="sv-SE" smtClean="0"/>
              <a:t>2</a:t>
            </a:fld>
            <a:endParaRPr lang="sv-SE"/>
          </a:p>
        </p:txBody>
      </p:sp>
    </p:spTree>
    <p:extLst>
      <p:ext uri="{BB962C8B-B14F-4D97-AF65-F5344CB8AC3E}">
        <p14:creationId xmlns:p14="http://schemas.microsoft.com/office/powerpoint/2010/main" val="2593252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Berätta</a:t>
            </a:r>
            <a:r>
              <a:rPr lang="en-US" dirty="0"/>
              <a:t> lite om dig </a:t>
            </a:r>
            <a:r>
              <a:rPr lang="en-US" dirty="0" err="1"/>
              <a:t>själv</a:t>
            </a:r>
            <a:r>
              <a:rPr lang="en-US" dirty="0"/>
              <a:t> </a:t>
            </a:r>
            <a:r>
              <a:rPr lang="en-US" dirty="0" err="1"/>
              <a:t>och</a:t>
            </a:r>
            <a:r>
              <a:rPr lang="en-US" dirty="0"/>
              <a:t> </a:t>
            </a:r>
            <a:r>
              <a:rPr lang="en-US" dirty="0" err="1"/>
              <a:t>gärna</a:t>
            </a:r>
            <a:r>
              <a:rPr lang="en-US" dirty="0"/>
              <a:t> om </a:t>
            </a:r>
            <a:r>
              <a:rPr lang="en-US" dirty="0" err="1"/>
              <a:t>hur</a:t>
            </a:r>
            <a:r>
              <a:rPr lang="en-US" dirty="0"/>
              <a:t> du </a:t>
            </a:r>
            <a:r>
              <a:rPr lang="en-US" dirty="0" err="1"/>
              <a:t>upptäckte</a:t>
            </a:r>
            <a:r>
              <a:rPr lang="en-US" dirty="0"/>
              <a:t> </a:t>
            </a:r>
            <a:r>
              <a:rPr lang="en-US" dirty="0" err="1"/>
              <a:t>ortopedtekniken</a:t>
            </a:r>
            <a:endParaRPr lang="en-US" dirty="0"/>
          </a:p>
          <a:p>
            <a:endParaRPr lang="sv-SE" dirty="0"/>
          </a:p>
        </p:txBody>
      </p:sp>
      <p:sp>
        <p:nvSpPr>
          <p:cNvPr id="4" name="Platshållare för bildnummer 3"/>
          <p:cNvSpPr>
            <a:spLocks noGrp="1"/>
          </p:cNvSpPr>
          <p:nvPr>
            <p:ph type="sldNum" sz="quarter" idx="5"/>
          </p:nvPr>
        </p:nvSpPr>
        <p:spPr/>
        <p:txBody>
          <a:bodyPr/>
          <a:lstStyle/>
          <a:p>
            <a:fld id="{5C9C50C3-2C77-4518-9460-36BD930F2CA2}" type="slidenum">
              <a:rPr lang="sv-SE" smtClean="0"/>
              <a:t>3</a:t>
            </a:fld>
            <a:endParaRPr lang="sv-SE"/>
          </a:p>
        </p:txBody>
      </p:sp>
    </p:spTree>
    <p:extLst>
      <p:ext uri="{BB962C8B-B14F-4D97-AF65-F5344CB8AC3E}">
        <p14:creationId xmlns:p14="http://schemas.microsoft.com/office/powerpoint/2010/main" val="2275044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Ett långt och krångligt ord och många tänker kanske på ortopedläkare eller ortopedmottagning när de hör namnet ortopedteknik. Visst arbetar vi mot ortopeder ibland men riktigt så blodigt som de har det har inte vi det. Vi arbetar med hjälpmedel utanpå kroppen. Det kan vara hjälpmedel som ersätter en kroppsdel som amputerats eller aldrig funnits. Dessa kallas proteser. Det kan också vara hjälpmedel som stödjer kroppsdelar som av en eller annan anledning inte fungerar som de ska, de hjälpmedlen kallas </a:t>
            </a:r>
            <a:r>
              <a:rPr lang="sv-SE" dirty="0" err="1"/>
              <a:t>ortoser</a:t>
            </a:r>
            <a:r>
              <a:rPr lang="sv-SE" dirty="0"/>
              <a:t>. En annan stor hjälpmedelskategori vi arbetar med är skor och inlägg för de som inte kan hitta skor som passar i vanliga affärer eller de som har problem med t.ex. smärta i sina fötter.</a:t>
            </a:r>
            <a:endParaRPr lang="en-US" dirty="0"/>
          </a:p>
          <a:p>
            <a:endParaRPr lang="sv-SE" dirty="0"/>
          </a:p>
        </p:txBody>
      </p:sp>
      <p:sp>
        <p:nvSpPr>
          <p:cNvPr id="4" name="Platshållare för bildnummer 3"/>
          <p:cNvSpPr>
            <a:spLocks noGrp="1"/>
          </p:cNvSpPr>
          <p:nvPr>
            <p:ph type="sldNum" sz="quarter" idx="5"/>
          </p:nvPr>
        </p:nvSpPr>
        <p:spPr/>
        <p:txBody>
          <a:bodyPr/>
          <a:lstStyle/>
          <a:p>
            <a:fld id="{5C9C50C3-2C77-4518-9460-36BD930F2CA2}" type="slidenum">
              <a:rPr lang="sv-SE" smtClean="0"/>
              <a:t>4</a:t>
            </a:fld>
            <a:endParaRPr lang="sv-SE"/>
          </a:p>
        </p:txBody>
      </p:sp>
    </p:spTree>
    <p:extLst>
      <p:ext uri="{BB962C8B-B14F-4D97-AF65-F5344CB8AC3E}">
        <p14:creationId xmlns:p14="http://schemas.microsoft.com/office/powerpoint/2010/main" val="1578206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Ortopedtekniska branschen har ca 1300 anställda runt om i Sverige. Det finns ortopedtekniska avdelningar på ca 50 orter, dessa drivs både av privata företag och offentliga verksamheter d.v.s. av regionerna. Här i ____  är den ortopedtekniska avdelningen privat/offentlig och drivs av: </a:t>
            </a:r>
            <a:endParaRPr lang="en-US" dirty="0"/>
          </a:p>
          <a:p>
            <a:r>
              <a:rPr lang="sv-SE" dirty="0"/>
              <a:t>Förutom de ortopedtekniska avdelningarna ingår även de vi kallar leverantörsföretag i branschen. Dessa företag säljer ortopedtekniska produkter av olika slag. Alltifrån skor och inlägg till delar för att skapa </a:t>
            </a:r>
            <a:r>
              <a:rPr lang="sv-SE" dirty="0" err="1"/>
              <a:t>ortoser</a:t>
            </a:r>
            <a:r>
              <a:rPr lang="sv-SE" dirty="0"/>
              <a:t> och proteser. På leverantörsföretagen arbetar förutom försäljare även produktspecialister som hjälper de ortopedtekniska avdelningarna när de vill prova ut nya produkter på patienterna så allt blir rätt, de bidrar alltså till utbildning av personalen som arbetar med patienterna.</a:t>
            </a:r>
            <a:endParaRPr lang="en-US" dirty="0"/>
          </a:p>
          <a:p>
            <a:endParaRPr lang="sv-SE" dirty="0"/>
          </a:p>
        </p:txBody>
      </p:sp>
      <p:sp>
        <p:nvSpPr>
          <p:cNvPr id="4" name="Platshållare för bildnummer 3"/>
          <p:cNvSpPr>
            <a:spLocks noGrp="1"/>
          </p:cNvSpPr>
          <p:nvPr>
            <p:ph type="sldNum" sz="quarter" idx="5"/>
          </p:nvPr>
        </p:nvSpPr>
        <p:spPr/>
        <p:txBody>
          <a:bodyPr/>
          <a:lstStyle/>
          <a:p>
            <a:fld id="{5C9C50C3-2C77-4518-9460-36BD930F2CA2}" type="slidenum">
              <a:rPr lang="sv-SE" smtClean="0"/>
              <a:t>5</a:t>
            </a:fld>
            <a:endParaRPr lang="sv-SE"/>
          </a:p>
        </p:txBody>
      </p:sp>
    </p:spTree>
    <p:extLst>
      <p:ext uri="{BB962C8B-B14F-4D97-AF65-F5344CB8AC3E}">
        <p14:creationId xmlns:p14="http://schemas.microsoft.com/office/powerpoint/2010/main" val="2018390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Men nu </a:t>
            </a:r>
            <a:r>
              <a:rPr lang="en-US" dirty="0" err="1"/>
              <a:t>börjar</a:t>
            </a:r>
            <a:r>
              <a:rPr lang="en-US" dirty="0"/>
              <a:t> vi </a:t>
            </a:r>
            <a:r>
              <a:rPr lang="en-US" dirty="0" err="1"/>
              <a:t>från</a:t>
            </a:r>
            <a:r>
              <a:rPr lang="en-US" dirty="0"/>
              <a:t> </a:t>
            </a:r>
            <a:r>
              <a:rPr lang="en-US" dirty="0" err="1"/>
              <a:t>början</a:t>
            </a:r>
            <a:r>
              <a:rPr lang="en-US" dirty="0"/>
              <a:t>....</a:t>
            </a:r>
            <a:r>
              <a:rPr lang="en-US" dirty="0" err="1"/>
              <a:t>Äldsta</a:t>
            </a:r>
            <a:r>
              <a:rPr lang="en-US" dirty="0"/>
              <a:t> </a:t>
            </a:r>
            <a:r>
              <a:rPr lang="en-US" dirty="0" err="1"/>
              <a:t>protesen</a:t>
            </a:r>
            <a:r>
              <a:rPr lang="en-US" dirty="0"/>
              <a:t> </a:t>
            </a:r>
            <a:r>
              <a:rPr lang="en-US" dirty="0" err="1"/>
              <a:t>som</a:t>
            </a:r>
            <a:r>
              <a:rPr lang="en-US" dirty="0"/>
              <a:t> </a:t>
            </a:r>
            <a:r>
              <a:rPr lang="en-US" dirty="0" err="1"/>
              <a:t>hittats</a:t>
            </a:r>
            <a:r>
              <a:rPr lang="en-US" dirty="0"/>
              <a:t> </a:t>
            </a:r>
            <a:r>
              <a:rPr lang="en-US" dirty="0" err="1"/>
              <a:t>upptäcktes</a:t>
            </a:r>
            <a:r>
              <a:rPr lang="en-US" dirty="0"/>
              <a:t> vid </a:t>
            </a:r>
            <a:r>
              <a:rPr lang="en-US" dirty="0" err="1"/>
              <a:t>utgrävnigar</a:t>
            </a:r>
            <a:r>
              <a:rPr lang="en-US" dirty="0"/>
              <a:t> I </a:t>
            </a:r>
            <a:r>
              <a:rPr lang="en-US" dirty="0" err="1"/>
              <a:t>utanför</a:t>
            </a:r>
            <a:r>
              <a:rPr lang="en-US" dirty="0"/>
              <a:t> Luxor I </a:t>
            </a:r>
            <a:r>
              <a:rPr lang="en-US" dirty="0" err="1"/>
              <a:t>Egypten</a:t>
            </a:r>
            <a:r>
              <a:rPr lang="en-US" dirty="0"/>
              <a:t>. Denna </a:t>
            </a:r>
            <a:r>
              <a:rPr lang="en-US" dirty="0" err="1"/>
              <a:t>tå</a:t>
            </a:r>
            <a:r>
              <a:rPr lang="en-US" dirty="0"/>
              <a:t> </a:t>
            </a:r>
            <a:r>
              <a:rPr lang="en-US" dirty="0" err="1"/>
              <a:t>tillhörde</a:t>
            </a:r>
            <a:r>
              <a:rPr lang="en-US" dirty="0"/>
              <a:t> </a:t>
            </a:r>
            <a:r>
              <a:rPr lang="en-US" dirty="0" err="1"/>
              <a:t>en</a:t>
            </a:r>
            <a:r>
              <a:rPr lang="en-US" dirty="0"/>
              <a:t> </a:t>
            </a:r>
            <a:r>
              <a:rPr lang="en-US" dirty="0" err="1"/>
              <a:t>adelsman</a:t>
            </a:r>
            <a:r>
              <a:rPr lang="en-US" dirty="0"/>
              <a:t> </a:t>
            </a:r>
            <a:r>
              <a:rPr lang="en-US" dirty="0" err="1"/>
              <a:t>som</a:t>
            </a:r>
            <a:r>
              <a:rPr lang="en-US" dirty="0"/>
              <a:t> var </a:t>
            </a:r>
            <a:r>
              <a:rPr lang="en-US" dirty="0" err="1"/>
              <a:t>mumifierad</a:t>
            </a:r>
            <a:r>
              <a:rPr lang="en-US" dirty="0"/>
              <a:t>. </a:t>
            </a:r>
            <a:r>
              <a:rPr lang="en-US" dirty="0" err="1"/>
              <a:t>När</a:t>
            </a:r>
            <a:r>
              <a:rPr lang="en-US" dirty="0"/>
              <a:t> man </a:t>
            </a:r>
            <a:r>
              <a:rPr lang="en-US" dirty="0" err="1"/>
              <a:t>daterade</a:t>
            </a:r>
            <a:r>
              <a:rPr lang="en-US" dirty="0"/>
              <a:t> den </a:t>
            </a:r>
            <a:r>
              <a:rPr lang="en-US" dirty="0" err="1"/>
              <a:t>visade</a:t>
            </a:r>
            <a:r>
              <a:rPr lang="en-US" dirty="0"/>
              <a:t> den sig </a:t>
            </a:r>
            <a:r>
              <a:rPr lang="en-US" dirty="0" err="1"/>
              <a:t>vara</a:t>
            </a:r>
            <a:r>
              <a:rPr lang="en-US" dirty="0"/>
              <a:t> 3000 </a:t>
            </a:r>
            <a:r>
              <a:rPr lang="en-US" dirty="0" err="1"/>
              <a:t>år</a:t>
            </a:r>
            <a:r>
              <a:rPr lang="en-US" dirty="0"/>
              <a:t> </a:t>
            </a:r>
            <a:r>
              <a:rPr lang="en-US" dirty="0" err="1"/>
              <a:t>gammal</a:t>
            </a:r>
            <a:r>
              <a:rPr lang="en-US" dirty="0"/>
              <a:t>! Man </a:t>
            </a:r>
            <a:r>
              <a:rPr lang="en-US" dirty="0" err="1"/>
              <a:t>kan</a:t>
            </a:r>
            <a:r>
              <a:rPr lang="en-US" dirty="0"/>
              <a:t> </a:t>
            </a:r>
            <a:r>
              <a:rPr lang="en-US" dirty="0" err="1"/>
              <a:t>tänka</a:t>
            </a:r>
            <a:r>
              <a:rPr lang="en-US" dirty="0"/>
              <a:t> sig </a:t>
            </a:r>
            <a:r>
              <a:rPr lang="en-US" dirty="0" err="1"/>
              <a:t>att</a:t>
            </a:r>
            <a:r>
              <a:rPr lang="en-US" dirty="0"/>
              <a:t> </a:t>
            </a:r>
            <a:r>
              <a:rPr lang="en-US" dirty="0" err="1"/>
              <a:t>en</a:t>
            </a:r>
            <a:r>
              <a:rPr lang="en-US" dirty="0"/>
              <a:t> </a:t>
            </a:r>
            <a:r>
              <a:rPr lang="en-US" dirty="0" err="1"/>
              <a:t>tå</a:t>
            </a:r>
            <a:r>
              <a:rPr lang="en-US" dirty="0"/>
              <a:t> </a:t>
            </a:r>
            <a:r>
              <a:rPr lang="en-US" dirty="0" err="1"/>
              <a:t>inte</a:t>
            </a:r>
            <a:r>
              <a:rPr lang="en-US" dirty="0"/>
              <a:t> </a:t>
            </a:r>
            <a:r>
              <a:rPr lang="en-US" dirty="0" err="1"/>
              <a:t>är</a:t>
            </a:r>
            <a:r>
              <a:rPr lang="en-US" dirty="0"/>
              <a:t> </a:t>
            </a:r>
            <a:r>
              <a:rPr lang="en-US" dirty="0" err="1"/>
              <a:t>hela</a:t>
            </a:r>
            <a:r>
              <a:rPr lang="en-US" dirty="0"/>
              <a:t> </a:t>
            </a:r>
            <a:r>
              <a:rPr lang="en-US" dirty="0" err="1"/>
              <a:t>världen</a:t>
            </a:r>
            <a:r>
              <a:rPr lang="en-US" dirty="0"/>
              <a:t> </a:t>
            </a:r>
            <a:r>
              <a:rPr lang="en-US" dirty="0" err="1"/>
              <a:t>att</a:t>
            </a:r>
            <a:r>
              <a:rPr lang="en-US" dirty="0"/>
              <a:t> </a:t>
            </a:r>
            <a:r>
              <a:rPr lang="en-US" dirty="0" err="1"/>
              <a:t>bli</a:t>
            </a:r>
            <a:r>
              <a:rPr lang="en-US" dirty="0"/>
              <a:t> av med men just </a:t>
            </a:r>
            <a:r>
              <a:rPr lang="en-US" dirty="0" err="1"/>
              <a:t>stortån</a:t>
            </a:r>
            <a:r>
              <a:rPr lang="en-US" dirty="0"/>
              <a:t> </a:t>
            </a:r>
            <a:r>
              <a:rPr lang="en-US" dirty="0" err="1"/>
              <a:t>påverkar</a:t>
            </a:r>
            <a:r>
              <a:rPr lang="en-US" dirty="0"/>
              <a:t> </a:t>
            </a:r>
            <a:r>
              <a:rPr lang="en-US" dirty="0" err="1"/>
              <a:t>balansen</a:t>
            </a:r>
            <a:r>
              <a:rPr lang="en-US" dirty="0"/>
              <a:t> </a:t>
            </a:r>
            <a:r>
              <a:rPr lang="en-US" dirty="0" err="1"/>
              <a:t>och</a:t>
            </a:r>
            <a:r>
              <a:rPr lang="en-US" dirty="0"/>
              <a:t> </a:t>
            </a:r>
            <a:r>
              <a:rPr lang="en-US" dirty="0" err="1"/>
              <a:t>hur</a:t>
            </a:r>
            <a:r>
              <a:rPr lang="en-US" dirty="0"/>
              <a:t> man </a:t>
            </a:r>
            <a:r>
              <a:rPr lang="en-US" dirty="0" err="1"/>
              <a:t>går</a:t>
            </a:r>
            <a:r>
              <a:rPr lang="en-US" dirty="0"/>
              <a:t> </a:t>
            </a:r>
            <a:r>
              <a:rPr lang="en-US" dirty="0" err="1"/>
              <a:t>väldigt</a:t>
            </a:r>
            <a:r>
              <a:rPr lang="en-US" dirty="0"/>
              <a:t> </a:t>
            </a:r>
            <a:r>
              <a:rPr lang="en-US" dirty="0" err="1"/>
              <a:t>mycket</a:t>
            </a:r>
            <a:r>
              <a:rPr lang="en-US" dirty="0"/>
              <a:t>. Just vid den </a:t>
            </a:r>
            <a:r>
              <a:rPr lang="en-US" dirty="0" err="1"/>
              <a:t>här</a:t>
            </a:r>
            <a:r>
              <a:rPr lang="en-US" dirty="0"/>
              <a:t> </a:t>
            </a:r>
            <a:r>
              <a:rPr lang="en-US" dirty="0" err="1"/>
              <a:t>tiden</a:t>
            </a:r>
            <a:r>
              <a:rPr lang="en-US" dirty="0"/>
              <a:t> </a:t>
            </a:r>
            <a:r>
              <a:rPr lang="en-US" dirty="0" err="1"/>
              <a:t>är</a:t>
            </a:r>
            <a:r>
              <a:rPr lang="en-US" dirty="0"/>
              <a:t> det dock </a:t>
            </a:r>
            <a:r>
              <a:rPr lang="en-US" dirty="0" err="1"/>
              <a:t>svårt</a:t>
            </a:r>
            <a:r>
              <a:rPr lang="en-US" dirty="0"/>
              <a:t> </a:t>
            </a:r>
            <a:r>
              <a:rPr lang="en-US" dirty="0" err="1"/>
              <a:t>att</a:t>
            </a:r>
            <a:r>
              <a:rPr lang="en-US" dirty="0"/>
              <a:t> </a:t>
            </a:r>
            <a:r>
              <a:rPr lang="en-US" dirty="0" err="1"/>
              <a:t>veta</a:t>
            </a:r>
            <a:r>
              <a:rPr lang="en-US" dirty="0"/>
              <a:t> om </a:t>
            </a:r>
            <a:r>
              <a:rPr lang="en-US" dirty="0" err="1"/>
              <a:t>protesen</a:t>
            </a:r>
            <a:r>
              <a:rPr lang="en-US" dirty="0"/>
              <a:t> </a:t>
            </a:r>
            <a:r>
              <a:rPr lang="en-US" dirty="0" err="1"/>
              <a:t>gav</a:t>
            </a:r>
            <a:r>
              <a:rPr lang="en-US" dirty="0"/>
              <a:t> </a:t>
            </a:r>
            <a:r>
              <a:rPr lang="en-US" dirty="0" err="1"/>
              <a:t>någon</a:t>
            </a:r>
            <a:r>
              <a:rPr lang="en-US" dirty="0"/>
              <a:t> </a:t>
            </a:r>
            <a:r>
              <a:rPr lang="en-US" dirty="0" err="1"/>
              <a:t>bättre</a:t>
            </a:r>
            <a:r>
              <a:rPr lang="en-US" dirty="0"/>
              <a:t> </a:t>
            </a:r>
            <a:r>
              <a:rPr lang="en-US" dirty="0" err="1"/>
              <a:t>gång</a:t>
            </a:r>
            <a:r>
              <a:rPr lang="en-US" dirty="0"/>
              <a:t> </a:t>
            </a:r>
            <a:r>
              <a:rPr lang="en-US" dirty="0" err="1"/>
              <a:t>eller</a:t>
            </a:r>
            <a:r>
              <a:rPr lang="en-US" dirty="0"/>
              <a:t> om den bara var till för </a:t>
            </a:r>
            <a:r>
              <a:rPr lang="en-US" dirty="0" err="1"/>
              <a:t>att</a:t>
            </a:r>
            <a:r>
              <a:rPr lang="en-US" dirty="0"/>
              <a:t> det </a:t>
            </a:r>
            <a:r>
              <a:rPr lang="en-US" dirty="0" err="1"/>
              <a:t>inte</a:t>
            </a:r>
            <a:r>
              <a:rPr lang="en-US" dirty="0"/>
              <a:t> </a:t>
            </a:r>
            <a:r>
              <a:rPr lang="en-US" dirty="0" err="1"/>
              <a:t>skulle</a:t>
            </a:r>
            <a:r>
              <a:rPr lang="en-US" dirty="0"/>
              <a:t> se </a:t>
            </a:r>
            <a:r>
              <a:rPr lang="en-US" dirty="0" err="1"/>
              <a:t>konstigt</a:t>
            </a:r>
            <a:r>
              <a:rPr lang="en-US" dirty="0"/>
              <a:t> </a:t>
            </a:r>
            <a:r>
              <a:rPr lang="en-US" dirty="0" err="1"/>
              <a:t>ut.</a:t>
            </a:r>
            <a:endParaRPr lang="en-US" dirty="0"/>
          </a:p>
          <a:p>
            <a:r>
              <a:rPr lang="en-US" dirty="0" err="1"/>
              <a:t>Även</a:t>
            </a:r>
            <a:r>
              <a:rPr lang="en-US" dirty="0"/>
              <a:t> </a:t>
            </a:r>
            <a:r>
              <a:rPr lang="en-US" dirty="0" err="1"/>
              <a:t>materialen</a:t>
            </a:r>
            <a:r>
              <a:rPr lang="en-US" dirty="0"/>
              <a:t> </a:t>
            </a:r>
            <a:r>
              <a:rPr lang="en-US" dirty="0" err="1"/>
              <a:t>har</a:t>
            </a:r>
            <a:r>
              <a:rPr lang="en-US" dirty="0"/>
              <a:t> </a:t>
            </a:r>
            <a:r>
              <a:rPr lang="en-US" dirty="0" err="1"/>
              <a:t>utvecklats</a:t>
            </a:r>
            <a:r>
              <a:rPr lang="en-US" dirty="0"/>
              <a:t> </a:t>
            </a:r>
            <a:r>
              <a:rPr lang="en-US" dirty="0" err="1"/>
              <a:t>väldigt</a:t>
            </a:r>
            <a:r>
              <a:rPr lang="en-US" dirty="0"/>
              <a:t> </a:t>
            </a:r>
            <a:r>
              <a:rPr lang="en-US" dirty="0" err="1"/>
              <a:t>mycket</a:t>
            </a:r>
            <a:r>
              <a:rPr lang="en-US" dirty="0"/>
              <a:t>. Hur </a:t>
            </a:r>
            <a:r>
              <a:rPr lang="en-US" dirty="0" err="1"/>
              <a:t>många</a:t>
            </a:r>
            <a:r>
              <a:rPr lang="en-US" dirty="0"/>
              <a:t> </a:t>
            </a:r>
            <a:r>
              <a:rPr lang="en-US" dirty="0" err="1"/>
              <a:t>har</a:t>
            </a:r>
            <a:r>
              <a:rPr lang="en-US" dirty="0"/>
              <a:t> sett </a:t>
            </a:r>
            <a:r>
              <a:rPr lang="en-US" dirty="0" err="1"/>
              <a:t>ett</a:t>
            </a:r>
            <a:r>
              <a:rPr lang="en-US" dirty="0"/>
              <a:t> </a:t>
            </a:r>
            <a:r>
              <a:rPr lang="en-US" dirty="0" err="1"/>
              <a:t>träben</a:t>
            </a:r>
            <a:r>
              <a:rPr lang="en-US" dirty="0"/>
              <a:t> </a:t>
            </a:r>
            <a:r>
              <a:rPr lang="en-US" dirty="0" err="1"/>
              <a:t>på</a:t>
            </a:r>
            <a:r>
              <a:rPr lang="en-US" dirty="0"/>
              <a:t> </a:t>
            </a:r>
            <a:r>
              <a:rPr lang="en-US" dirty="0" err="1"/>
              <a:t>en</a:t>
            </a:r>
            <a:r>
              <a:rPr lang="en-US" dirty="0"/>
              <a:t> </a:t>
            </a:r>
            <a:r>
              <a:rPr lang="en-US" dirty="0" err="1"/>
              <a:t>gammal</a:t>
            </a:r>
            <a:r>
              <a:rPr lang="en-US" dirty="0"/>
              <a:t> </a:t>
            </a:r>
            <a:r>
              <a:rPr lang="en-US" dirty="0" err="1"/>
              <a:t>pirat</a:t>
            </a:r>
            <a:r>
              <a:rPr lang="en-US" dirty="0"/>
              <a:t>, det </a:t>
            </a:r>
            <a:r>
              <a:rPr lang="en-US" dirty="0" err="1"/>
              <a:t>finns</a:t>
            </a:r>
            <a:r>
              <a:rPr lang="en-US" dirty="0"/>
              <a:t> </a:t>
            </a:r>
            <a:r>
              <a:rPr lang="en-US" dirty="0" err="1"/>
              <a:t>faktiskt</a:t>
            </a:r>
            <a:r>
              <a:rPr lang="en-US" dirty="0"/>
              <a:t> lite </a:t>
            </a:r>
            <a:r>
              <a:rPr lang="en-US" dirty="0" err="1"/>
              <a:t>sanning</a:t>
            </a:r>
            <a:r>
              <a:rPr lang="en-US" dirty="0"/>
              <a:t> I den </a:t>
            </a:r>
            <a:r>
              <a:rPr lang="en-US" dirty="0" err="1"/>
              <a:t>bilden</a:t>
            </a:r>
            <a:r>
              <a:rPr lang="en-US" dirty="0"/>
              <a:t>. </a:t>
            </a:r>
            <a:r>
              <a:rPr lang="en-US" dirty="0" err="1"/>
              <a:t>Trä</a:t>
            </a:r>
            <a:r>
              <a:rPr lang="en-US" dirty="0"/>
              <a:t> </a:t>
            </a:r>
            <a:r>
              <a:rPr lang="en-US" dirty="0" err="1"/>
              <a:t>och</a:t>
            </a:r>
            <a:r>
              <a:rPr lang="en-US" dirty="0"/>
              <a:t> </a:t>
            </a:r>
            <a:r>
              <a:rPr lang="en-US" dirty="0" err="1"/>
              <a:t>olika</a:t>
            </a:r>
            <a:r>
              <a:rPr lang="en-US" dirty="0"/>
              <a:t> </a:t>
            </a:r>
            <a:r>
              <a:rPr lang="en-US" dirty="0" err="1"/>
              <a:t>metaller</a:t>
            </a:r>
            <a:r>
              <a:rPr lang="en-US" dirty="0"/>
              <a:t> I </a:t>
            </a:r>
            <a:r>
              <a:rPr lang="en-US" dirty="0" err="1"/>
              <a:t>kombination</a:t>
            </a:r>
            <a:r>
              <a:rPr lang="en-US" dirty="0"/>
              <a:t> med </a:t>
            </a:r>
            <a:r>
              <a:rPr lang="en-US" dirty="0" err="1"/>
              <a:t>varandra</a:t>
            </a:r>
            <a:r>
              <a:rPr lang="en-US" dirty="0"/>
              <a:t> </a:t>
            </a:r>
            <a:r>
              <a:rPr lang="en-US" dirty="0" err="1"/>
              <a:t>användes</a:t>
            </a:r>
            <a:r>
              <a:rPr lang="en-US" dirty="0"/>
              <a:t> I </a:t>
            </a:r>
            <a:r>
              <a:rPr lang="en-US" dirty="0" err="1"/>
              <a:t>proteser</a:t>
            </a:r>
            <a:r>
              <a:rPr lang="en-US" dirty="0"/>
              <a:t> </a:t>
            </a:r>
            <a:r>
              <a:rPr lang="en-US" dirty="0" err="1"/>
              <a:t>och</a:t>
            </a:r>
            <a:r>
              <a:rPr lang="en-US" dirty="0"/>
              <a:t> </a:t>
            </a:r>
            <a:r>
              <a:rPr lang="en-US" dirty="0" err="1"/>
              <a:t>ortoser</a:t>
            </a:r>
            <a:r>
              <a:rPr lang="en-US" dirty="0"/>
              <a:t> </a:t>
            </a:r>
            <a:r>
              <a:rPr lang="en-US" dirty="0" err="1"/>
              <a:t>användes</a:t>
            </a:r>
            <a:r>
              <a:rPr lang="en-US" dirty="0"/>
              <a:t> </a:t>
            </a:r>
            <a:r>
              <a:rPr lang="en-US" dirty="0" err="1"/>
              <a:t>även</a:t>
            </a:r>
            <a:r>
              <a:rPr lang="en-US" dirty="0"/>
              <a:t> </a:t>
            </a:r>
            <a:r>
              <a:rPr lang="en-US" dirty="0" err="1"/>
              <a:t>på</a:t>
            </a:r>
            <a:r>
              <a:rPr lang="en-US" dirty="0"/>
              <a:t> 1900-talet. </a:t>
            </a:r>
            <a:r>
              <a:rPr lang="en-US" dirty="0" err="1"/>
              <a:t>Därefter</a:t>
            </a:r>
            <a:r>
              <a:rPr lang="en-US" dirty="0"/>
              <a:t> tog </a:t>
            </a:r>
            <a:r>
              <a:rPr lang="en-US" dirty="0" err="1"/>
              <a:t>utvecklingen</a:t>
            </a:r>
            <a:r>
              <a:rPr lang="en-US" dirty="0"/>
              <a:t> </a:t>
            </a:r>
            <a:r>
              <a:rPr lang="en-US" dirty="0" err="1"/>
              <a:t>och</a:t>
            </a:r>
            <a:r>
              <a:rPr lang="en-US" dirty="0"/>
              <a:t> </a:t>
            </a:r>
            <a:r>
              <a:rPr lang="en-US" dirty="0" err="1"/>
              <a:t>andra</a:t>
            </a:r>
            <a:r>
              <a:rPr lang="en-US" dirty="0"/>
              <a:t> material </a:t>
            </a:r>
            <a:r>
              <a:rPr lang="en-US" dirty="0" err="1"/>
              <a:t>började</a:t>
            </a:r>
            <a:r>
              <a:rPr lang="en-US" dirty="0"/>
              <a:t> </a:t>
            </a:r>
            <a:r>
              <a:rPr lang="en-US" dirty="0" err="1"/>
              <a:t>användas</a:t>
            </a:r>
            <a:r>
              <a:rPr lang="en-US" dirty="0"/>
              <a:t>. Detta </a:t>
            </a:r>
            <a:r>
              <a:rPr lang="en-US" dirty="0" err="1"/>
              <a:t>ledde</a:t>
            </a:r>
            <a:r>
              <a:rPr lang="en-US" dirty="0"/>
              <a:t> till </a:t>
            </a:r>
            <a:r>
              <a:rPr lang="en-US" dirty="0" err="1"/>
              <a:t>att</a:t>
            </a:r>
            <a:r>
              <a:rPr lang="en-US" dirty="0"/>
              <a:t> </a:t>
            </a:r>
            <a:r>
              <a:rPr lang="en-US" dirty="0" err="1"/>
              <a:t>proteserna</a:t>
            </a:r>
            <a:r>
              <a:rPr lang="en-US" dirty="0"/>
              <a:t> </a:t>
            </a:r>
            <a:r>
              <a:rPr lang="en-US" dirty="0" err="1"/>
              <a:t>blev</a:t>
            </a:r>
            <a:r>
              <a:rPr lang="en-US" dirty="0"/>
              <a:t> </a:t>
            </a:r>
            <a:r>
              <a:rPr lang="en-US" dirty="0" err="1"/>
              <a:t>både</a:t>
            </a:r>
            <a:r>
              <a:rPr lang="en-US" dirty="0"/>
              <a:t> </a:t>
            </a:r>
            <a:r>
              <a:rPr lang="en-US" dirty="0" err="1"/>
              <a:t>lättare</a:t>
            </a:r>
            <a:r>
              <a:rPr lang="en-US" dirty="0"/>
              <a:t>, </a:t>
            </a:r>
            <a:r>
              <a:rPr lang="en-US" dirty="0" err="1"/>
              <a:t>bekvämare</a:t>
            </a:r>
            <a:r>
              <a:rPr lang="en-US" dirty="0"/>
              <a:t> </a:t>
            </a:r>
            <a:r>
              <a:rPr lang="en-US" dirty="0" err="1"/>
              <a:t>och</a:t>
            </a:r>
            <a:r>
              <a:rPr lang="en-US" dirty="0"/>
              <a:t> </a:t>
            </a:r>
            <a:r>
              <a:rPr lang="en-US" dirty="0" err="1"/>
              <a:t>mer</a:t>
            </a:r>
            <a:r>
              <a:rPr lang="en-US" dirty="0"/>
              <a:t> </a:t>
            </a:r>
            <a:r>
              <a:rPr lang="en-US" dirty="0" err="1"/>
              <a:t>funktionella</a:t>
            </a:r>
            <a:r>
              <a:rPr lang="en-US" dirty="0"/>
              <a:t>.</a:t>
            </a:r>
          </a:p>
          <a:p>
            <a:r>
              <a:rPr lang="en-US" dirty="0" err="1"/>
              <a:t>Även</a:t>
            </a:r>
            <a:r>
              <a:rPr lang="en-US" dirty="0"/>
              <a:t> </a:t>
            </a:r>
            <a:r>
              <a:rPr lang="en-US" dirty="0" err="1"/>
              <a:t>funktionen</a:t>
            </a:r>
            <a:r>
              <a:rPr lang="en-US" dirty="0"/>
              <a:t> </a:t>
            </a:r>
            <a:r>
              <a:rPr lang="en-US" dirty="0" err="1"/>
              <a:t>på</a:t>
            </a:r>
            <a:r>
              <a:rPr lang="en-US" dirty="0"/>
              <a:t> </a:t>
            </a:r>
            <a:r>
              <a:rPr lang="en-US" dirty="0" err="1"/>
              <a:t>proteser</a:t>
            </a:r>
            <a:r>
              <a:rPr lang="en-US" dirty="0"/>
              <a:t> </a:t>
            </a:r>
            <a:r>
              <a:rPr lang="en-US" dirty="0" err="1"/>
              <a:t>och</a:t>
            </a:r>
            <a:r>
              <a:rPr lang="en-US" dirty="0"/>
              <a:t> </a:t>
            </a:r>
            <a:r>
              <a:rPr lang="en-US" dirty="0" err="1"/>
              <a:t>ortoser</a:t>
            </a:r>
            <a:r>
              <a:rPr lang="en-US" dirty="0"/>
              <a:t> </a:t>
            </a:r>
            <a:r>
              <a:rPr lang="en-US" dirty="0" err="1"/>
              <a:t>har</a:t>
            </a:r>
            <a:r>
              <a:rPr lang="en-US" dirty="0"/>
              <a:t> </a:t>
            </a:r>
            <a:r>
              <a:rPr lang="en-US" dirty="0" err="1"/>
              <a:t>utvecklats</a:t>
            </a:r>
            <a:r>
              <a:rPr lang="en-US" dirty="0"/>
              <a:t> </a:t>
            </a:r>
            <a:r>
              <a:rPr lang="en-US" dirty="0" err="1"/>
              <a:t>väldigt</a:t>
            </a:r>
            <a:r>
              <a:rPr lang="en-US" dirty="0"/>
              <a:t> </a:t>
            </a:r>
            <a:r>
              <a:rPr lang="en-US" dirty="0" err="1"/>
              <a:t>mycket</a:t>
            </a:r>
            <a:r>
              <a:rPr lang="en-US" dirty="0"/>
              <a:t>. </a:t>
            </a:r>
            <a:r>
              <a:rPr lang="en-US" dirty="0" err="1"/>
              <a:t>Från</a:t>
            </a:r>
            <a:r>
              <a:rPr lang="en-US" dirty="0"/>
              <a:t> </a:t>
            </a:r>
            <a:r>
              <a:rPr lang="en-US" dirty="0" err="1"/>
              <a:t>proteser</a:t>
            </a:r>
            <a:r>
              <a:rPr lang="en-US" dirty="0"/>
              <a:t> </a:t>
            </a:r>
            <a:r>
              <a:rPr lang="en-US" dirty="0" err="1"/>
              <a:t>och</a:t>
            </a:r>
            <a:r>
              <a:rPr lang="en-US" dirty="0"/>
              <a:t> </a:t>
            </a:r>
            <a:r>
              <a:rPr lang="en-US" dirty="0" err="1"/>
              <a:t>ortoser</a:t>
            </a:r>
            <a:r>
              <a:rPr lang="en-US" dirty="0"/>
              <a:t> </a:t>
            </a:r>
            <a:r>
              <a:rPr lang="en-US" dirty="0" err="1"/>
              <a:t>utan</a:t>
            </a:r>
            <a:r>
              <a:rPr lang="en-US" dirty="0"/>
              <a:t> </a:t>
            </a:r>
            <a:r>
              <a:rPr lang="en-US" dirty="0" err="1"/>
              <a:t>leder</a:t>
            </a:r>
            <a:r>
              <a:rPr lang="en-US" dirty="0"/>
              <a:t> </a:t>
            </a:r>
            <a:r>
              <a:rPr lang="en-US" dirty="0" err="1"/>
              <a:t>som</a:t>
            </a:r>
            <a:r>
              <a:rPr lang="en-US" dirty="0"/>
              <a:t> </a:t>
            </a:r>
            <a:r>
              <a:rPr lang="en-US" dirty="0" err="1"/>
              <a:t>inte</a:t>
            </a:r>
            <a:r>
              <a:rPr lang="en-US" dirty="0"/>
              <a:t> </a:t>
            </a:r>
            <a:r>
              <a:rPr lang="en-US" dirty="0" err="1"/>
              <a:t>går</a:t>
            </a:r>
            <a:r>
              <a:rPr lang="en-US" dirty="0"/>
              <a:t> </a:t>
            </a:r>
            <a:r>
              <a:rPr lang="en-US" dirty="0" err="1"/>
              <a:t>att</a:t>
            </a:r>
            <a:r>
              <a:rPr lang="en-US" dirty="0"/>
              <a:t> </a:t>
            </a:r>
            <a:r>
              <a:rPr lang="en-US" dirty="0" err="1"/>
              <a:t>styra</a:t>
            </a:r>
            <a:r>
              <a:rPr lang="en-US" dirty="0"/>
              <a:t> till </a:t>
            </a:r>
            <a:r>
              <a:rPr lang="en-US" dirty="0" err="1"/>
              <a:t>ledade</a:t>
            </a:r>
            <a:r>
              <a:rPr lang="en-US" dirty="0"/>
              <a:t> </a:t>
            </a:r>
            <a:r>
              <a:rPr lang="en-US" dirty="0" err="1"/>
              <a:t>ortoser</a:t>
            </a:r>
            <a:r>
              <a:rPr lang="en-US" dirty="0"/>
              <a:t> </a:t>
            </a:r>
            <a:r>
              <a:rPr lang="en-US" dirty="0" err="1"/>
              <a:t>som</a:t>
            </a:r>
            <a:r>
              <a:rPr lang="en-US" dirty="0"/>
              <a:t> </a:t>
            </a:r>
            <a:r>
              <a:rPr lang="en-US" dirty="0" err="1"/>
              <a:t>styrs</a:t>
            </a:r>
            <a:r>
              <a:rPr lang="en-US" dirty="0"/>
              <a:t> av </a:t>
            </a:r>
            <a:r>
              <a:rPr lang="en-US" dirty="0" err="1"/>
              <a:t>rörelser</a:t>
            </a:r>
            <a:r>
              <a:rPr lang="en-US" dirty="0"/>
              <a:t> </a:t>
            </a:r>
            <a:r>
              <a:rPr lang="en-US" dirty="0" err="1"/>
              <a:t>från</a:t>
            </a:r>
            <a:r>
              <a:rPr lang="en-US" dirty="0"/>
              <a:t> </a:t>
            </a:r>
            <a:r>
              <a:rPr lang="en-US" dirty="0" err="1"/>
              <a:t>andra</a:t>
            </a:r>
            <a:r>
              <a:rPr lang="en-US" dirty="0"/>
              <a:t> </a:t>
            </a:r>
            <a:r>
              <a:rPr lang="en-US" dirty="0" err="1"/>
              <a:t>kroppsdelar</a:t>
            </a:r>
            <a:r>
              <a:rPr lang="en-US" dirty="0"/>
              <a:t> till </a:t>
            </a:r>
            <a:r>
              <a:rPr lang="en-US" dirty="0" err="1"/>
              <a:t>proteser</a:t>
            </a:r>
            <a:r>
              <a:rPr lang="en-US" dirty="0"/>
              <a:t> </a:t>
            </a:r>
            <a:r>
              <a:rPr lang="en-US" dirty="0" err="1"/>
              <a:t>som</a:t>
            </a:r>
            <a:r>
              <a:rPr lang="en-US" dirty="0"/>
              <a:t> </a:t>
            </a:r>
            <a:r>
              <a:rPr lang="en-US" dirty="0" err="1"/>
              <a:t>styrs</a:t>
            </a:r>
            <a:r>
              <a:rPr lang="en-US" dirty="0"/>
              <a:t> med </a:t>
            </a:r>
            <a:r>
              <a:rPr lang="en-US" dirty="0" err="1"/>
              <a:t>sensorer</a:t>
            </a:r>
            <a:r>
              <a:rPr lang="en-US" dirty="0"/>
              <a:t> </a:t>
            </a:r>
            <a:r>
              <a:rPr lang="en-US" dirty="0" err="1"/>
              <a:t>som</a:t>
            </a:r>
            <a:r>
              <a:rPr lang="en-US" dirty="0"/>
              <a:t> </a:t>
            </a:r>
            <a:r>
              <a:rPr lang="en-US" dirty="0" err="1"/>
              <a:t>känner</a:t>
            </a:r>
            <a:r>
              <a:rPr lang="en-US" dirty="0"/>
              <a:t> av signaler </a:t>
            </a:r>
            <a:r>
              <a:rPr lang="en-US" dirty="0" err="1"/>
              <a:t>från</a:t>
            </a:r>
            <a:r>
              <a:rPr lang="en-US" dirty="0"/>
              <a:t> </a:t>
            </a:r>
            <a:r>
              <a:rPr lang="en-US" dirty="0" err="1"/>
              <a:t>musklerna</a:t>
            </a:r>
            <a:r>
              <a:rPr lang="en-US" dirty="0"/>
              <a:t> </a:t>
            </a:r>
            <a:r>
              <a:rPr lang="en-US" dirty="0" err="1"/>
              <a:t>och</a:t>
            </a:r>
            <a:r>
              <a:rPr lang="en-US" dirty="0"/>
              <a:t> </a:t>
            </a:r>
            <a:r>
              <a:rPr lang="en-US" dirty="0" err="1"/>
              <a:t>styr</a:t>
            </a:r>
            <a:r>
              <a:rPr lang="en-US" dirty="0"/>
              <a:t> </a:t>
            </a:r>
            <a:r>
              <a:rPr lang="en-US" dirty="0" err="1"/>
              <a:t>protesen</a:t>
            </a:r>
            <a:r>
              <a:rPr lang="en-US" dirty="0"/>
              <a:t> </a:t>
            </a:r>
            <a:r>
              <a:rPr lang="en-US" dirty="0" err="1"/>
              <a:t>utifrån</a:t>
            </a:r>
            <a:r>
              <a:rPr lang="en-US" dirty="0"/>
              <a:t> det </a:t>
            </a:r>
            <a:r>
              <a:rPr lang="en-US" dirty="0" err="1"/>
              <a:t>eller</a:t>
            </a:r>
            <a:r>
              <a:rPr lang="en-US" dirty="0"/>
              <a:t> </a:t>
            </a:r>
            <a:r>
              <a:rPr lang="en-US" dirty="0" err="1"/>
              <a:t>ortoser</a:t>
            </a:r>
            <a:r>
              <a:rPr lang="en-US" dirty="0"/>
              <a:t> </a:t>
            </a:r>
            <a:r>
              <a:rPr lang="en-US" dirty="0" err="1"/>
              <a:t>och</a:t>
            </a:r>
            <a:r>
              <a:rPr lang="en-US" dirty="0"/>
              <a:t> </a:t>
            </a:r>
            <a:r>
              <a:rPr lang="en-US" dirty="0" err="1"/>
              <a:t>proteser</a:t>
            </a:r>
            <a:r>
              <a:rPr lang="en-US" dirty="0"/>
              <a:t> med </a:t>
            </a:r>
            <a:r>
              <a:rPr lang="en-US" dirty="0" err="1"/>
              <a:t>som</a:t>
            </a:r>
            <a:r>
              <a:rPr lang="en-US" dirty="0"/>
              <a:t> </a:t>
            </a:r>
            <a:r>
              <a:rPr lang="en-US" dirty="0" err="1"/>
              <a:t>styrs</a:t>
            </a:r>
            <a:r>
              <a:rPr lang="en-US" dirty="0"/>
              <a:t> av </a:t>
            </a:r>
            <a:r>
              <a:rPr lang="en-US" dirty="0" err="1"/>
              <a:t>en</a:t>
            </a:r>
            <a:r>
              <a:rPr lang="en-US" dirty="0"/>
              <a:t> </a:t>
            </a:r>
            <a:r>
              <a:rPr lang="en-US" dirty="0" err="1"/>
              <a:t>liten</a:t>
            </a:r>
            <a:r>
              <a:rPr lang="en-US" dirty="0"/>
              <a:t> </a:t>
            </a:r>
            <a:r>
              <a:rPr lang="en-US" dirty="0" err="1"/>
              <a:t>inbyggd</a:t>
            </a:r>
            <a:r>
              <a:rPr lang="en-US" dirty="0"/>
              <a:t> </a:t>
            </a:r>
            <a:r>
              <a:rPr lang="en-US" dirty="0" err="1"/>
              <a:t>dator</a:t>
            </a:r>
            <a:r>
              <a:rPr lang="en-US" dirty="0"/>
              <a:t> </a:t>
            </a:r>
            <a:r>
              <a:rPr lang="en-US" dirty="0" err="1"/>
              <a:t>så</a:t>
            </a:r>
            <a:r>
              <a:rPr lang="en-US" dirty="0"/>
              <a:t> </a:t>
            </a:r>
            <a:r>
              <a:rPr lang="en-US" dirty="0" err="1"/>
              <a:t>kallade</a:t>
            </a:r>
            <a:r>
              <a:rPr lang="en-US" dirty="0"/>
              <a:t> </a:t>
            </a:r>
            <a:r>
              <a:rPr lang="en-US" dirty="0" err="1"/>
              <a:t>microprocessorstyrda</a:t>
            </a:r>
            <a:r>
              <a:rPr lang="en-US" dirty="0"/>
              <a:t>. </a:t>
            </a:r>
            <a:r>
              <a:rPr lang="en-US" dirty="0" err="1"/>
              <a:t>Även</a:t>
            </a:r>
            <a:r>
              <a:rPr lang="en-US" dirty="0"/>
              <a:t> om den </a:t>
            </a:r>
            <a:r>
              <a:rPr lang="en-US" dirty="0" err="1"/>
              <a:t>nyaste</a:t>
            </a:r>
            <a:r>
              <a:rPr lang="en-US" dirty="0"/>
              <a:t> </a:t>
            </a:r>
            <a:r>
              <a:rPr lang="en-US" dirty="0" err="1"/>
              <a:t>tekniken</a:t>
            </a:r>
            <a:r>
              <a:rPr lang="en-US" dirty="0"/>
              <a:t> </a:t>
            </a:r>
            <a:r>
              <a:rPr lang="en-US" dirty="0" err="1"/>
              <a:t>kanske</a:t>
            </a:r>
            <a:r>
              <a:rPr lang="en-US" dirty="0"/>
              <a:t> </a:t>
            </a:r>
            <a:r>
              <a:rPr lang="en-US" dirty="0" err="1"/>
              <a:t>låter</a:t>
            </a:r>
            <a:r>
              <a:rPr lang="en-US" dirty="0"/>
              <a:t> </a:t>
            </a:r>
            <a:r>
              <a:rPr lang="en-US" dirty="0" err="1"/>
              <a:t>häftigast</a:t>
            </a:r>
            <a:r>
              <a:rPr lang="en-US" dirty="0"/>
              <a:t> </a:t>
            </a:r>
            <a:r>
              <a:rPr lang="en-US" dirty="0" err="1"/>
              <a:t>så</a:t>
            </a:r>
            <a:r>
              <a:rPr lang="en-US" dirty="0"/>
              <a:t> </a:t>
            </a:r>
            <a:r>
              <a:rPr lang="en-US" dirty="0" err="1"/>
              <a:t>använder</a:t>
            </a:r>
            <a:r>
              <a:rPr lang="en-US" dirty="0"/>
              <a:t> vi </a:t>
            </a:r>
            <a:r>
              <a:rPr lang="en-US" dirty="0" err="1"/>
              <a:t>idag</a:t>
            </a:r>
            <a:r>
              <a:rPr lang="en-US" dirty="0"/>
              <a:t> </a:t>
            </a:r>
            <a:r>
              <a:rPr lang="en-US" dirty="0" err="1"/>
              <a:t>alla</a:t>
            </a:r>
            <a:r>
              <a:rPr lang="en-US" dirty="0"/>
              <a:t> typer av </a:t>
            </a:r>
            <a:r>
              <a:rPr lang="en-US" dirty="0" err="1"/>
              <a:t>ortoser</a:t>
            </a:r>
            <a:r>
              <a:rPr lang="en-US" dirty="0"/>
              <a:t> </a:t>
            </a:r>
            <a:r>
              <a:rPr lang="en-US" dirty="0" err="1"/>
              <a:t>och</a:t>
            </a:r>
            <a:r>
              <a:rPr lang="en-US" dirty="0"/>
              <a:t> </a:t>
            </a:r>
            <a:r>
              <a:rPr lang="en-US" dirty="0" err="1"/>
              <a:t>proteser</a:t>
            </a:r>
            <a:r>
              <a:rPr lang="en-US" dirty="0"/>
              <a:t>, </a:t>
            </a:r>
            <a:r>
              <a:rPr lang="en-US" dirty="0" err="1"/>
              <a:t>allt</a:t>
            </a:r>
            <a:r>
              <a:rPr lang="en-US" dirty="0"/>
              <a:t> </a:t>
            </a:r>
            <a:r>
              <a:rPr lang="en-US" dirty="0" err="1"/>
              <a:t>utifrån</a:t>
            </a:r>
            <a:r>
              <a:rPr lang="en-US" dirty="0"/>
              <a:t> </a:t>
            </a:r>
            <a:r>
              <a:rPr lang="en-US" dirty="0" err="1"/>
              <a:t>vad</a:t>
            </a:r>
            <a:r>
              <a:rPr lang="en-US" dirty="0"/>
              <a:t> </a:t>
            </a:r>
            <a:r>
              <a:rPr lang="en-US" dirty="0" err="1"/>
              <a:t>som</a:t>
            </a:r>
            <a:r>
              <a:rPr lang="en-US" dirty="0"/>
              <a:t> </a:t>
            </a:r>
            <a:r>
              <a:rPr lang="en-US" dirty="0" err="1"/>
              <a:t>passar</a:t>
            </a:r>
            <a:r>
              <a:rPr lang="en-US" dirty="0"/>
              <a:t> </a:t>
            </a:r>
            <a:r>
              <a:rPr lang="en-US" dirty="0" err="1"/>
              <a:t>patientens</a:t>
            </a:r>
            <a:r>
              <a:rPr lang="en-US" dirty="0"/>
              <a:t> </a:t>
            </a:r>
            <a:r>
              <a:rPr lang="en-US" dirty="0" err="1"/>
              <a:t>mål</a:t>
            </a:r>
            <a:r>
              <a:rPr lang="en-US" dirty="0"/>
              <a:t> </a:t>
            </a:r>
            <a:r>
              <a:rPr lang="en-US" dirty="0" err="1"/>
              <a:t>och</a:t>
            </a:r>
            <a:r>
              <a:rPr lang="en-US" dirty="0"/>
              <a:t> </a:t>
            </a:r>
            <a:r>
              <a:rPr lang="en-US" dirty="0" err="1"/>
              <a:t>förutsättningar</a:t>
            </a:r>
            <a:r>
              <a:rPr lang="en-US" dirty="0"/>
              <a:t> </a:t>
            </a:r>
            <a:r>
              <a:rPr lang="en-US" dirty="0" err="1"/>
              <a:t>bäst</a:t>
            </a:r>
            <a:r>
              <a:rPr lang="en-US" dirty="0"/>
              <a:t>.</a:t>
            </a:r>
            <a:br>
              <a:rPr lang="en-US" dirty="0">
                <a:cs typeface="+mn-lt"/>
              </a:rPr>
            </a:br>
            <a:r>
              <a:rPr lang="en-US" dirty="0" err="1"/>
              <a:t>Ett</a:t>
            </a:r>
            <a:r>
              <a:rPr lang="en-US" dirty="0"/>
              <a:t> lite </a:t>
            </a:r>
            <a:r>
              <a:rPr lang="en-US" dirty="0" err="1"/>
              <a:t>häftigt</a:t>
            </a:r>
            <a:r>
              <a:rPr lang="en-US" dirty="0"/>
              <a:t> </a:t>
            </a:r>
            <a:r>
              <a:rPr lang="en-US" dirty="0" err="1"/>
              <a:t>tillägg</a:t>
            </a:r>
            <a:r>
              <a:rPr lang="en-US" dirty="0"/>
              <a:t> </a:t>
            </a:r>
            <a:r>
              <a:rPr lang="en-US" dirty="0" err="1"/>
              <a:t>är</a:t>
            </a:r>
            <a:r>
              <a:rPr lang="en-US" dirty="0"/>
              <a:t> </a:t>
            </a:r>
            <a:r>
              <a:rPr lang="en-US" dirty="0" err="1"/>
              <a:t>att</a:t>
            </a:r>
            <a:r>
              <a:rPr lang="en-US" dirty="0"/>
              <a:t> man nu </a:t>
            </a:r>
            <a:r>
              <a:rPr lang="en-US" dirty="0" err="1"/>
              <a:t>forskar</a:t>
            </a:r>
            <a:r>
              <a:rPr lang="en-US" dirty="0"/>
              <a:t> </a:t>
            </a:r>
            <a:r>
              <a:rPr lang="en-US" dirty="0" err="1"/>
              <a:t>på</a:t>
            </a:r>
            <a:r>
              <a:rPr lang="en-US" dirty="0"/>
              <a:t> </a:t>
            </a:r>
            <a:r>
              <a:rPr lang="en-US" dirty="0" err="1"/>
              <a:t>och</a:t>
            </a:r>
            <a:r>
              <a:rPr lang="en-US" dirty="0"/>
              <a:t> </a:t>
            </a:r>
            <a:r>
              <a:rPr lang="en-US" dirty="0" err="1"/>
              <a:t>testar</a:t>
            </a:r>
            <a:r>
              <a:rPr lang="en-US" dirty="0"/>
              <a:t> </a:t>
            </a:r>
            <a:r>
              <a:rPr lang="en-US" dirty="0" err="1"/>
              <a:t>proteser</a:t>
            </a:r>
            <a:r>
              <a:rPr lang="en-US" dirty="0"/>
              <a:t> </a:t>
            </a:r>
            <a:r>
              <a:rPr lang="en-US" dirty="0" err="1"/>
              <a:t>och</a:t>
            </a:r>
            <a:r>
              <a:rPr lang="en-US" dirty="0"/>
              <a:t> </a:t>
            </a:r>
            <a:r>
              <a:rPr lang="en-US" dirty="0" err="1"/>
              <a:t>ortoser</a:t>
            </a:r>
            <a:r>
              <a:rPr lang="en-US" dirty="0"/>
              <a:t> </a:t>
            </a:r>
            <a:r>
              <a:rPr lang="en-US" dirty="0" err="1"/>
              <a:t>som</a:t>
            </a:r>
            <a:r>
              <a:rPr lang="en-US" dirty="0"/>
              <a:t> </a:t>
            </a:r>
            <a:r>
              <a:rPr lang="en-US" dirty="0" err="1"/>
              <a:t>styrs</a:t>
            </a:r>
            <a:r>
              <a:rPr lang="en-US" dirty="0"/>
              <a:t> </a:t>
            </a:r>
            <a:r>
              <a:rPr lang="en-US" dirty="0" err="1"/>
              <a:t>genom</a:t>
            </a:r>
            <a:r>
              <a:rPr lang="en-US" dirty="0"/>
              <a:t> </a:t>
            </a:r>
            <a:r>
              <a:rPr lang="en-US" dirty="0" err="1"/>
              <a:t>tanken</a:t>
            </a:r>
            <a:r>
              <a:rPr lang="en-US" dirty="0"/>
              <a:t>, </a:t>
            </a:r>
            <a:r>
              <a:rPr lang="en-US" dirty="0" err="1"/>
              <a:t>alltså</a:t>
            </a:r>
            <a:r>
              <a:rPr lang="en-US" dirty="0"/>
              <a:t> </a:t>
            </a:r>
            <a:r>
              <a:rPr lang="en-US" dirty="0" err="1"/>
              <a:t>nervimpulser</a:t>
            </a:r>
            <a:r>
              <a:rPr lang="en-US" dirty="0"/>
              <a:t> </a:t>
            </a:r>
            <a:r>
              <a:rPr lang="en-US" dirty="0" err="1"/>
              <a:t>från</a:t>
            </a:r>
            <a:r>
              <a:rPr lang="en-US" dirty="0"/>
              <a:t> </a:t>
            </a:r>
            <a:r>
              <a:rPr lang="en-US" dirty="0" err="1"/>
              <a:t>hjärnan</a:t>
            </a:r>
            <a:r>
              <a:rPr lang="en-US" dirty="0"/>
              <a:t>. </a:t>
            </a:r>
            <a:r>
              <a:rPr lang="en-US" dirty="0" err="1"/>
              <a:t>Även</a:t>
            </a:r>
            <a:r>
              <a:rPr lang="en-US" dirty="0"/>
              <a:t> AI I </a:t>
            </a:r>
            <a:r>
              <a:rPr lang="en-US" dirty="0" err="1"/>
              <a:t>proteser</a:t>
            </a:r>
            <a:r>
              <a:rPr lang="en-US" dirty="0"/>
              <a:t> (</a:t>
            </a:r>
            <a:r>
              <a:rPr lang="sv" dirty="0"/>
              <a:t>Mönsterigenkänning inom maskininlärning)</a:t>
            </a:r>
            <a:r>
              <a:rPr lang="en-US" dirty="0"/>
              <a:t> </a:t>
            </a:r>
            <a:r>
              <a:rPr lang="en-US" dirty="0" err="1"/>
              <a:t>forskar</a:t>
            </a:r>
            <a:r>
              <a:rPr lang="en-US" dirty="0"/>
              <a:t> man </a:t>
            </a:r>
            <a:r>
              <a:rPr lang="en-US" dirty="0" err="1"/>
              <a:t>på</a:t>
            </a:r>
            <a:r>
              <a:rPr lang="en-US" dirty="0"/>
              <a:t> </a:t>
            </a:r>
            <a:r>
              <a:rPr lang="en-US" dirty="0" err="1"/>
              <a:t>och</a:t>
            </a:r>
            <a:r>
              <a:rPr lang="en-US" dirty="0"/>
              <a:t> </a:t>
            </a:r>
            <a:r>
              <a:rPr lang="en-US" dirty="0" err="1"/>
              <a:t>är</a:t>
            </a:r>
            <a:r>
              <a:rPr lang="en-US" dirty="0"/>
              <a:t> </a:t>
            </a:r>
            <a:r>
              <a:rPr lang="en-US" dirty="0" err="1"/>
              <a:t>säkert</a:t>
            </a:r>
            <a:r>
              <a:rPr lang="en-US" dirty="0"/>
              <a:t> </a:t>
            </a:r>
            <a:r>
              <a:rPr lang="en-US" dirty="0" err="1"/>
              <a:t>något</a:t>
            </a:r>
            <a:r>
              <a:rPr lang="en-US" dirty="0"/>
              <a:t> </a:t>
            </a:r>
            <a:r>
              <a:rPr lang="en-US" dirty="0" err="1"/>
              <a:t>som</a:t>
            </a:r>
            <a:r>
              <a:rPr lang="en-US" dirty="0"/>
              <a:t> </a:t>
            </a:r>
            <a:r>
              <a:rPr lang="en-US" dirty="0" err="1"/>
              <a:t>kommer</a:t>
            </a:r>
            <a:r>
              <a:rPr lang="en-US" dirty="0"/>
              <a:t> </a:t>
            </a:r>
            <a:r>
              <a:rPr lang="en-US" dirty="0" err="1"/>
              <a:t>att</a:t>
            </a:r>
            <a:r>
              <a:rPr lang="en-US" dirty="0"/>
              <a:t> </a:t>
            </a:r>
            <a:r>
              <a:rPr lang="en-US" dirty="0" err="1"/>
              <a:t>användas</a:t>
            </a:r>
            <a:r>
              <a:rPr lang="en-US" dirty="0"/>
              <a:t> av </a:t>
            </a:r>
            <a:r>
              <a:rPr lang="en-US" dirty="0" err="1"/>
              <a:t>vår</a:t>
            </a:r>
            <a:r>
              <a:rPr lang="en-US" dirty="0"/>
              <a:t> </a:t>
            </a:r>
            <a:r>
              <a:rPr lang="en-US" dirty="0" err="1"/>
              <a:t>bransch</a:t>
            </a:r>
            <a:r>
              <a:rPr lang="en-US" dirty="0"/>
              <a:t> </a:t>
            </a:r>
            <a:r>
              <a:rPr lang="en-US" dirty="0" err="1"/>
              <a:t>i</a:t>
            </a:r>
            <a:r>
              <a:rPr lang="en-US" dirty="0"/>
              <a:t> </a:t>
            </a:r>
            <a:r>
              <a:rPr lang="en-US" dirty="0" err="1"/>
              <a:t>framtiden</a:t>
            </a:r>
            <a:r>
              <a:rPr lang="en-US" dirty="0"/>
              <a:t>!  </a:t>
            </a:r>
          </a:p>
          <a:p>
            <a:endParaRPr lang="en-US" dirty="0"/>
          </a:p>
          <a:p>
            <a:endParaRPr lang="en-US" dirty="0"/>
          </a:p>
          <a:p>
            <a:endParaRPr lang="en-US" dirty="0"/>
          </a:p>
          <a:p>
            <a:endParaRPr lang="sv-SE" dirty="0"/>
          </a:p>
        </p:txBody>
      </p:sp>
      <p:sp>
        <p:nvSpPr>
          <p:cNvPr id="4" name="Platshållare för bildnummer 3"/>
          <p:cNvSpPr>
            <a:spLocks noGrp="1"/>
          </p:cNvSpPr>
          <p:nvPr>
            <p:ph type="sldNum" sz="quarter" idx="5"/>
          </p:nvPr>
        </p:nvSpPr>
        <p:spPr/>
        <p:txBody>
          <a:bodyPr/>
          <a:lstStyle/>
          <a:p>
            <a:fld id="{5C9C50C3-2C77-4518-9460-36BD930F2CA2}" type="slidenum">
              <a:rPr lang="sv-SE" smtClean="0"/>
              <a:t>6</a:t>
            </a:fld>
            <a:endParaRPr lang="sv-SE"/>
          </a:p>
        </p:txBody>
      </p:sp>
    </p:spTree>
    <p:extLst>
      <p:ext uri="{BB962C8B-B14F-4D97-AF65-F5344CB8AC3E}">
        <p14:creationId xmlns:p14="http://schemas.microsoft.com/office/powerpoint/2010/main" val="2289207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90000"/>
              </a:lnSpc>
              <a:spcBef>
                <a:spcPts val="1000"/>
              </a:spcBef>
            </a:pPr>
            <a:r>
              <a:rPr lang="sv-SE" dirty="0"/>
              <a:t>Majoriteten av de som arbetar inom branschen är Ortopedingenjörer.</a:t>
            </a:r>
            <a:endParaRPr lang="en-US" dirty="0"/>
          </a:p>
          <a:p>
            <a:pPr>
              <a:lnSpc>
                <a:spcPct val="90000"/>
              </a:lnSpc>
              <a:spcBef>
                <a:spcPts val="1000"/>
              </a:spcBef>
            </a:pPr>
            <a:r>
              <a:rPr lang="sv-SE" dirty="0"/>
              <a:t>Ortopedingenjören är vår främsta </a:t>
            </a:r>
            <a:r>
              <a:rPr lang="sv-SE" dirty="0" err="1"/>
              <a:t>patienthandläggare</a:t>
            </a:r>
            <a:r>
              <a:rPr lang="sv-SE" dirty="0"/>
              <a:t> alltså de som möter patienterna och gör undersökningar för att ta reda på vad patienten behöver för hjälp, vad de har för förutsättningar och vad de vill uppnå med den hjälpen vi kan ge. Efter det får ortopedingenjören designa, prova ut och anpassa det bästa möjliga hjälpmedlet för patienten.</a:t>
            </a:r>
            <a:endParaRPr lang="en-US" dirty="0"/>
          </a:p>
          <a:p>
            <a:pPr>
              <a:lnSpc>
                <a:spcPct val="90000"/>
              </a:lnSpc>
              <a:spcBef>
                <a:spcPts val="1000"/>
              </a:spcBef>
            </a:pPr>
            <a:r>
              <a:rPr lang="sv-SE" dirty="0"/>
              <a:t>De är specialister på biomekanik och hur användandet av </a:t>
            </a:r>
            <a:r>
              <a:rPr lang="sv-SE" dirty="0" err="1"/>
              <a:t>ortoser</a:t>
            </a:r>
            <a:r>
              <a:rPr lang="sv-SE" dirty="0"/>
              <a:t> och proteser påverkar kroppen.</a:t>
            </a:r>
            <a:endParaRPr lang="en-US" dirty="0"/>
          </a:p>
          <a:p>
            <a:pPr>
              <a:lnSpc>
                <a:spcPct val="90000"/>
              </a:lnSpc>
              <a:spcBef>
                <a:spcPts val="1000"/>
              </a:spcBef>
            </a:pPr>
            <a:r>
              <a:rPr lang="sv-SE" dirty="0"/>
              <a:t>En ortopedingenjör behöver vara en riktig problemlösare och tänka utanför boxen då ingen patient är lik den andra. Att tycka om att hjälpa människor är också ett måste för en ortopedingenjör. Det vi gör ger en direkt effekt på våra patienters vardag oavsett om det handlar om att förse en amputerad med en protes så de kan gå igen eller prova ut skor och inlägg till någon som har ont i foten och kanske inte klarar av att fullfölja en arbetsdag.</a:t>
            </a:r>
            <a:endParaRPr lang="en-US" dirty="0"/>
          </a:p>
          <a:p>
            <a:pPr>
              <a:lnSpc>
                <a:spcPct val="90000"/>
              </a:lnSpc>
              <a:spcBef>
                <a:spcPts val="1000"/>
              </a:spcBef>
            </a:pPr>
            <a:r>
              <a:rPr lang="sv-SE" dirty="0"/>
              <a:t>Det är ofta ortopedingenjören arbetar tillsammans med andra professioner så som fysioterapeuter, sjuksköterskor, arbetsterapeuter och läkare. Detta görs i teamsamarbeten med fokus på en diagnos eller en patientgrupp t.ex. diabetesteam eller barnhabilitering.</a:t>
            </a:r>
            <a:endParaRPr lang="en-US" dirty="0"/>
          </a:p>
          <a:p>
            <a:endParaRPr lang="sv-SE" dirty="0"/>
          </a:p>
        </p:txBody>
      </p:sp>
      <p:sp>
        <p:nvSpPr>
          <p:cNvPr id="4" name="Platshållare för bildnummer 3"/>
          <p:cNvSpPr>
            <a:spLocks noGrp="1"/>
          </p:cNvSpPr>
          <p:nvPr>
            <p:ph type="sldNum" sz="quarter" idx="5"/>
          </p:nvPr>
        </p:nvSpPr>
        <p:spPr/>
        <p:txBody>
          <a:bodyPr/>
          <a:lstStyle/>
          <a:p>
            <a:fld id="{5C9C50C3-2C77-4518-9460-36BD930F2CA2}" type="slidenum">
              <a:rPr lang="sv-SE" smtClean="0"/>
              <a:t>7</a:t>
            </a:fld>
            <a:endParaRPr lang="sv-SE"/>
          </a:p>
        </p:txBody>
      </p:sp>
    </p:spTree>
    <p:extLst>
      <p:ext uri="{BB962C8B-B14F-4D97-AF65-F5344CB8AC3E}">
        <p14:creationId xmlns:p14="http://schemas.microsoft.com/office/powerpoint/2010/main" val="1848167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90000"/>
              </a:lnSpc>
              <a:spcBef>
                <a:spcPts val="1000"/>
              </a:spcBef>
            </a:pPr>
            <a:r>
              <a:rPr lang="sv-SE" dirty="0"/>
              <a:t>Ortopedtekniker arbetar främst praktiskt med utformning och tillverkning av hjälpmedel för att säkerställa funktion och tilltalande utseende.</a:t>
            </a:r>
            <a:endParaRPr lang="en-US" dirty="0"/>
          </a:p>
          <a:p>
            <a:pPr>
              <a:lnSpc>
                <a:spcPct val="90000"/>
              </a:lnSpc>
              <a:spcBef>
                <a:spcPts val="1000"/>
              </a:spcBef>
            </a:pPr>
            <a:r>
              <a:rPr lang="sv-SE" dirty="0"/>
              <a:t>Man kan säga att </a:t>
            </a:r>
            <a:r>
              <a:rPr lang="sv-SE" dirty="0" err="1"/>
              <a:t>ortopedteknikern</a:t>
            </a:r>
            <a:r>
              <a:rPr lang="sv-SE" dirty="0"/>
              <a:t> är specialist när det kommer till tillverkning och produktion av våra specialanpassade hjälpmedel. Det är de som kan materialet och vilka dimensioner som behövs. De jobbar med plaster, naturmaterial och olika metaller. Slipning, dragning, läderspänning och skränkning tillhör vardagen och utan dem skulle inga av våra hjälpmedel se så snygga ut!</a:t>
            </a:r>
            <a:endParaRPr lang="en-US" dirty="0"/>
          </a:p>
          <a:p>
            <a:pPr>
              <a:lnSpc>
                <a:spcPct val="90000"/>
              </a:lnSpc>
              <a:spcBef>
                <a:spcPts val="1000"/>
              </a:spcBef>
            </a:pPr>
            <a:r>
              <a:rPr lang="sv-SE" dirty="0"/>
              <a:t>Ortopedteknikerna är våra riktiga hantverkare och vill man arbeta som det behöver man vilja arbeta med händerna även om mycket ny teknik också används. Att ha en känsla för det estetiska och det visuella är inte heller helt fel!</a:t>
            </a:r>
            <a:endParaRPr lang="sv-SE" dirty="0">
              <a:cs typeface="Calibri"/>
            </a:endParaRPr>
          </a:p>
          <a:p>
            <a:pPr>
              <a:lnSpc>
                <a:spcPct val="90000"/>
              </a:lnSpc>
              <a:spcBef>
                <a:spcPts val="1000"/>
              </a:spcBef>
            </a:pPr>
            <a:r>
              <a:rPr lang="sv-SE" dirty="0"/>
              <a:t>Ortopedingenjören och </a:t>
            </a:r>
            <a:r>
              <a:rPr lang="sv-SE" dirty="0" err="1"/>
              <a:t>ortopedteknikern</a:t>
            </a:r>
            <a:r>
              <a:rPr lang="sv-SE" dirty="0"/>
              <a:t> arbetar ofta tätt ihop för att göra det bästa möjliga hjälpmedel för patienten.</a:t>
            </a:r>
            <a:endParaRPr lang="en-US" dirty="0"/>
          </a:p>
          <a:p>
            <a:endParaRPr lang="sv-SE" dirty="0"/>
          </a:p>
        </p:txBody>
      </p:sp>
      <p:sp>
        <p:nvSpPr>
          <p:cNvPr id="4" name="Platshållare för bildnummer 3"/>
          <p:cNvSpPr>
            <a:spLocks noGrp="1"/>
          </p:cNvSpPr>
          <p:nvPr>
            <p:ph type="sldNum" sz="quarter" idx="5"/>
          </p:nvPr>
        </p:nvSpPr>
        <p:spPr/>
        <p:txBody>
          <a:bodyPr/>
          <a:lstStyle/>
          <a:p>
            <a:fld id="{5C9C50C3-2C77-4518-9460-36BD930F2CA2}" type="slidenum">
              <a:rPr lang="sv-SE" smtClean="0"/>
              <a:t>8</a:t>
            </a:fld>
            <a:endParaRPr lang="sv-SE"/>
          </a:p>
        </p:txBody>
      </p:sp>
    </p:spTree>
    <p:extLst>
      <p:ext uri="{BB962C8B-B14F-4D97-AF65-F5344CB8AC3E}">
        <p14:creationId xmlns:p14="http://schemas.microsoft.com/office/powerpoint/2010/main" val="1214679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Förutom ortopedingenjör och ortopedtekniker har vi många andra </a:t>
            </a:r>
            <a:r>
              <a:rPr lang="sv-SE" dirty="0" err="1"/>
              <a:t>proffessioner</a:t>
            </a:r>
            <a:r>
              <a:rPr lang="sv-SE" dirty="0"/>
              <a:t> som finns hos oss. Ute på verkstaden hjälper t.ex. våra </a:t>
            </a:r>
            <a:r>
              <a:rPr lang="sv-SE" dirty="0" err="1"/>
              <a:t>sytekniker</a:t>
            </a:r>
            <a:r>
              <a:rPr lang="sv-SE" dirty="0"/>
              <a:t>, modellörer och sadelmakare till att göra snygga och passande hjälpmedel till patienterna. </a:t>
            </a:r>
            <a:r>
              <a:rPr lang="sv-SE" dirty="0" err="1"/>
              <a:t>Fotortisterna</a:t>
            </a:r>
            <a:r>
              <a:rPr lang="sv-SE" dirty="0"/>
              <a:t> och </a:t>
            </a:r>
            <a:r>
              <a:rPr lang="sv-SE" dirty="0" err="1"/>
              <a:t>ortopedskoteknikerna</a:t>
            </a:r>
            <a:r>
              <a:rPr lang="sv-SE" dirty="0"/>
              <a:t> är experter på fötterna, skor och inlägg. De hjälper våra patienter som har fotproblem. Vi har brist på personal i vår bransch vilket gjort att även fysioterapeuter, arbetsterapeuter och </a:t>
            </a:r>
            <a:r>
              <a:rPr lang="sv-SE" dirty="0" err="1"/>
              <a:t>podiater</a:t>
            </a:r>
            <a:r>
              <a:rPr lang="sv-SE" dirty="0"/>
              <a:t> hjälper oss ta hand om de patienter som behöver ortopedteknisk hjälp. Arbetsterapeuterna och fysioterapeuterna hjälper även de patienter som är i behov av rehabilitering och träning t.ex. de som blivit amputerade och fått protes av oss. </a:t>
            </a:r>
            <a:endParaRPr lang="en-US" dirty="0"/>
          </a:p>
          <a:p>
            <a:r>
              <a:rPr lang="sv-SE" dirty="0"/>
              <a:t>Förutom alla som har med provning eller tillverkning av ortopedtekniska hjälpmedel att göra behöver vi även de som sköter allt runt om. Det är allt från receptionister till HR-personal och administrativ </a:t>
            </a:r>
            <a:r>
              <a:rPr lang="sv-SE" dirty="0" err="1"/>
              <a:t>persnal</a:t>
            </a:r>
            <a:r>
              <a:rPr lang="sv-SE" dirty="0"/>
              <a:t>. </a:t>
            </a:r>
            <a:endParaRPr lang="sv-SE" dirty="0">
              <a:cs typeface="Calibri"/>
            </a:endParaRPr>
          </a:p>
          <a:p>
            <a:r>
              <a:rPr lang="sv-SE" dirty="0"/>
              <a:t>Våra leverantörsföretag har också som vi tidigare nämnt försäljare och produktspecialister hos sig.</a:t>
            </a:r>
            <a:endParaRPr lang="sv-SE" dirty="0">
              <a:cs typeface="Calibri"/>
            </a:endParaRPr>
          </a:p>
          <a:p>
            <a:endParaRPr lang="sv-SE" dirty="0"/>
          </a:p>
        </p:txBody>
      </p:sp>
      <p:sp>
        <p:nvSpPr>
          <p:cNvPr id="4" name="Platshållare för bildnummer 3"/>
          <p:cNvSpPr>
            <a:spLocks noGrp="1"/>
          </p:cNvSpPr>
          <p:nvPr>
            <p:ph type="sldNum" sz="quarter" idx="5"/>
          </p:nvPr>
        </p:nvSpPr>
        <p:spPr/>
        <p:txBody>
          <a:bodyPr/>
          <a:lstStyle/>
          <a:p>
            <a:fld id="{5C9C50C3-2C77-4518-9460-36BD930F2CA2}" type="slidenum">
              <a:rPr lang="sv-SE" smtClean="0"/>
              <a:t>9</a:t>
            </a:fld>
            <a:endParaRPr lang="sv-SE"/>
          </a:p>
        </p:txBody>
      </p:sp>
    </p:spTree>
    <p:extLst>
      <p:ext uri="{BB962C8B-B14F-4D97-AF65-F5344CB8AC3E}">
        <p14:creationId xmlns:p14="http://schemas.microsoft.com/office/powerpoint/2010/main" val="452101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27.sv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8.sv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8.sv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8.sv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8.sv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1.jpeg"/><Relationship Id="rId4" Type="http://schemas.openxmlformats.org/officeDocument/2006/relationships/image" Target="../media/image8.sv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8.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7.png"/><Relationship Id="rId7"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44.png"/><Relationship Id="rId4" Type="http://schemas.openxmlformats.org/officeDocument/2006/relationships/image" Target="../media/image8.svg"/><Relationship Id="rId9"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jpe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svg"/><Relationship Id="rId9" Type="http://schemas.openxmlformats.org/officeDocument/2006/relationships/image" Target="../media/image19.jpeg"/><Relationship Id="rId1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sv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50463" y="-648626"/>
            <a:ext cx="3595857" cy="359585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a:stretch>
            </a:blipFill>
          </p:spPr>
          <p:txBody>
            <a:bodyPr/>
            <a:lstStyle/>
            <a:p>
              <a:endParaRPr lang="sv-SE"/>
            </a:p>
          </p:txBody>
        </p:sp>
      </p:grpSp>
      <p:sp>
        <p:nvSpPr>
          <p:cNvPr id="4" name="Freeform 4"/>
          <p:cNvSpPr/>
          <p:nvPr/>
        </p:nvSpPr>
        <p:spPr>
          <a:xfrm flipH="1">
            <a:off x="0" y="3611880"/>
            <a:ext cx="18288000" cy="6675120"/>
          </a:xfrm>
          <a:custGeom>
            <a:avLst/>
            <a:gdLst/>
            <a:ahLst/>
            <a:cxnLst/>
            <a:rect l="l" t="t" r="r" b="b"/>
            <a:pathLst>
              <a:path w="18288000" h="6675120">
                <a:moveTo>
                  <a:pt x="18288000" y="0"/>
                </a:moveTo>
                <a:lnTo>
                  <a:pt x="0" y="0"/>
                </a:lnTo>
                <a:lnTo>
                  <a:pt x="0" y="6675120"/>
                </a:lnTo>
                <a:lnTo>
                  <a:pt x="18288000" y="6675120"/>
                </a:lnTo>
                <a:lnTo>
                  <a:pt x="18288000" y="0"/>
                </a:lnTo>
                <a:close/>
              </a:path>
            </a:pathLst>
          </a:custGeom>
          <a:blipFill>
            <a:blip r:embed="rId4"/>
            <a:stretch>
              <a:fillRect/>
            </a:stretch>
          </a:blipFill>
        </p:spPr>
        <p:txBody>
          <a:bodyPr/>
          <a:lstStyle/>
          <a:p>
            <a:endParaRPr lang="sv-SE"/>
          </a:p>
        </p:txBody>
      </p:sp>
      <p:grpSp>
        <p:nvGrpSpPr>
          <p:cNvPr id="5" name="Group 5"/>
          <p:cNvGrpSpPr/>
          <p:nvPr/>
        </p:nvGrpSpPr>
        <p:grpSpPr>
          <a:xfrm>
            <a:off x="10869620" y="1028700"/>
            <a:ext cx="8115300" cy="811530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136" r="-25136"/>
              </a:stretch>
            </a:blipFill>
          </p:spPr>
          <p:txBody>
            <a:bodyPr/>
            <a:lstStyle/>
            <a:p>
              <a:endParaRPr lang="sv-SE"/>
            </a:p>
          </p:txBody>
        </p:sp>
      </p:grpSp>
      <p:sp>
        <p:nvSpPr>
          <p:cNvPr id="7" name="TextBox 7"/>
          <p:cNvSpPr txBox="1"/>
          <p:nvPr/>
        </p:nvSpPr>
        <p:spPr>
          <a:xfrm>
            <a:off x="2945394" y="1767578"/>
            <a:ext cx="9064287" cy="5181862"/>
          </a:xfrm>
          <a:prstGeom prst="rect">
            <a:avLst/>
          </a:prstGeom>
        </p:spPr>
        <p:txBody>
          <a:bodyPr lIns="0" tIns="0" rIns="0" bIns="0" rtlCol="0" anchor="t">
            <a:spAutoFit/>
          </a:bodyPr>
          <a:lstStyle/>
          <a:p>
            <a:pPr algn="l">
              <a:lnSpc>
                <a:spcPts val="10143"/>
              </a:lnSpc>
            </a:pPr>
            <a:r>
              <a:rPr lang="en-US" sz="9392">
                <a:solidFill>
                  <a:srgbClr val="000000"/>
                </a:solidFill>
                <a:latin typeface="Canva Sans"/>
                <a:ea typeface="Canva Sans"/>
                <a:cs typeface="Canva Sans"/>
                <a:sym typeface="Canva Sans"/>
              </a:rPr>
              <a:t>DÄR TEKNIK OCH MÄNNISKA MÖTS </a:t>
            </a:r>
          </a:p>
        </p:txBody>
      </p:sp>
      <p:sp>
        <p:nvSpPr>
          <p:cNvPr id="8" name="TextBox 8"/>
          <p:cNvSpPr txBox="1"/>
          <p:nvPr/>
        </p:nvSpPr>
        <p:spPr>
          <a:xfrm>
            <a:off x="5890271" y="7439832"/>
            <a:ext cx="8380032" cy="680090"/>
          </a:xfrm>
          <a:prstGeom prst="rect">
            <a:avLst/>
          </a:prstGeom>
        </p:spPr>
        <p:txBody>
          <a:bodyPr lIns="0" tIns="0" rIns="0" bIns="0" rtlCol="0" anchor="t">
            <a:spAutoFit/>
          </a:bodyPr>
          <a:lstStyle/>
          <a:p>
            <a:pPr algn="l">
              <a:lnSpc>
                <a:spcPts val="5564"/>
              </a:lnSpc>
              <a:spcBef>
                <a:spcPct val="0"/>
              </a:spcBef>
            </a:pPr>
            <a:r>
              <a:rPr lang="en-US" sz="3974">
                <a:solidFill>
                  <a:srgbClr val="000000"/>
                </a:solidFill>
                <a:latin typeface="DM Sans"/>
                <a:ea typeface="DM Sans"/>
                <a:cs typeface="DM Sans"/>
                <a:sym typeface="DM Sans"/>
              </a:rPr>
              <a:t>Er Logga</a:t>
            </a:r>
          </a:p>
        </p:txBody>
      </p:sp>
      <p:sp>
        <p:nvSpPr>
          <p:cNvPr id="9" name="TextBox 9"/>
          <p:cNvSpPr txBox="1"/>
          <p:nvPr/>
        </p:nvSpPr>
        <p:spPr>
          <a:xfrm>
            <a:off x="13768718" y="8757951"/>
            <a:ext cx="2317105" cy="198120"/>
          </a:xfrm>
          <a:prstGeom prst="rect">
            <a:avLst/>
          </a:prstGeom>
        </p:spPr>
        <p:txBody>
          <a:bodyPr lIns="0" tIns="0" rIns="0" bIns="0" rtlCol="0" anchor="t">
            <a:spAutoFit/>
          </a:bodyPr>
          <a:lstStyle/>
          <a:p>
            <a:pPr algn="ctr">
              <a:lnSpc>
                <a:spcPts val="1679"/>
              </a:lnSpc>
              <a:spcBef>
                <a:spcPct val="0"/>
              </a:spcBef>
            </a:pPr>
            <a:r>
              <a:rPr lang="en-US" sz="1200" dirty="0">
                <a:solidFill>
                  <a:srgbClr val="000000"/>
                </a:solidFill>
                <a:latin typeface="Canva Sans"/>
                <a:ea typeface="Canva Sans"/>
                <a:cs typeface="Canva Sans"/>
                <a:sym typeface="Canva Sans"/>
              </a:rPr>
              <a:t>Copyright Jönköping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6310274"/>
            <a:ext cx="18288000" cy="5896051"/>
          </a:xfrm>
          <a:custGeom>
            <a:avLst/>
            <a:gdLst/>
            <a:ahLst/>
            <a:cxnLst/>
            <a:rect l="l" t="t" r="r" b="b"/>
            <a:pathLst>
              <a:path w="18288000" h="5896051">
                <a:moveTo>
                  <a:pt x="0" y="0"/>
                </a:moveTo>
                <a:lnTo>
                  <a:pt x="18288000" y="0"/>
                </a:lnTo>
                <a:lnTo>
                  <a:pt x="18288000" y="5896052"/>
                </a:lnTo>
                <a:lnTo>
                  <a:pt x="0" y="5896052"/>
                </a:lnTo>
                <a:lnTo>
                  <a:pt x="0" y="0"/>
                </a:lnTo>
                <a:close/>
              </a:path>
            </a:pathLst>
          </a:custGeom>
          <a:blipFill>
            <a:blip r:embed="rId3">
              <a:alphaModFix amt="80000"/>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grpSp>
        <p:nvGrpSpPr>
          <p:cNvPr id="3" name="Group 3"/>
          <p:cNvGrpSpPr/>
          <p:nvPr/>
        </p:nvGrpSpPr>
        <p:grpSpPr>
          <a:xfrm>
            <a:off x="1028700" y="2447807"/>
            <a:ext cx="5199992" cy="6810493"/>
            <a:chOff x="0" y="0"/>
            <a:chExt cx="1369545" cy="1793710"/>
          </a:xfrm>
        </p:grpSpPr>
        <p:sp>
          <p:nvSpPr>
            <p:cNvPr id="4" name="Freeform 4"/>
            <p:cNvSpPr/>
            <p:nvPr/>
          </p:nvSpPr>
          <p:spPr>
            <a:xfrm>
              <a:off x="0" y="0"/>
              <a:ext cx="1369545" cy="1793710"/>
            </a:xfrm>
            <a:custGeom>
              <a:avLst/>
              <a:gdLst/>
              <a:ahLst/>
              <a:cxnLst/>
              <a:rect l="l" t="t" r="r" b="b"/>
              <a:pathLst>
                <a:path w="1369545" h="1793710">
                  <a:moveTo>
                    <a:pt x="75930" y="0"/>
                  </a:moveTo>
                  <a:lnTo>
                    <a:pt x="1293615" y="0"/>
                  </a:lnTo>
                  <a:cubicBezTo>
                    <a:pt x="1335550" y="0"/>
                    <a:pt x="1369545" y="33995"/>
                    <a:pt x="1369545" y="75930"/>
                  </a:cubicBezTo>
                  <a:lnTo>
                    <a:pt x="1369545" y="1717780"/>
                  </a:lnTo>
                  <a:cubicBezTo>
                    <a:pt x="1369545" y="1737918"/>
                    <a:pt x="1361545" y="1757231"/>
                    <a:pt x="1347306" y="1771471"/>
                  </a:cubicBezTo>
                  <a:cubicBezTo>
                    <a:pt x="1333066" y="1785710"/>
                    <a:pt x="1313753" y="1793710"/>
                    <a:pt x="1293615" y="1793710"/>
                  </a:cubicBezTo>
                  <a:lnTo>
                    <a:pt x="75930" y="1793710"/>
                  </a:lnTo>
                  <a:cubicBezTo>
                    <a:pt x="55792" y="1793710"/>
                    <a:pt x="36479" y="1785710"/>
                    <a:pt x="22240" y="1771471"/>
                  </a:cubicBezTo>
                  <a:cubicBezTo>
                    <a:pt x="8000" y="1757231"/>
                    <a:pt x="0" y="1737918"/>
                    <a:pt x="0" y="1717780"/>
                  </a:cubicBezTo>
                  <a:lnTo>
                    <a:pt x="0" y="75930"/>
                  </a:lnTo>
                  <a:cubicBezTo>
                    <a:pt x="0" y="55792"/>
                    <a:pt x="8000" y="36479"/>
                    <a:pt x="22240" y="22240"/>
                  </a:cubicBezTo>
                  <a:cubicBezTo>
                    <a:pt x="36479" y="8000"/>
                    <a:pt x="55792" y="0"/>
                    <a:pt x="75930" y="0"/>
                  </a:cubicBezTo>
                  <a:close/>
                </a:path>
              </a:pathLst>
            </a:custGeom>
            <a:solidFill>
              <a:srgbClr val="FFC700"/>
            </a:solidFill>
          </p:spPr>
          <p:txBody>
            <a:bodyPr/>
            <a:lstStyle/>
            <a:p>
              <a:endParaRPr lang="sv-SE"/>
            </a:p>
          </p:txBody>
        </p:sp>
        <p:sp>
          <p:nvSpPr>
            <p:cNvPr id="5" name="TextBox 5"/>
            <p:cNvSpPr txBox="1"/>
            <p:nvPr/>
          </p:nvSpPr>
          <p:spPr>
            <a:xfrm>
              <a:off x="0" y="-38100"/>
              <a:ext cx="1369545" cy="183181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6544004" y="2447807"/>
            <a:ext cx="5199992" cy="6810493"/>
            <a:chOff x="0" y="0"/>
            <a:chExt cx="1369545" cy="1793710"/>
          </a:xfrm>
        </p:grpSpPr>
        <p:sp>
          <p:nvSpPr>
            <p:cNvPr id="7" name="Freeform 7"/>
            <p:cNvSpPr/>
            <p:nvPr/>
          </p:nvSpPr>
          <p:spPr>
            <a:xfrm>
              <a:off x="0" y="0"/>
              <a:ext cx="1369545" cy="1793710"/>
            </a:xfrm>
            <a:custGeom>
              <a:avLst/>
              <a:gdLst/>
              <a:ahLst/>
              <a:cxnLst/>
              <a:rect l="l" t="t" r="r" b="b"/>
              <a:pathLst>
                <a:path w="1369545" h="1793710">
                  <a:moveTo>
                    <a:pt x="75930" y="0"/>
                  </a:moveTo>
                  <a:lnTo>
                    <a:pt x="1293615" y="0"/>
                  </a:lnTo>
                  <a:cubicBezTo>
                    <a:pt x="1335550" y="0"/>
                    <a:pt x="1369545" y="33995"/>
                    <a:pt x="1369545" y="75930"/>
                  </a:cubicBezTo>
                  <a:lnTo>
                    <a:pt x="1369545" y="1717780"/>
                  </a:lnTo>
                  <a:cubicBezTo>
                    <a:pt x="1369545" y="1737918"/>
                    <a:pt x="1361545" y="1757231"/>
                    <a:pt x="1347306" y="1771471"/>
                  </a:cubicBezTo>
                  <a:cubicBezTo>
                    <a:pt x="1333066" y="1785710"/>
                    <a:pt x="1313753" y="1793710"/>
                    <a:pt x="1293615" y="1793710"/>
                  </a:cubicBezTo>
                  <a:lnTo>
                    <a:pt x="75930" y="1793710"/>
                  </a:lnTo>
                  <a:cubicBezTo>
                    <a:pt x="55792" y="1793710"/>
                    <a:pt x="36479" y="1785710"/>
                    <a:pt x="22240" y="1771471"/>
                  </a:cubicBezTo>
                  <a:cubicBezTo>
                    <a:pt x="8000" y="1757231"/>
                    <a:pt x="0" y="1737918"/>
                    <a:pt x="0" y="1717780"/>
                  </a:cubicBezTo>
                  <a:lnTo>
                    <a:pt x="0" y="75930"/>
                  </a:lnTo>
                  <a:cubicBezTo>
                    <a:pt x="0" y="55792"/>
                    <a:pt x="8000" y="36479"/>
                    <a:pt x="22240" y="22240"/>
                  </a:cubicBezTo>
                  <a:cubicBezTo>
                    <a:pt x="36479" y="8000"/>
                    <a:pt x="55792" y="0"/>
                    <a:pt x="75930" y="0"/>
                  </a:cubicBezTo>
                  <a:close/>
                </a:path>
              </a:pathLst>
            </a:custGeom>
            <a:solidFill>
              <a:srgbClr val="FFC700"/>
            </a:solidFill>
          </p:spPr>
          <p:txBody>
            <a:bodyPr/>
            <a:lstStyle/>
            <a:p>
              <a:endParaRPr lang="sv-SE"/>
            </a:p>
          </p:txBody>
        </p:sp>
        <p:sp>
          <p:nvSpPr>
            <p:cNvPr id="8" name="TextBox 8"/>
            <p:cNvSpPr txBox="1"/>
            <p:nvPr/>
          </p:nvSpPr>
          <p:spPr>
            <a:xfrm>
              <a:off x="0" y="-38100"/>
              <a:ext cx="1369545" cy="183181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2059308" y="2447807"/>
            <a:ext cx="5199992" cy="6810493"/>
            <a:chOff x="0" y="0"/>
            <a:chExt cx="1369545" cy="1793710"/>
          </a:xfrm>
        </p:grpSpPr>
        <p:sp>
          <p:nvSpPr>
            <p:cNvPr id="10" name="Freeform 10"/>
            <p:cNvSpPr/>
            <p:nvPr/>
          </p:nvSpPr>
          <p:spPr>
            <a:xfrm>
              <a:off x="0" y="0"/>
              <a:ext cx="1369545" cy="1793710"/>
            </a:xfrm>
            <a:custGeom>
              <a:avLst/>
              <a:gdLst/>
              <a:ahLst/>
              <a:cxnLst/>
              <a:rect l="l" t="t" r="r" b="b"/>
              <a:pathLst>
                <a:path w="1369545" h="1793710">
                  <a:moveTo>
                    <a:pt x="75930" y="0"/>
                  </a:moveTo>
                  <a:lnTo>
                    <a:pt x="1293615" y="0"/>
                  </a:lnTo>
                  <a:cubicBezTo>
                    <a:pt x="1335550" y="0"/>
                    <a:pt x="1369545" y="33995"/>
                    <a:pt x="1369545" y="75930"/>
                  </a:cubicBezTo>
                  <a:lnTo>
                    <a:pt x="1369545" y="1717780"/>
                  </a:lnTo>
                  <a:cubicBezTo>
                    <a:pt x="1369545" y="1737918"/>
                    <a:pt x="1361545" y="1757231"/>
                    <a:pt x="1347306" y="1771471"/>
                  </a:cubicBezTo>
                  <a:cubicBezTo>
                    <a:pt x="1333066" y="1785710"/>
                    <a:pt x="1313753" y="1793710"/>
                    <a:pt x="1293615" y="1793710"/>
                  </a:cubicBezTo>
                  <a:lnTo>
                    <a:pt x="75930" y="1793710"/>
                  </a:lnTo>
                  <a:cubicBezTo>
                    <a:pt x="55792" y="1793710"/>
                    <a:pt x="36479" y="1785710"/>
                    <a:pt x="22240" y="1771471"/>
                  </a:cubicBezTo>
                  <a:cubicBezTo>
                    <a:pt x="8000" y="1757231"/>
                    <a:pt x="0" y="1737918"/>
                    <a:pt x="0" y="1717780"/>
                  </a:cubicBezTo>
                  <a:lnTo>
                    <a:pt x="0" y="75930"/>
                  </a:lnTo>
                  <a:cubicBezTo>
                    <a:pt x="0" y="55792"/>
                    <a:pt x="8000" y="36479"/>
                    <a:pt x="22240" y="22240"/>
                  </a:cubicBezTo>
                  <a:cubicBezTo>
                    <a:pt x="36479" y="8000"/>
                    <a:pt x="55792" y="0"/>
                    <a:pt x="75930" y="0"/>
                  </a:cubicBezTo>
                  <a:close/>
                </a:path>
              </a:pathLst>
            </a:custGeom>
            <a:solidFill>
              <a:srgbClr val="FFC700"/>
            </a:solidFill>
          </p:spPr>
          <p:txBody>
            <a:bodyPr/>
            <a:lstStyle/>
            <a:p>
              <a:endParaRPr lang="sv-SE"/>
            </a:p>
          </p:txBody>
        </p:sp>
        <p:sp>
          <p:nvSpPr>
            <p:cNvPr id="11" name="TextBox 11"/>
            <p:cNvSpPr txBox="1"/>
            <p:nvPr/>
          </p:nvSpPr>
          <p:spPr>
            <a:xfrm>
              <a:off x="0" y="-38100"/>
              <a:ext cx="1369545" cy="183181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486220" y="1013079"/>
            <a:ext cx="16672062" cy="1020446"/>
          </a:xfrm>
          <a:prstGeom prst="rect">
            <a:avLst/>
          </a:prstGeom>
        </p:spPr>
        <p:txBody>
          <a:bodyPr lIns="0" tIns="0" rIns="0" bIns="0" rtlCol="0" anchor="t">
            <a:spAutoFit/>
          </a:bodyPr>
          <a:lstStyle/>
          <a:p>
            <a:pPr algn="l">
              <a:lnSpc>
                <a:spcPts val="7310"/>
              </a:lnSpc>
            </a:pPr>
            <a:r>
              <a:rPr lang="en-US" sz="8600">
                <a:solidFill>
                  <a:srgbClr val="000000"/>
                </a:solidFill>
                <a:latin typeface="Canva Sans"/>
                <a:ea typeface="Canva Sans"/>
                <a:cs typeface="Canva Sans"/>
                <a:sym typeface="Canva Sans"/>
              </a:rPr>
              <a:t>Hur blir man en del av oss?</a:t>
            </a:r>
          </a:p>
        </p:txBody>
      </p:sp>
      <p:sp>
        <p:nvSpPr>
          <p:cNvPr id="13" name="TextBox 13"/>
          <p:cNvSpPr txBox="1"/>
          <p:nvPr/>
        </p:nvSpPr>
        <p:spPr>
          <a:xfrm>
            <a:off x="1623682" y="2973141"/>
            <a:ext cx="4010027" cy="651904"/>
          </a:xfrm>
          <a:prstGeom prst="rect">
            <a:avLst/>
          </a:prstGeom>
        </p:spPr>
        <p:txBody>
          <a:bodyPr lIns="0" tIns="0" rIns="0" bIns="0" rtlCol="0" anchor="t">
            <a:spAutoFit/>
          </a:bodyPr>
          <a:lstStyle/>
          <a:p>
            <a:pPr algn="ctr">
              <a:lnSpc>
                <a:spcPts val="5590"/>
              </a:lnSpc>
              <a:spcBef>
                <a:spcPct val="0"/>
              </a:spcBef>
            </a:pPr>
            <a:r>
              <a:rPr lang="en-US" sz="3388" b="1">
                <a:solidFill>
                  <a:srgbClr val="000000"/>
                </a:solidFill>
                <a:latin typeface="DM Sans Bold"/>
                <a:ea typeface="DM Sans Bold"/>
                <a:cs typeface="DM Sans Bold"/>
                <a:sym typeface="DM Sans Bold"/>
              </a:rPr>
              <a:t>Ortopedingenjör</a:t>
            </a:r>
          </a:p>
        </p:txBody>
      </p:sp>
      <p:sp>
        <p:nvSpPr>
          <p:cNvPr id="14" name="TextBox 14"/>
          <p:cNvSpPr txBox="1"/>
          <p:nvPr/>
        </p:nvSpPr>
        <p:spPr>
          <a:xfrm>
            <a:off x="7226869" y="2973141"/>
            <a:ext cx="3834261" cy="651904"/>
          </a:xfrm>
          <a:prstGeom prst="rect">
            <a:avLst/>
          </a:prstGeom>
        </p:spPr>
        <p:txBody>
          <a:bodyPr lIns="0" tIns="0" rIns="0" bIns="0" rtlCol="0" anchor="t">
            <a:spAutoFit/>
          </a:bodyPr>
          <a:lstStyle/>
          <a:p>
            <a:pPr algn="ctr">
              <a:lnSpc>
                <a:spcPts val="5590"/>
              </a:lnSpc>
              <a:spcBef>
                <a:spcPct val="0"/>
              </a:spcBef>
            </a:pPr>
            <a:r>
              <a:rPr lang="en-US" sz="3388" b="1">
                <a:solidFill>
                  <a:srgbClr val="000000"/>
                </a:solidFill>
                <a:latin typeface="DM Sans Bold"/>
                <a:ea typeface="DM Sans Bold"/>
                <a:cs typeface="DM Sans Bold"/>
                <a:sym typeface="DM Sans Bold"/>
              </a:rPr>
              <a:t>Ortopedtekniker</a:t>
            </a:r>
          </a:p>
        </p:txBody>
      </p:sp>
      <p:sp>
        <p:nvSpPr>
          <p:cNvPr id="15" name="TextBox 15"/>
          <p:cNvSpPr txBox="1"/>
          <p:nvPr/>
        </p:nvSpPr>
        <p:spPr>
          <a:xfrm>
            <a:off x="12967518" y="2973141"/>
            <a:ext cx="3383572" cy="651904"/>
          </a:xfrm>
          <a:prstGeom prst="rect">
            <a:avLst/>
          </a:prstGeom>
        </p:spPr>
        <p:txBody>
          <a:bodyPr lIns="0" tIns="0" rIns="0" bIns="0" rtlCol="0" anchor="t">
            <a:spAutoFit/>
          </a:bodyPr>
          <a:lstStyle/>
          <a:p>
            <a:pPr algn="ctr">
              <a:lnSpc>
                <a:spcPts val="5590"/>
              </a:lnSpc>
              <a:spcBef>
                <a:spcPct val="0"/>
              </a:spcBef>
            </a:pPr>
            <a:r>
              <a:rPr lang="en-US" sz="3388" b="1">
                <a:solidFill>
                  <a:srgbClr val="000000"/>
                </a:solidFill>
                <a:latin typeface="DM Sans Bold"/>
                <a:ea typeface="DM Sans Bold"/>
                <a:cs typeface="DM Sans Bold"/>
                <a:sym typeface="DM Sans Bold"/>
              </a:rPr>
              <a:t>Fotortist</a:t>
            </a:r>
          </a:p>
        </p:txBody>
      </p:sp>
      <p:sp>
        <p:nvSpPr>
          <p:cNvPr id="16" name="TextBox 16"/>
          <p:cNvSpPr txBox="1"/>
          <p:nvPr/>
        </p:nvSpPr>
        <p:spPr>
          <a:xfrm>
            <a:off x="6544004" y="3761869"/>
            <a:ext cx="5199992" cy="1452998"/>
          </a:xfrm>
          <a:prstGeom prst="rect">
            <a:avLst/>
          </a:prstGeom>
        </p:spPr>
        <p:txBody>
          <a:bodyPr lIns="0" tIns="0" rIns="0" bIns="0" rtlCol="0" anchor="t">
            <a:spAutoFit/>
          </a:bodyPr>
          <a:lstStyle/>
          <a:p>
            <a:pPr marL="520113" lvl="1" indent="-260056" algn="l">
              <a:lnSpc>
                <a:spcPts val="3974"/>
              </a:lnSpc>
              <a:buFont typeface="Arial"/>
              <a:buChar char="•"/>
            </a:pPr>
            <a:r>
              <a:rPr lang="en-US" sz="2409">
                <a:solidFill>
                  <a:srgbClr val="000000"/>
                </a:solidFill>
                <a:latin typeface="DM Sans"/>
                <a:ea typeface="DM Sans"/>
                <a:cs typeface="DM Sans"/>
                <a:sym typeface="DM Sans"/>
              </a:rPr>
              <a:t>2-årig yrkeshögkoleutbildning</a:t>
            </a:r>
          </a:p>
          <a:p>
            <a:pPr marL="520113" lvl="1" indent="-260056" algn="l">
              <a:lnSpc>
                <a:spcPts val="3974"/>
              </a:lnSpc>
              <a:buFont typeface="Arial"/>
              <a:buChar char="•"/>
            </a:pPr>
            <a:r>
              <a:rPr lang="en-US" sz="2409">
                <a:solidFill>
                  <a:srgbClr val="000000"/>
                </a:solidFill>
                <a:latin typeface="DM Sans"/>
                <a:ea typeface="DM Sans"/>
                <a:cs typeface="DM Sans"/>
                <a:sym typeface="DM Sans"/>
              </a:rPr>
              <a:t>Distansstudier</a:t>
            </a:r>
          </a:p>
          <a:p>
            <a:pPr algn="l">
              <a:lnSpc>
                <a:spcPts val="3974"/>
              </a:lnSpc>
            </a:pPr>
            <a:endParaRPr lang="en-US" sz="2409">
              <a:solidFill>
                <a:srgbClr val="000000"/>
              </a:solidFill>
              <a:latin typeface="DM Sans"/>
              <a:ea typeface="DM Sans"/>
              <a:cs typeface="DM Sans"/>
              <a:sym typeface="DM Sans"/>
            </a:endParaRPr>
          </a:p>
        </p:txBody>
      </p:sp>
      <p:sp>
        <p:nvSpPr>
          <p:cNvPr id="17" name="TextBox 17"/>
          <p:cNvSpPr txBox="1"/>
          <p:nvPr/>
        </p:nvSpPr>
        <p:spPr>
          <a:xfrm>
            <a:off x="12059308" y="3761869"/>
            <a:ext cx="5199992" cy="1948298"/>
          </a:xfrm>
          <a:prstGeom prst="rect">
            <a:avLst/>
          </a:prstGeom>
        </p:spPr>
        <p:txBody>
          <a:bodyPr lIns="0" tIns="0" rIns="0" bIns="0" rtlCol="0" anchor="t">
            <a:spAutoFit/>
          </a:bodyPr>
          <a:lstStyle/>
          <a:p>
            <a:pPr marL="520113" lvl="1" indent="-260056" algn="l">
              <a:lnSpc>
                <a:spcPts val="3974"/>
              </a:lnSpc>
              <a:buFont typeface="Arial"/>
              <a:buChar char="•"/>
            </a:pPr>
            <a:r>
              <a:rPr lang="en-US" sz="2409">
                <a:solidFill>
                  <a:srgbClr val="000000"/>
                </a:solidFill>
                <a:latin typeface="DM Sans"/>
                <a:ea typeface="DM Sans"/>
                <a:cs typeface="DM Sans"/>
                <a:sym typeface="DM Sans"/>
              </a:rPr>
              <a:t>2-årig yrkeshögskoleutbildning</a:t>
            </a:r>
          </a:p>
          <a:p>
            <a:pPr marL="520113" lvl="1" indent="-260056" algn="l">
              <a:lnSpc>
                <a:spcPts val="3974"/>
              </a:lnSpc>
              <a:buFont typeface="Arial"/>
              <a:buChar char="•"/>
            </a:pPr>
            <a:r>
              <a:rPr lang="en-US" sz="2409">
                <a:solidFill>
                  <a:srgbClr val="000000"/>
                </a:solidFill>
                <a:latin typeface="DM Sans"/>
                <a:ea typeface="DM Sans"/>
                <a:cs typeface="DM Sans"/>
                <a:sym typeface="DM Sans"/>
              </a:rPr>
              <a:t>Distansstudier</a:t>
            </a:r>
          </a:p>
          <a:p>
            <a:pPr marL="520113" lvl="1" indent="-260056" algn="l">
              <a:lnSpc>
                <a:spcPts val="3974"/>
              </a:lnSpc>
              <a:buFont typeface="Arial"/>
              <a:buChar char="•"/>
            </a:pPr>
            <a:r>
              <a:rPr lang="en-US" sz="2409">
                <a:solidFill>
                  <a:srgbClr val="000000"/>
                </a:solidFill>
                <a:latin typeface="DM Sans"/>
                <a:ea typeface="DM Sans"/>
                <a:cs typeface="DM Sans"/>
                <a:sym typeface="DM Sans"/>
              </a:rPr>
              <a:t>Specialist på fötter</a:t>
            </a:r>
          </a:p>
          <a:p>
            <a:pPr algn="l">
              <a:lnSpc>
                <a:spcPts val="3974"/>
              </a:lnSpc>
            </a:pPr>
            <a:endParaRPr lang="en-US" sz="2409">
              <a:solidFill>
                <a:srgbClr val="000000"/>
              </a:solidFill>
              <a:latin typeface="DM Sans"/>
              <a:ea typeface="DM Sans"/>
              <a:cs typeface="DM Sans"/>
              <a:sym typeface="DM Sans"/>
            </a:endParaRPr>
          </a:p>
        </p:txBody>
      </p:sp>
      <p:grpSp>
        <p:nvGrpSpPr>
          <p:cNvPr id="18" name="Group 18"/>
          <p:cNvGrpSpPr/>
          <p:nvPr/>
        </p:nvGrpSpPr>
        <p:grpSpPr>
          <a:xfrm>
            <a:off x="1862268" y="5853054"/>
            <a:ext cx="3532856" cy="3369948"/>
            <a:chOff x="0" y="0"/>
            <a:chExt cx="4710475" cy="4493264"/>
          </a:xfrm>
        </p:grpSpPr>
        <p:grpSp>
          <p:nvGrpSpPr>
            <p:cNvPr id="19" name="Group 19"/>
            <p:cNvGrpSpPr/>
            <p:nvPr/>
          </p:nvGrpSpPr>
          <p:grpSpPr>
            <a:xfrm>
              <a:off x="0" y="0"/>
              <a:ext cx="4493264" cy="4493264"/>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21" name="Group 21"/>
            <p:cNvGrpSpPr/>
            <p:nvPr/>
          </p:nvGrpSpPr>
          <p:grpSpPr>
            <a:xfrm>
              <a:off x="217210" y="0"/>
              <a:ext cx="4493264" cy="4493264"/>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136" r="-25136"/>
                </a:stretch>
              </a:blipFill>
            </p:spPr>
            <p:txBody>
              <a:bodyPr/>
              <a:lstStyle/>
              <a:p>
                <a:endParaRPr lang="sv-SE"/>
              </a:p>
            </p:txBody>
          </p:sp>
        </p:grpSp>
      </p:grpSp>
      <p:grpSp>
        <p:nvGrpSpPr>
          <p:cNvPr id="23" name="Group 23"/>
          <p:cNvGrpSpPr/>
          <p:nvPr/>
        </p:nvGrpSpPr>
        <p:grpSpPr>
          <a:xfrm>
            <a:off x="7377572" y="5853054"/>
            <a:ext cx="3532856" cy="3369948"/>
            <a:chOff x="0" y="0"/>
            <a:chExt cx="4710475" cy="4493264"/>
          </a:xfrm>
        </p:grpSpPr>
        <p:grpSp>
          <p:nvGrpSpPr>
            <p:cNvPr id="24" name="Group 24"/>
            <p:cNvGrpSpPr/>
            <p:nvPr/>
          </p:nvGrpSpPr>
          <p:grpSpPr>
            <a:xfrm>
              <a:off x="0" y="0"/>
              <a:ext cx="4493264" cy="4493264"/>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26" name="Group 26"/>
            <p:cNvGrpSpPr/>
            <p:nvPr/>
          </p:nvGrpSpPr>
          <p:grpSpPr>
            <a:xfrm>
              <a:off x="217210" y="0"/>
              <a:ext cx="4493264" cy="4493264"/>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r="-33333"/>
                </a:stretch>
              </a:blipFill>
            </p:spPr>
            <p:txBody>
              <a:bodyPr/>
              <a:lstStyle/>
              <a:p>
                <a:endParaRPr lang="sv-SE"/>
              </a:p>
            </p:txBody>
          </p:sp>
        </p:grpSp>
      </p:grpSp>
      <p:grpSp>
        <p:nvGrpSpPr>
          <p:cNvPr id="28" name="Group 28"/>
          <p:cNvGrpSpPr/>
          <p:nvPr/>
        </p:nvGrpSpPr>
        <p:grpSpPr>
          <a:xfrm>
            <a:off x="12892876" y="5853054"/>
            <a:ext cx="3532856" cy="3369948"/>
            <a:chOff x="0" y="0"/>
            <a:chExt cx="4710475" cy="4493264"/>
          </a:xfrm>
        </p:grpSpPr>
        <p:grpSp>
          <p:nvGrpSpPr>
            <p:cNvPr id="29" name="Group 29"/>
            <p:cNvGrpSpPr/>
            <p:nvPr/>
          </p:nvGrpSpPr>
          <p:grpSpPr>
            <a:xfrm>
              <a:off x="0" y="0"/>
              <a:ext cx="4493264" cy="4493264"/>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31" name="Group 31"/>
            <p:cNvGrpSpPr/>
            <p:nvPr/>
          </p:nvGrpSpPr>
          <p:grpSpPr>
            <a:xfrm>
              <a:off x="217210" y="0"/>
              <a:ext cx="4493264" cy="4493264"/>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39859" t="-36234" r="-32286" b="-93294"/>
                </a:stretch>
              </a:blipFill>
            </p:spPr>
            <p:txBody>
              <a:bodyPr/>
              <a:lstStyle/>
              <a:p>
                <a:endParaRPr lang="sv-SE"/>
              </a:p>
            </p:txBody>
          </p:sp>
        </p:grpSp>
      </p:grpSp>
      <p:sp>
        <p:nvSpPr>
          <p:cNvPr id="33" name="TextBox 33"/>
          <p:cNvSpPr txBox="1"/>
          <p:nvPr/>
        </p:nvSpPr>
        <p:spPr>
          <a:xfrm>
            <a:off x="1028700" y="3761869"/>
            <a:ext cx="5199992" cy="2443598"/>
          </a:xfrm>
          <a:prstGeom prst="rect">
            <a:avLst/>
          </a:prstGeom>
        </p:spPr>
        <p:txBody>
          <a:bodyPr lIns="0" tIns="0" rIns="0" bIns="0" rtlCol="0" anchor="t">
            <a:spAutoFit/>
          </a:bodyPr>
          <a:lstStyle/>
          <a:p>
            <a:pPr marL="520113" lvl="1" indent="-260056" algn="l">
              <a:lnSpc>
                <a:spcPts val="3974"/>
              </a:lnSpc>
              <a:buFont typeface="Arial"/>
              <a:buChar char="•"/>
            </a:pPr>
            <a:r>
              <a:rPr lang="en-US" sz="2409">
                <a:solidFill>
                  <a:srgbClr val="000000"/>
                </a:solidFill>
                <a:latin typeface="DM Sans"/>
                <a:ea typeface="DM Sans"/>
                <a:cs typeface="DM Sans"/>
                <a:sym typeface="DM Sans"/>
              </a:rPr>
              <a:t>3-årig högskoleutbildning</a:t>
            </a:r>
          </a:p>
          <a:p>
            <a:pPr marL="520113" lvl="1" indent="-260056" algn="l">
              <a:lnSpc>
                <a:spcPts val="3974"/>
              </a:lnSpc>
              <a:buFont typeface="Arial"/>
              <a:buChar char="•"/>
            </a:pPr>
            <a:r>
              <a:rPr lang="en-US" sz="2409">
                <a:solidFill>
                  <a:srgbClr val="000000"/>
                </a:solidFill>
                <a:latin typeface="DM Sans"/>
                <a:ea typeface="DM Sans"/>
                <a:cs typeface="DM Sans"/>
                <a:sym typeface="DM Sans"/>
              </a:rPr>
              <a:t>Kandidatexamen i ortopedteknik</a:t>
            </a:r>
          </a:p>
          <a:p>
            <a:pPr marL="520113" lvl="1" indent="-260056" algn="l">
              <a:lnSpc>
                <a:spcPts val="3974"/>
              </a:lnSpc>
              <a:buFont typeface="Arial"/>
              <a:buChar char="•"/>
            </a:pPr>
            <a:r>
              <a:rPr lang="en-US" sz="2409">
                <a:solidFill>
                  <a:srgbClr val="000000"/>
                </a:solidFill>
                <a:latin typeface="DM Sans"/>
                <a:ea typeface="DM Sans"/>
                <a:cs typeface="DM Sans"/>
                <a:sym typeface="DM Sans"/>
              </a:rPr>
              <a:t>Legitimerad av socialstyrelsen</a:t>
            </a:r>
          </a:p>
          <a:p>
            <a:pPr marL="520113" lvl="1" indent="-260056" algn="l">
              <a:lnSpc>
                <a:spcPts val="3974"/>
              </a:lnSpc>
              <a:buFont typeface="Arial"/>
              <a:buChar char="•"/>
            </a:pPr>
            <a:r>
              <a:rPr lang="en-US" sz="2409">
                <a:solidFill>
                  <a:srgbClr val="000000"/>
                </a:solidFill>
                <a:latin typeface="DM Sans"/>
                <a:ea typeface="DM Sans"/>
                <a:cs typeface="DM Sans"/>
                <a:sym typeface="DM Sans"/>
              </a:rPr>
              <a:t>Jönköping University</a:t>
            </a:r>
          </a:p>
          <a:p>
            <a:pPr algn="l">
              <a:lnSpc>
                <a:spcPts val="3974"/>
              </a:lnSpc>
            </a:pPr>
            <a:endParaRPr lang="en-US" sz="2409">
              <a:solidFill>
                <a:srgbClr val="000000"/>
              </a:solidFill>
              <a:latin typeface="DM Sans"/>
              <a:ea typeface="DM Sans"/>
              <a:cs typeface="DM Sans"/>
              <a:sym typeface="DM Sans"/>
            </a:endParaRPr>
          </a:p>
        </p:txBody>
      </p:sp>
      <p:sp>
        <p:nvSpPr>
          <p:cNvPr id="34" name="TextBox 34"/>
          <p:cNvSpPr txBox="1"/>
          <p:nvPr/>
        </p:nvSpPr>
        <p:spPr>
          <a:xfrm>
            <a:off x="3003658" y="8840379"/>
            <a:ext cx="1459706"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Copyright Ottobock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2562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sp>
        <p:nvSpPr>
          <p:cNvPr id="3" name="TextBox 3"/>
          <p:cNvSpPr txBox="1"/>
          <p:nvPr/>
        </p:nvSpPr>
        <p:spPr>
          <a:xfrm>
            <a:off x="1473822" y="628633"/>
            <a:ext cx="15016721" cy="1020483"/>
          </a:xfrm>
          <a:prstGeom prst="rect">
            <a:avLst/>
          </a:prstGeom>
        </p:spPr>
        <p:txBody>
          <a:bodyPr lIns="0" tIns="0" rIns="0" bIns="0" rtlCol="0" anchor="t">
            <a:spAutoFit/>
          </a:bodyPr>
          <a:lstStyle/>
          <a:p>
            <a:pPr algn="ctr">
              <a:lnSpc>
                <a:spcPts val="7310"/>
              </a:lnSpc>
            </a:pPr>
            <a:r>
              <a:rPr lang="en-US" sz="8600">
                <a:solidFill>
                  <a:srgbClr val="000000"/>
                </a:solidFill>
                <a:latin typeface="Canva Sans"/>
                <a:ea typeface="Canva Sans"/>
                <a:cs typeface="Canva Sans"/>
                <a:sym typeface="Canva Sans"/>
              </a:rPr>
              <a:t>Vad erbjuder vi egentligen?</a:t>
            </a:r>
          </a:p>
        </p:txBody>
      </p:sp>
      <p:sp>
        <p:nvSpPr>
          <p:cNvPr id="4" name="TextBox 4"/>
          <p:cNvSpPr txBox="1"/>
          <p:nvPr/>
        </p:nvSpPr>
        <p:spPr>
          <a:xfrm>
            <a:off x="1232605" y="2629882"/>
            <a:ext cx="8443294" cy="4243465"/>
          </a:xfrm>
          <a:prstGeom prst="rect">
            <a:avLst/>
          </a:prstGeom>
        </p:spPr>
        <p:txBody>
          <a:bodyPr lIns="0" tIns="0" rIns="0" bIns="0" rtlCol="0" anchor="t">
            <a:spAutoFit/>
          </a:bodyPr>
          <a:lstStyle/>
          <a:p>
            <a:pPr algn="l">
              <a:lnSpc>
                <a:spcPts val="4271"/>
              </a:lnSpc>
            </a:pPr>
            <a:r>
              <a:rPr lang="en-US" sz="2966" dirty="0" err="1">
                <a:solidFill>
                  <a:srgbClr val="000000"/>
                </a:solidFill>
                <a:latin typeface="DM Sans"/>
                <a:ea typeface="DM Sans"/>
                <a:cs typeface="DM Sans"/>
                <a:sym typeface="DM Sans"/>
              </a:rPr>
              <a:t>Ett</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arbete</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inom</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ortopedtekniken</a:t>
            </a:r>
            <a:r>
              <a:rPr lang="en-US" sz="2966" dirty="0">
                <a:solidFill>
                  <a:srgbClr val="000000"/>
                </a:solidFill>
                <a:latin typeface="DM Sans"/>
                <a:ea typeface="DM Sans"/>
                <a:cs typeface="DM Sans"/>
                <a:sym typeface="DM Sans"/>
              </a:rPr>
              <a:t> ger dig </a:t>
            </a:r>
            <a:r>
              <a:rPr lang="en-US" sz="2966" dirty="0" err="1">
                <a:solidFill>
                  <a:srgbClr val="000000"/>
                </a:solidFill>
                <a:latin typeface="DM Sans"/>
                <a:ea typeface="DM Sans"/>
                <a:cs typeface="DM Sans"/>
                <a:sym typeface="DM Sans"/>
              </a:rPr>
              <a:t>ett</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kreativt</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yrke</a:t>
            </a:r>
            <a:r>
              <a:rPr lang="en-US" sz="2966" dirty="0">
                <a:solidFill>
                  <a:srgbClr val="000000"/>
                </a:solidFill>
                <a:latin typeface="DM Sans"/>
                <a:ea typeface="DM Sans"/>
                <a:cs typeface="DM Sans"/>
                <a:sym typeface="DM Sans"/>
              </a:rPr>
              <a:t>. Det ger dig </a:t>
            </a:r>
            <a:r>
              <a:rPr lang="en-US" sz="2966" dirty="0" err="1">
                <a:solidFill>
                  <a:srgbClr val="000000"/>
                </a:solidFill>
                <a:latin typeface="DM Sans"/>
                <a:ea typeface="DM Sans"/>
                <a:cs typeface="DM Sans"/>
                <a:sym typeface="DM Sans"/>
              </a:rPr>
              <a:t>också</a:t>
            </a:r>
            <a:r>
              <a:rPr lang="en-US" sz="2966" dirty="0">
                <a:solidFill>
                  <a:srgbClr val="000000"/>
                </a:solidFill>
                <a:latin typeface="DM Sans"/>
                <a:ea typeface="DM Sans"/>
                <a:cs typeface="DM Sans"/>
                <a:sym typeface="DM Sans"/>
              </a:rPr>
              <a:t> den </a:t>
            </a:r>
            <a:r>
              <a:rPr lang="en-US" sz="2966" dirty="0" err="1">
                <a:solidFill>
                  <a:srgbClr val="000000"/>
                </a:solidFill>
                <a:latin typeface="DM Sans"/>
                <a:ea typeface="DM Sans"/>
                <a:cs typeface="DM Sans"/>
                <a:sym typeface="DM Sans"/>
              </a:rPr>
              <a:t>unika</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kombinationen</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att</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arbeta</a:t>
            </a:r>
            <a:r>
              <a:rPr lang="en-US" sz="2966" dirty="0">
                <a:solidFill>
                  <a:srgbClr val="000000"/>
                </a:solidFill>
                <a:latin typeface="DM Sans"/>
                <a:ea typeface="DM Sans"/>
                <a:cs typeface="DM Sans"/>
                <a:sym typeface="DM Sans"/>
              </a:rPr>
              <a:t> med </a:t>
            </a:r>
            <a:r>
              <a:rPr lang="en-US" sz="2966" dirty="0" err="1">
                <a:solidFill>
                  <a:srgbClr val="000000"/>
                </a:solidFill>
                <a:latin typeface="DM Sans"/>
                <a:ea typeface="DM Sans"/>
                <a:cs typeface="DM Sans"/>
                <a:sym typeface="DM Sans"/>
              </a:rPr>
              <a:t>människor</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och</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teknik</a:t>
            </a:r>
            <a:r>
              <a:rPr lang="en-US" sz="2966" dirty="0">
                <a:solidFill>
                  <a:srgbClr val="000000"/>
                </a:solidFill>
                <a:latin typeface="DM Sans"/>
                <a:ea typeface="DM Sans"/>
                <a:cs typeface="DM Sans"/>
                <a:sym typeface="DM Sans"/>
              </a:rPr>
              <a:t>. </a:t>
            </a:r>
          </a:p>
          <a:p>
            <a:pPr algn="l">
              <a:lnSpc>
                <a:spcPts val="4271"/>
              </a:lnSpc>
            </a:pPr>
            <a:r>
              <a:rPr lang="en-US" sz="2966" dirty="0">
                <a:solidFill>
                  <a:srgbClr val="000000"/>
                </a:solidFill>
                <a:latin typeface="DM Sans"/>
                <a:ea typeface="DM Sans"/>
                <a:cs typeface="DM Sans"/>
                <a:sym typeface="DM Sans"/>
              </a:rPr>
              <a:t>Vi </a:t>
            </a:r>
            <a:r>
              <a:rPr lang="en-US" sz="2966" dirty="0" err="1">
                <a:solidFill>
                  <a:srgbClr val="000000"/>
                </a:solidFill>
                <a:latin typeface="DM Sans"/>
                <a:ea typeface="DM Sans"/>
                <a:cs typeface="DM Sans"/>
                <a:sym typeface="DM Sans"/>
              </a:rPr>
              <a:t>har</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idag</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stort</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behov</a:t>
            </a:r>
            <a:r>
              <a:rPr lang="en-US" sz="2966" dirty="0">
                <a:solidFill>
                  <a:srgbClr val="000000"/>
                </a:solidFill>
                <a:latin typeface="DM Sans"/>
                <a:ea typeface="DM Sans"/>
                <a:cs typeface="DM Sans"/>
                <a:sym typeface="DM Sans"/>
              </a:rPr>
              <a:t> av </a:t>
            </a:r>
            <a:r>
              <a:rPr lang="en-US" sz="2966" dirty="0" err="1">
                <a:solidFill>
                  <a:srgbClr val="000000"/>
                </a:solidFill>
                <a:latin typeface="DM Sans"/>
                <a:ea typeface="DM Sans"/>
                <a:cs typeface="DM Sans"/>
                <a:sym typeface="DM Sans"/>
              </a:rPr>
              <a:t>kvalificerad</a:t>
            </a:r>
            <a:r>
              <a:rPr lang="en-US" sz="2966" dirty="0">
                <a:solidFill>
                  <a:srgbClr val="000000"/>
                </a:solidFill>
                <a:latin typeface="DM Sans"/>
                <a:ea typeface="DM Sans"/>
                <a:cs typeface="DM Sans"/>
                <a:sym typeface="DM Sans"/>
              </a:rPr>
              <a:t> personal </a:t>
            </a:r>
            <a:r>
              <a:rPr lang="en-US" sz="2966" dirty="0" err="1">
                <a:solidFill>
                  <a:srgbClr val="000000"/>
                </a:solidFill>
                <a:latin typeface="DM Sans"/>
                <a:ea typeface="DM Sans"/>
                <a:cs typeface="DM Sans"/>
                <a:sym typeface="DM Sans"/>
              </a:rPr>
              <a:t>vilket</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gör</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att</a:t>
            </a:r>
            <a:r>
              <a:rPr lang="en-US" sz="2966" dirty="0">
                <a:solidFill>
                  <a:srgbClr val="000000"/>
                </a:solidFill>
                <a:latin typeface="DM Sans"/>
                <a:ea typeface="DM Sans"/>
                <a:cs typeface="DM Sans"/>
                <a:sym typeface="DM Sans"/>
              </a:rPr>
              <a:t> de </a:t>
            </a:r>
            <a:r>
              <a:rPr lang="en-US" sz="2966" dirty="0" err="1">
                <a:solidFill>
                  <a:srgbClr val="000000"/>
                </a:solidFill>
                <a:latin typeface="DM Sans"/>
                <a:ea typeface="DM Sans"/>
                <a:cs typeface="DM Sans"/>
                <a:sym typeface="DM Sans"/>
              </a:rPr>
              <a:t>flesta</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som</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går</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ut</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ortopedingenjörsutbildningen</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har</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jobb</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klart</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långt</a:t>
            </a:r>
            <a:r>
              <a:rPr lang="en-US" sz="2966" dirty="0">
                <a:solidFill>
                  <a:srgbClr val="000000"/>
                </a:solidFill>
                <a:latin typeface="DM Sans"/>
                <a:ea typeface="DM Sans"/>
                <a:cs typeface="DM Sans"/>
                <a:sym typeface="DM Sans"/>
              </a:rPr>
              <a:t> </a:t>
            </a:r>
            <a:r>
              <a:rPr lang="en-US" sz="2966" dirty="0" err="1">
                <a:solidFill>
                  <a:srgbClr val="000000"/>
                </a:solidFill>
                <a:latin typeface="DM Sans"/>
                <a:ea typeface="DM Sans"/>
                <a:cs typeface="DM Sans"/>
                <a:sym typeface="DM Sans"/>
              </a:rPr>
              <a:t>innan</a:t>
            </a:r>
            <a:r>
              <a:rPr lang="en-US" sz="2966" dirty="0">
                <a:solidFill>
                  <a:srgbClr val="000000"/>
                </a:solidFill>
                <a:latin typeface="DM Sans"/>
                <a:ea typeface="DM Sans"/>
                <a:cs typeface="DM Sans"/>
                <a:sym typeface="DM Sans"/>
              </a:rPr>
              <a:t> de </a:t>
            </a:r>
            <a:r>
              <a:rPr lang="en-US" sz="2966" dirty="0" err="1">
                <a:solidFill>
                  <a:srgbClr val="000000"/>
                </a:solidFill>
                <a:latin typeface="DM Sans"/>
                <a:ea typeface="DM Sans"/>
                <a:cs typeface="DM Sans"/>
                <a:sym typeface="DM Sans"/>
              </a:rPr>
              <a:t>examinerats</a:t>
            </a:r>
            <a:r>
              <a:rPr lang="en-US" sz="2966" dirty="0">
                <a:solidFill>
                  <a:srgbClr val="000000"/>
                </a:solidFill>
                <a:latin typeface="DM Sans"/>
                <a:ea typeface="DM Sans"/>
                <a:cs typeface="DM Sans"/>
                <a:sym typeface="DM Sans"/>
              </a:rPr>
              <a:t>.</a:t>
            </a:r>
          </a:p>
        </p:txBody>
      </p:sp>
      <p:sp>
        <p:nvSpPr>
          <p:cNvPr id="5" name="TextBox 5"/>
          <p:cNvSpPr txBox="1"/>
          <p:nvPr/>
        </p:nvSpPr>
        <p:spPr>
          <a:xfrm>
            <a:off x="1232605" y="7292447"/>
            <a:ext cx="8443294" cy="1508267"/>
          </a:xfrm>
          <a:prstGeom prst="rect">
            <a:avLst/>
          </a:prstGeom>
        </p:spPr>
        <p:txBody>
          <a:bodyPr lIns="0" tIns="0" rIns="0" bIns="0" rtlCol="0" anchor="t">
            <a:spAutoFit/>
          </a:bodyPr>
          <a:lstStyle/>
          <a:p>
            <a:pPr algn="l">
              <a:lnSpc>
                <a:spcPts val="6143"/>
              </a:lnSpc>
            </a:pPr>
            <a:r>
              <a:rPr lang="en-US" sz="4266" dirty="0">
                <a:solidFill>
                  <a:srgbClr val="000000"/>
                </a:solidFill>
                <a:latin typeface="DM Sans"/>
                <a:ea typeface="DM Sans"/>
                <a:cs typeface="DM Sans"/>
                <a:sym typeface="DM Sans"/>
              </a:rPr>
              <a:t>“Hos </a:t>
            </a:r>
            <a:r>
              <a:rPr lang="en-US" sz="4266" dirty="0" err="1">
                <a:solidFill>
                  <a:srgbClr val="000000"/>
                </a:solidFill>
                <a:latin typeface="DM Sans"/>
                <a:ea typeface="DM Sans"/>
                <a:cs typeface="DM Sans"/>
                <a:sym typeface="DM Sans"/>
              </a:rPr>
              <a:t>oss</a:t>
            </a:r>
            <a:r>
              <a:rPr lang="en-US" sz="4266" dirty="0">
                <a:solidFill>
                  <a:srgbClr val="000000"/>
                </a:solidFill>
                <a:latin typeface="DM Sans"/>
                <a:ea typeface="DM Sans"/>
                <a:cs typeface="DM Sans"/>
                <a:sym typeface="DM Sans"/>
              </a:rPr>
              <a:t> </a:t>
            </a:r>
            <a:r>
              <a:rPr lang="en-US" sz="4266" dirty="0" err="1">
                <a:solidFill>
                  <a:srgbClr val="000000"/>
                </a:solidFill>
                <a:latin typeface="DM Sans"/>
                <a:ea typeface="DM Sans"/>
                <a:cs typeface="DM Sans"/>
                <a:sym typeface="DM Sans"/>
              </a:rPr>
              <a:t>går</a:t>
            </a:r>
            <a:r>
              <a:rPr lang="en-US" sz="4266" dirty="0">
                <a:solidFill>
                  <a:srgbClr val="000000"/>
                </a:solidFill>
                <a:latin typeface="DM Sans"/>
                <a:ea typeface="DM Sans"/>
                <a:cs typeface="DM Sans"/>
                <a:sym typeface="DM Sans"/>
              </a:rPr>
              <a:t> </a:t>
            </a:r>
            <a:r>
              <a:rPr lang="en-US" sz="4266" dirty="0" err="1">
                <a:solidFill>
                  <a:srgbClr val="000000"/>
                </a:solidFill>
                <a:latin typeface="DM Sans"/>
                <a:ea typeface="DM Sans"/>
                <a:cs typeface="DM Sans"/>
                <a:sym typeface="DM Sans"/>
              </a:rPr>
              <a:t>teknik</a:t>
            </a:r>
            <a:r>
              <a:rPr lang="en-US" sz="4266" dirty="0">
                <a:solidFill>
                  <a:srgbClr val="000000"/>
                </a:solidFill>
                <a:latin typeface="DM Sans"/>
                <a:ea typeface="DM Sans"/>
                <a:cs typeface="DM Sans"/>
                <a:sym typeface="DM Sans"/>
              </a:rPr>
              <a:t> </a:t>
            </a:r>
            <a:r>
              <a:rPr lang="en-US" sz="4266" dirty="0" err="1">
                <a:solidFill>
                  <a:srgbClr val="000000"/>
                </a:solidFill>
                <a:latin typeface="DM Sans"/>
                <a:ea typeface="DM Sans"/>
                <a:cs typeface="DM Sans"/>
                <a:sym typeface="DM Sans"/>
              </a:rPr>
              <a:t>och</a:t>
            </a:r>
            <a:r>
              <a:rPr lang="en-US" sz="4266" dirty="0">
                <a:solidFill>
                  <a:srgbClr val="000000"/>
                </a:solidFill>
                <a:latin typeface="DM Sans"/>
                <a:ea typeface="DM Sans"/>
                <a:cs typeface="DM Sans"/>
                <a:sym typeface="DM Sans"/>
              </a:rPr>
              <a:t> </a:t>
            </a:r>
            <a:r>
              <a:rPr lang="en-US" sz="4266" dirty="0" err="1">
                <a:solidFill>
                  <a:srgbClr val="000000"/>
                </a:solidFill>
                <a:latin typeface="DM Sans"/>
                <a:ea typeface="DM Sans"/>
                <a:cs typeface="DM Sans"/>
                <a:sym typeface="DM Sans"/>
              </a:rPr>
              <a:t>människa</a:t>
            </a:r>
            <a:r>
              <a:rPr lang="en-US" sz="4266" dirty="0">
                <a:solidFill>
                  <a:srgbClr val="000000"/>
                </a:solidFill>
                <a:latin typeface="DM Sans"/>
                <a:ea typeface="DM Sans"/>
                <a:cs typeface="DM Sans"/>
                <a:sym typeface="DM Sans"/>
              </a:rPr>
              <a:t> hand </a:t>
            </a:r>
            <a:r>
              <a:rPr lang="en-US" sz="4266" dirty="0" err="1">
                <a:solidFill>
                  <a:srgbClr val="000000"/>
                </a:solidFill>
                <a:latin typeface="DM Sans"/>
                <a:ea typeface="DM Sans"/>
                <a:cs typeface="DM Sans"/>
                <a:sym typeface="DM Sans"/>
              </a:rPr>
              <a:t>i</a:t>
            </a:r>
            <a:r>
              <a:rPr lang="en-US" sz="4266" dirty="0">
                <a:solidFill>
                  <a:srgbClr val="000000"/>
                </a:solidFill>
                <a:latin typeface="DM Sans"/>
                <a:ea typeface="DM Sans"/>
                <a:cs typeface="DM Sans"/>
                <a:sym typeface="DM Sans"/>
              </a:rPr>
              <a:t> hand”</a:t>
            </a:r>
          </a:p>
        </p:txBody>
      </p:sp>
      <p:grpSp>
        <p:nvGrpSpPr>
          <p:cNvPr id="6" name="Group 6"/>
          <p:cNvGrpSpPr/>
          <p:nvPr/>
        </p:nvGrpSpPr>
        <p:grpSpPr>
          <a:xfrm>
            <a:off x="10878337" y="1782644"/>
            <a:ext cx="8507604" cy="8115300"/>
            <a:chOff x="0" y="0"/>
            <a:chExt cx="11343472" cy="10820400"/>
          </a:xfrm>
        </p:grpSpPr>
        <p:grpSp>
          <p:nvGrpSpPr>
            <p:cNvPr id="7" name="Group 7"/>
            <p:cNvGrpSpPr/>
            <p:nvPr/>
          </p:nvGrpSpPr>
          <p:grpSpPr>
            <a:xfrm>
              <a:off x="0" y="0"/>
              <a:ext cx="10820400" cy="10820400"/>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9" name="Group 9"/>
            <p:cNvGrpSpPr/>
            <p:nvPr/>
          </p:nvGrpSpPr>
          <p:grpSpPr>
            <a:xfrm>
              <a:off x="523072" y="0"/>
              <a:ext cx="10820400" cy="10820400"/>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t="-27810" b="-27810"/>
                </a:stretch>
              </a:blipFill>
            </p:spPr>
            <p:txBody>
              <a:bodyPr/>
              <a:lstStyle/>
              <a:p>
                <a:endParaRPr lang="sv-SE"/>
              </a:p>
            </p:txBody>
          </p:sp>
        </p:grpSp>
      </p:grpSp>
      <p:sp>
        <p:nvSpPr>
          <p:cNvPr id="11" name="TextBox 11"/>
          <p:cNvSpPr txBox="1"/>
          <p:nvPr/>
        </p:nvSpPr>
        <p:spPr>
          <a:xfrm>
            <a:off x="14554200" y="9235440"/>
            <a:ext cx="1195834" cy="198120"/>
          </a:xfrm>
          <a:prstGeom prst="rect">
            <a:avLst/>
          </a:prstGeom>
        </p:spPr>
        <p:txBody>
          <a:bodyPr lIns="0" tIns="0" rIns="0" bIns="0" rtlCol="0" anchor="t">
            <a:spAutoFit/>
          </a:bodyPr>
          <a:lstStyle/>
          <a:p>
            <a:pPr algn="ctr">
              <a:lnSpc>
                <a:spcPts val="1679"/>
              </a:lnSpc>
              <a:spcBef>
                <a:spcPct val="0"/>
              </a:spcBef>
            </a:pPr>
            <a:r>
              <a:rPr lang="en-US" sz="1200" dirty="0">
                <a:solidFill>
                  <a:srgbClr val="000000"/>
                </a:solidFill>
                <a:latin typeface="Canva Sans"/>
                <a:ea typeface="Canva Sans"/>
                <a:cs typeface="Canva Sans"/>
                <a:sym typeface="Canva Sans"/>
              </a:rPr>
              <a:t>Copyright </a:t>
            </a:r>
            <a:r>
              <a:rPr lang="en-US" sz="1200" dirty="0" err="1">
                <a:solidFill>
                  <a:srgbClr val="000000"/>
                </a:solidFill>
                <a:latin typeface="Canva Sans"/>
                <a:ea typeface="Canva Sans"/>
                <a:cs typeface="Canva Sans"/>
                <a:sym typeface="Canva Sans"/>
              </a:rPr>
              <a:t>Össur</a:t>
            </a:r>
            <a:endParaRPr lang="en-US" sz="1200" dirty="0">
              <a:solidFill>
                <a:srgbClr val="000000"/>
              </a:solidFill>
              <a:latin typeface="Canva Sans"/>
              <a:ea typeface="Canva Sans"/>
              <a:cs typeface="Canva Sans"/>
              <a:sym typeface="Canva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3716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sv-SE"/>
          </a:p>
        </p:txBody>
      </p:sp>
      <p:grpSp>
        <p:nvGrpSpPr>
          <p:cNvPr id="3" name="Group 3"/>
          <p:cNvGrpSpPr/>
          <p:nvPr/>
        </p:nvGrpSpPr>
        <p:grpSpPr>
          <a:xfrm>
            <a:off x="10591800" y="1649116"/>
            <a:ext cx="8507604" cy="8115300"/>
            <a:chOff x="0" y="0"/>
            <a:chExt cx="11343472" cy="10820400"/>
          </a:xfrm>
        </p:grpSpPr>
        <p:grpSp>
          <p:nvGrpSpPr>
            <p:cNvPr id="4" name="Group 4"/>
            <p:cNvGrpSpPr/>
            <p:nvPr/>
          </p:nvGrpSpPr>
          <p:grpSpPr>
            <a:xfrm>
              <a:off x="0" y="0"/>
              <a:ext cx="10820400" cy="108204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6" name="Group 6"/>
            <p:cNvGrpSpPr/>
            <p:nvPr/>
          </p:nvGrpSpPr>
          <p:grpSpPr>
            <a:xfrm>
              <a:off x="523072" y="0"/>
              <a:ext cx="10820400" cy="108204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28571" r="-28571"/>
                </a:stretch>
              </a:blipFill>
            </p:spPr>
            <p:txBody>
              <a:bodyPr/>
              <a:lstStyle/>
              <a:p>
                <a:endParaRPr lang="sv-SE"/>
              </a:p>
            </p:txBody>
          </p:sp>
        </p:grpSp>
      </p:grpSp>
      <p:sp>
        <p:nvSpPr>
          <p:cNvPr id="8" name="TextBox 8"/>
          <p:cNvSpPr txBox="1"/>
          <p:nvPr/>
        </p:nvSpPr>
        <p:spPr>
          <a:xfrm>
            <a:off x="1473822" y="628633"/>
            <a:ext cx="15016721" cy="1020483"/>
          </a:xfrm>
          <a:prstGeom prst="rect">
            <a:avLst/>
          </a:prstGeom>
        </p:spPr>
        <p:txBody>
          <a:bodyPr lIns="0" tIns="0" rIns="0" bIns="0" rtlCol="0" anchor="t">
            <a:spAutoFit/>
          </a:bodyPr>
          <a:lstStyle/>
          <a:p>
            <a:pPr algn="ctr">
              <a:lnSpc>
                <a:spcPts val="7310"/>
              </a:lnSpc>
            </a:pPr>
            <a:r>
              <a:rPr lang="en-US" sz="8600">
                <a:solidFill>
                  <a:srgbClr val="000000"/>
                </a:solidFill>
                <a:latin typeface="Canva Sans"/>
                <a:ea typeface="Canva Sans"/>
                <a:cs typeface="Canva Sans"/>
                <a:sym typeface="Canva Sans"/>
              </a:rPr>
              <a:t>Frågor?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A1AA9-4A16-ED4E-2D7D-72A54E207F7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2DB39D0-8405-4B5D-CC22-6BF58734E335}"/>
              </a:ext>
            </a:extLst>
          </p:cNvPr>
          <p:cNvSpPr/>
          <p:nvPr/>
        </p:nvSpPr>
        <p:spPr>
          <a:xfrm>
            <a:off x="0" y="53716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sv-SE"/>
          </a:p>
        </p:txBody>
      </p:sp>
      <p:grpSp>
        <p:nvGrpSpPr>
          <p:cNvPr id="3" name="Group 3">
            <a:extLst>
              <a:ext uri="{FF2B5EF4-FFF2-40B4-BE49-F238E27FC236}">
                <a16:creationId xmlns:a16="http://schemas.microsoft.com/office/drawing/2014/main" id="{6708C047-109B-255A-3097-3123A3E529ED}"/>
              </a:ext>
            </a:extLst>
          </p:cNvPr>
          <p:cNvGrpSpPr/>
          <p:nvPr/>
        </p:nvGrpSpPr>
        <p:grpSpPr>
          <a:xfrm>
            <a:off x="10591800" y="1649116"/>
            <a:ext cx="8507604" cy="8115300"/>
            <a:chOff x="0" y="0"/>
            <a:chExt cx="11343472" cy="10820400"/>
          </a:xfrm>
        </p:grpSpPr>
        <p:grpSp>
          <p:nvGrpSpPr>
            <p:cNvPr id="4" name="Group 4">
              <a:extLst>
                <a:ext uri="{FF2B5EF4-FFF2-40B4-BE49-F238E27FC236}">
                  <a16:creationId xmlns:a16="http://schemas.microsoft.com/office/drawing/2014/main" id="{0EE5C872-19A3-9AA9-984D-63E533F6765F}"/>
                </a:ext>
              </a:extLst>
            </p:cNvPr>
            <p:cNvGrpSpPr/>
            <p:nvPr/>
          </p:nvGrpSpPr>
          <p:grpSpPr>
            <a:xfrm>
              <a:off x="0" y="0"/>
              <a:ext cx="10820400" cy="10820400"/>
              <a:chOff x="0" y="0"/>
              <a:chExt cx="812800" cy="812800"/>
            </a:xfrm>
          </p:grpSpPr>
          <p:sp>
            <p:nvSpPr>
              <p:cNvPr id="5" name="Freeform 5">
                <a:extLst>
                  <a:ext uri="{FF2B5EF4-FFF2-40B4-BE49-F238E27FC236}">
                    <a16:creationId xmlns:a16="http://schemas.microsoft.com/office/drawing/2014/main" id="{11F0AB43-735C-012D-ABD2-99AE5F3F0DD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6" name="Group 6">
              <a:extLst>
                <a:ext uri="{FF2B5EF4-FFF2-40B4-BE49-F238E27FC236}">
                  <a16:creationId xmlns:a16="http://schemas.microsoft.com/office/drawing/2014/main" id="{582DCC39-9540-AAF3-FFB7-47EA6DD84018}"/>
                </a:ext>
              </a:extLst>
            </p:cNvPr>
            <p:cNvGrpSpPr/>
            <p:nvPr/>
          </p:nvGrpSpPr>
          <p:grpSpPr>
            <a:xfrm>
              <a:off x="523072" y="0"/>
              <a:ext cx="10820400" cy="10820400"/>
              <a:chOff x="0" y="0"/>
              <a:chExt cx="812800" cy="812800"/>
            </a:xfrm>
          </p:grpSpPr>
          <p:sp>
            <p:nvSpPr>
              <p:cNvPr id="7" name="Freeform 7">
                <a:extLst>
                  <a:ext uri="{FF2B5EF4-FFF2-40B4-BE49-F238E27FC236}">
                    <a16:creationId xmlns:a16="http://schemas.microsoft.com/office/drawing/2014/main" id="{5DC06EA3-4345-B4A3-C486-DAA86ACC6F4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28571" r="-28571"/>
                </a:stretch>
              </a:blipFill>
            </p:spPr>
            <p:txBody>
              <a:bodyPr/>
              <a:lstStyle/>
              <a:p>
                <a:endParaRPr lang="sv-SE"/>
              </a:p>
            </p:txBody>
          </p:sp>
        </p:grpSp>
      </p:grpSp>
      <p:sp>
        <p:nvSpPr>
          <p:cNvPr id="9" name="TextBox 7">
            <a:extLst>
              <a:ext uri="{FF2B5EF4-FFF2-40B4-BE49-F238E27FC236}">
                <a16:creationId xmlns:a16="http://schemas.microsoft.com/office/drawing/2014/main" id="{5146165E-17C5-FF50-E326-7831D68E2F1F}"/>
              </a:ext>
            </a:extLst>
          </p:cNvPr>
          <p:cNvSpPr txBox="1"/>
          <p:nvPr/>
        </p:nvSpPr>
        <p:spPr>
          <a:xfrm>
            <a:off x="1676400" y="1908094"/>
            <a:ext cx="7003825" cy="1112711"/>
          </a:xfrm>
          <a:prstGeom prst="rect">
            <a:avLst/>
          </a:prstGeom>
        </p:spPr>
        <p:txBody>
          <a:bodyPr lIns="0" tIns="0" rIns="0" bIns="0" rtlCol="0" anchor="t">
            <a:spAutoFit/>
          </a:bodyPr>
          <a:lstStyle/>
          <a:p>
            <a:pPr algn="l">
              <a:lnSpc>
                <a:spcPts val="7981"/>
              </a:lnSpc>
            </a:pPr>
            <a:r>
              <a:rPr lang="en-US" sz="9390" dirty="0">
                <a:solidFill>
                  <a:srgbClr val="000000"/>
                </a:solidFill>
                <a:latin typeface="Canva Sans"/>
                <a:ea typeface="Canva Sans"/>
                <a:cs typeface="Canva Sans"/>
                <a:sym typeface="Canva Sans"/>
              </a:rPr>
              <a:t>WORKSHOP</a:t>
            </a:r>
          </a:p>
        </p:txBody>
      </p:sp>
    </p:spTree>
    <p:extLst>
      <p:ext uri="{BB962C8B-B14F-4D97-AF65-F5344CB8AC3E}">
        <p14:creationId xmlns:p14="http://schemas.microsoft.com/office/powerpoint/2010/main" val="342777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2562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grpSp>
        <p:nvGrpSpPr>
          <p:cNvPr id="3" name="Group 3"/>
          <p:cNvGrpSpPr/>
          <p:nvPr/>
        </p:nvGrpSpPr>
        <p:grpSpPr>
          <a:xfrm>
            <a:off x="10878337" y="1782644"/>
            <a:ext cx="8507604" cy="8115300"/>
            <a:chOff x="0" y="0"/>
            <a:chExt cx="11343472" cy="10820400"/>
          </a:xfrm>
        </p:grpSpPr>
        <p:grpSp>
          <p:nvGrpSpPr>
            <p:cNvPr id="4" name="Group 4"/>
            <p:cNvGrpSpPr/>
            <p:nvPr/>
          </p:nvGrpSpPr>
          <p:grpSpPr>
            <a:xfrm>
              <a:off x="0" y="0"/>
              <a:ext cx="10820400" cy="108204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6" name="Group 6"/>
            <p:cNvGrpSpPr/>
            <p:nvPr/>
          </p:nvGrpSpPr>
          <p:grpSpPr>
            <a:xfrm>
              <a:off x="523072" y="0"/>
              <a:ext cx="10820400" cy="108204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t="-25136" b="-25136"/>
                </a:stretch>
              </a:blipFill>
            </p:spPr>
            <p:txBody>
              <a:bodyPr/>
              <a:lstStyle/>
              <a:p>
                <a:endParaRPr lang="sv-SE"/>
              </a:p>
            </p:txBody>
          </p:sp>
        </p:grpSp>
      </p:grpSp>
      <p:sp>
        <p:nvSpPr>
          <p:cNvPr id="8" name="TextBox 8"/>
          <p:cNvSpPr txBox="1"/>
          <p:nvPr/>
        </p:nvSpPr>
        <p:spPr>
          <a:xfrm>
            <a:off x="1473822" y="628633"/>
            <a:ext cx="15016721" cy="1020483"/>
          </a:xfrm>
          <a:prstGeom prst="rect">
            <a:avLst/>
          </a:prstGeom>
        </p:spPr>
        <p:txBody>
          <a:bodyPr lIns="0" tIns="0" rIns="0" bIns="0" rtlCol="0" anchor="t">
            <a:spAutoFit/>
          </a:bodyPr>
          <a:lstStyle/>
          <a:p>
            <a:pPr algn="ctr">
              <a:lnSpc>
                <a:spcPts val="7310"/>
              </a:lnSpc>
            </a:pPr>
            <a:r>
              <a:rPr lang="en-US" sz="8600">
                <a:solidFill>
                  <a:srgbClr val="000000"/>
                </a:solidFill>
                <a:latin typeface="Canva Sans"/>
                <a:ea typeface="Canva Sans"/>
                <a:cs typeface="Canva Sans"/>
                <a:sym typeface="Canva Sans"/>
              </a:rPr>
              <a:t>Protes</a:t>
            </a:r>
          </a:p>
        </p:txBody>
      </p:sp>
      <p:sp>
        <p:nvSpPr>
          <p:cNvPr id="9" name="TextBox 9"/>
          <p:cNvSpPr txBox="1"/>
          <p:nvPr/>
        </p:nvSpPr>
        <p:spPr>
          <a:xfrm>
            <a:off x="1199634" y="1582441"/>
            <a:ext cx="8443294" cy="6910465"/>
          </a:xfrm>
          <a:prstGeom prst="rect">
            <a:avLst/>
          </a:prstGeom>
        </p:spPr>
        <p:txBody>
          <a:bodyPr lIns="0" tIns="0" rIns="0" bIns="0" rtlCol="0" anchor="t">
            <a:spAutoFit/>
          </a:bodyPr>
          <a:lstStyle/>
          <a:p>
            <a:pPr algn="l">
              <a:lnSpc>
                <a:spcPts val="4271"/>
              </a:lnSpc>
            </a:pPr>
            <a:r>
              <a:rPr lang="en-US" sz="2966">
                <a:solidFill>
                  <a:srgbClr val="000000"/>
                </a:solidFill>
                <a:latin typeface="DM Sans"/>
                <a:ea typeface="DM Sans"/>
                <a:cs typeface="DM Sans"/>
                <a:sym typeface="DM Sans"/>
              </a:rPr>
              <a:t>De flesta protesfötter har ingen stor rörlighet i ankeln utan genom den energiåtergivning som materialet ger så fås en viss rörlighet, de har alltså ingen led.</a:t>
            </a:r>
          </a:p>
          <a:p>
            <a:pPr algn="l">
              <a:lnSpc>
                <a:spcPts val="4271"/>
              </a:lnSpc>
            </a:pPr>
            <a:endParaRPr lang="en-US" sz="2966">
              <a:solidFill>
                <a:srgbClr val="000000"/>
              </a:solidFill>
              <a:latin typeface="DM Sans"/>
              <a:ea typeface="DM Sans"/>
              <a:cs typeface="DM Sans"/>
              <a:sym typeface="DM Sans"/>
            </a:endParaRPr>
          </a:p>
          <a:p>
            <a:pPr algn="l">
              <a:lnSpc>
                <a:spcPts val="4271"/>
              </a:lnSpc>
            </a:pPr>
            <a:r>
              <a:rPr lang="en-US" sz="2966">
                <a:solidFill>
                  <a:srgbClr val="000000"/>
                </a:solidFill>
                <a:latin typeface="DM Sans"/>
                <a:ea typeface="DM Sans"/>
                <a:cs typeface="DM Sans"/>
                <a:sym typeface="DM Sans"/>
              </a:rPr>
              <a:t>En patient med underbensprotes har bra balans och är en vad protesgångare. Hon ska nu gifta sig och har inte riktigt bestämt sig för vilka skor hon ska ha. De har olika höjd på klacken. Kan detta bli ett problem?</a:t>
            </a:r>
          </a:p>
          <a:p>
            <a:pPr algn="l">
              <a:lnSpc>
                <a:spcPts val="4271"/>
              </a:lnSpc>
            </a:pPr>
            <a:r>
              <a:rPr lang="en-US" sz="2966">
                <a:solidFill>
                  <a:srgbClr val="000000"/>
                </a:solidFill>
                <a:latin typeface="DM Sans"/>
                <a:ea typeface="DM Sans"/>
                <a:cs typeface="DM Sans"/>
                <a:sym typeface="DM Sans"/>
              </a:rPr>
              <a:t>Diskutera, rita och resonera!</a:t>
            </a:r>
          </a:p>
          <a:p>
            <a:pPr algn="l">
              <a:lnSpc>
                <a:spcPts val="4271"/>
              </a:lnSpc>
            </a:pPr>
            <a:endParaRPr lang="en-US" sz="2966">
              <a:solidFill>
                <a:srgbClr val="000000"/>
              </a:solidFill>
              <a:latin typeface="DM Sans"/>
              <a:ea typeface="DM Sans"/>
              <a:cs typeface="DM Sans"/>
              <a:sym typeface="DM Sans"/>
            </a:endParaRPr>
          </a:p>
          <a:p>
            <a:pPr algn="l">
              <a:lnSpc>
                <a:spcPts val="4271"/>
              </a:lnSpc>
            </a:pPr>
            <a:endParaRPr lang="en-US" sz="2966">
              <a:solidFill>
                <a:srgbClr val="000000"/>
              </a:solidFill>
              <a:latin typeface="DM Sans"/>
              <a:ea typeface="DM Sans"/>
              <a:cs typeface="DM Sans"/>
              <a:sym typeface="DM Sans"/>
            </a:endParaRPr>
          </a:p>
        </p:txBody>
      </p:sp>
      <p:sp>
        <p:nvSpPr>
          <p:cNvPr id="10" name="TextBox 10"/>
          <p:cNvSpPr txBox="1"/>
          <p:nvPr/>
        </p:nvSpPr>
        <p:spPr>
          <a:xfrm rot="-5400000">
            <a:off x="16828979" y="6181897"/>
            <a:ext cx="2049363" cy="198120"/>
          </a:xfrm>
          <a:prstGeom prst="rect">
            <a:avLst/>
          </a:prstGeom>
        </p:spPr>
        <p:txBody>
          <a:bodyPr lIns="0" tIns="0" rIns="0" bIns="0" rtlCol="0" anchor="t">
            <a:spAutoFit/>
          </a:bodyPr>
          <a:lstStyle/>
          <a:p>
            <a:pPr algn="ctr">
              <a:lnSpc>
                <a:spcPts val="1679"/>
              </a:lnSpc>
              <a:spcBef>
                <a:spcPct val="0"/>
              </a:spcBef>
            </a:pPr>
            <a:r>
              <a:rPr lang="en-US" sz="1200" dirty="0">
                <a:solidFill>
                  <a:srgbClr val="000000"/>
                </a:solidFill>
                <a:latin typeface="Canva Sans"/>
                <a:ea typeface="Canva Sans"/>
                <a:cs typeface="Canva Sans"/>
                <a:sym typeface="Canva Sans"/>
              </a:rPr>
              <a:t>Copyright Anatomic studios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2562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grpSp>
        <p:nvGrpSpPr>
          <p:cNvPr id="3" name="Group 3"/>
          <p:cNvGrpSpPr/>
          <p:nvPr/>
        </p:nvGrpSpPr>
        <p:grpSpPr>
          <a:xfrm>
            <a:off x="10878337" y="1782644"/>
            <a:ext cx="8507604" cy="8115300"/>
            <a:chOff x="0" y="0"/>
            <a:chExt cx="11343472" cy="10820400"/>
          </a:xfrm>
        </p:grpSpPr>
        <p:grpSp>
          <p:nvGrpSpPr>
            <p:cNvPr id="4" name="Group 4"/>
            <p:cNvGrpSpPr/>
            <p:nvPr/>
          </p:nvGrpSpPr>
          <p:grpSpPr>
            <a:xfrm>
              <a:off x="0" y="0"/>
              <a:ext cx="10820400" cy="108204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6" name="Group 6"/>
            <p:cNvGrpSpPr/>
            <p:nvPr/>
          </p:nvGrpSpPr>
          <p:grpSpPr>
            <a:xfrm>
              <a:off x="523072" y="0"/>
              <a:ext cx="10820400" cy="108204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t="-7894" b="-7894"/>
                </a:stretch>
              </a:blipFill>
            </p:spPr>
            <p:txBody>
              <a:bodyPr/>
              <a:lstStyle/>
              <a:p>
                <a:endParaRPr lang="sv-SE"/>
              </a:p>
            </p:txBody>
          </p:sp>
        </p:grpSp>
      </p:grpSp>
      <p:sp>
        <p:nvSpPr>
          <p:cNvPr id="8" name="TextBox 8"/>
          <p:cNvSpPr txBox="1"/>
          <p:nvPr/>
        </p:nvSpPr>
        <p:spPr>
          <a:xfrm>
            <a:off x="1473822" y="628633"/>
            <a:ext cx="15016721" cy="1020483"/>
          </a:xfrm>
          <a:prstGeom prst="rect">
            <a:avLst/>
          </a:prstGeom>
        </p:spPr>
        <p:txBody>
          <a:bodyPr lIns="0" tIns="0" rIns="0" bIns="0" rtlCol="0" anchor="t">
            <a:spAutoFit/>
          </a:bodyPr>
          <a:lstStyle/>
          <a:p>
            <a:pPr algn="ctr">
              <a:lnSpc>
                <a:spcPts val="7310"/>
              </a:lnSpc>
            </a:pPr>
            <a:r>
              <a:rPr lang="en-US" sz="8600">
                <a:solidFill>
                  <a:srgbClr val="000000"/>
                </a:solidFill>
                <a:latin typeface="Canva Sans"/>
                <a:ea typeface="Canva Sans"/>
                <a:cs typeface="Canva Sans"/>
                <a:sym typeface="Canva Sans"/>
              </a:rPr>
              <a:t>Protes</a:t>
            </a:r>
          </a:p>
        </p:txBody>
      </p:sp>
      <p:sp>
        <p:nvSpPr>
          <p:cNvPr id="9" name="TextBox 9"/>
          <p:cNvSpPr txBox="1"/>
          <p:nvPr/>
        </p:nvSpPr>
        <p:spPr>
          <a:xfrm>
            <a:off x="1199634" y="1582441"/>
            <a:ext cx="8443294" cy="1043065"/>
          </a:xfrm>
          <a:prstGeom prst="rect">
            <a:avLst/>
          </a:prstGeom>
        </p:spPr>
        <p:txBody>
          <a:bodyPr lIns="0" tIns="0" rIns="0" bIns="0" rtlCol="0" anchor="t">
            <a:spAutoFit/>
          </a:bodyPr>
          <a:lstStyle/>
          <a:p>
            <a:pPr algn="l">
              <a:lnSpc>
                <a:spcPts val="4271"/>
              </a:lnSpc>
            </a:pPr>
            <a:r>
              <a:rPr lang="en-US" sz="2966">
                <a:solidFill>
                  <a:srgbClr val="000000"/>
                </a:solidFill>
                <a:latin typeface="DM Sans"/>
                <a:ea typeface="DM Sans"/>
                <a:cs typeface="DM Sans"/>
                <a:sym typeface="DM Sans"/>
              </a:rPr>
              <a:t>I vilka andra situationer skulle samma problem kunna uppstå?</a:t>
            </a:r>
          </a:p>
        </p:txBody>
      </p:sp>
      <p:sp>
        <p:nvSpPr>
          <p:cNvPr id="10" name="TextBox 10"/>
          <p:cNvSpPr txBox="1"/>
          <p:nvPr/>
        </p:nvSpPr>
        <p:spPr>
          <a:xfrm>
            <a:off x="14295177" y="9522219"/>
            <a:ext cx="2049363"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Copyright Anatomic studios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2562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grpSp>
        <p:nvGrpSpPr>
          <p:cNvPr id="3" name="Group 3"/>
          <p:cNvGrpSpPr/>
          <p:nvPr/>
        </p:nvGrpSpPr>
        <p:grpSpPr>
          <a:xfrm>
            <a:off x="10878337" y="1782644"/>
            <a:ext cx="8507604" cy="8115300"/>
            <a:chOff x="0" y="0"/>
            <a:chExt cx="11343472" cy="10820400"/>
          </a:xfrm>
        </p:grpSpPr>
        <p:grpSp>
          <p:nvGrpSpPr>
            <p:cNvPr id="4" name="Group 4"/>
            <p:cNvGrpSpPr/>
            <p:nvPr/>
          </p:nvGrpSpPr>
          <p:grpSpPr>
            <a:xfrm>
              <a:off x="0" y="0"/>
              <a:ext cx="10820400" cy="108204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6" name="Group 6"/>
            <p:cNvGrpSpPr/>
            <p:nvPr/>
          </p:nvGrpSpPr>
          <p:grpSpPr>
            <a:xfrm>
              <a:off x="523072" y="0"/>
              <a:ext cx="10820400" cy="108204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t="-7894" b="-7894"/>
                </a:stretch>
              </a:blipFill>
            </p:spPr>
            <p:txBody>
              <a:bodyPr/>
              <a:lstStyle/>
              <a:p>
                <a:endParaRPr lang="sv-SE"/>
              </a:p>
            </p:txBody>
          </p:sp>
        </p:grpSp>
      </p:grpSp>
      <p:sp>
        <p:nvSpPr>
          <p:cNvPr id="10" name="TextBox 10"/>
          <p:cNvSpPr txBox="1"/>
          <p:nvPr/>
        </p:nvSpPr>
        <p:spPr>
          <a:xfrm>
            <a:off x="14295177" y="9522219"/>
            <a:ext cx="2049363"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Copyright Anatomic studios</a:t>
            </a:r>
          </a:p>
        </p:txBody>
      </p:sp>
      <p:grpSp>
        <p:nvGrpSpPr>
          <p:cNvPr id="11" name="Group 3"/>
          <p:cNvGrpSpPr/>
          <p:nvPr/>
        </p:nvGrpSpPr>
        <p:grpSpPr>
          <a:xfrm>
            <a:off x="10878337" y="1782644"/>
            <a:ext cx="8507604" cy="8115300"/>
            <a:chOff x="0" y="0"/>
            <a:chExt cx="11343472" cy="10820400"/>
          </a:xfrm>
        </p:grpSpPr>
        <p:grpSp>
          <p:nvGrpSpPr>
            <p:cNvPr id="12" name="Group 4"/>
            <p:cNvGrpSpPr/>
            <p:nvPr/>
          </p:nvGrpSpPr>
          <p:grpSpPr>
            <a:xfrm>
              <a:off x="0" y="0"/>
              <a:ext cx="10820400" cy="10820400"/>
              <a:chOff x="0" y="0"/>
              <a:chExt cx="812800" cy="812800"/>
            </a:xfrm>
          </p:grpSpPr>
          <p:sp>
            <p:nvSpPr>
              <p:cNvPr id="1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13" name="Group 6"/>
            <p:cNvGrpSpPr/>
            <p:nvPr/>
          </p:nvGrpSpPr>
          <p:grpSpPr>
            <a:xfrm>
              <a:off x="523072" y="0"/>
              <a:ext cx="10820400" cy="10820400"/>
              <a:chOff x="0" y="0"/>
              <a:chExt cx="812800" cy="812800"/>
            </a:xfrm>
          </p:grpSpPr>
          <p:sp>
            <p:nvSpPr>
              <p:cNvPr id="14"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5136" r="-25136"/>
                </a:stretch>
              </a:blipFill>
            </p:spPr>
            <p:txBody>
              <a:bodyPr/>
              <a:lstStyle/>
              <a:p>
                <a:endParaRPr lang="sv-SE"/>
              </a:p>
            </p:txBody>
          </p:sp>
        </p:grpSp>
      </p:grpSp>
      <p:sp>
        <p:nvSpPr>
          <p:cNvPr id="16" name="TextBox 9">
            <a:extLst>
              <a:ext uri="{FF2B5EF4-FFF2-40B4-BE49-F238E27FC236}">
                <a16:creationId xmlns:a16="http://schemas.microsoft.com/office/drawing/2014/main" id="{C461D4A5-37A8-4B21-EB0C-ED6E912C0B9B}"/>
              </a:ext>
            </a:extLst>
          </p:cNvPr>
          <p:cNvSpPr txBox="1"/>
          <p:nvPr/>
        </p:nvSpPr>
        <p:spPr>
          <a:xfrm>
            <a:off x="14169738" y="9455277"/>
            <a:ext cx="2317105" cy="198120"/>
          </a:xfrm>
          <a:prstGeom prst="rect">
            <a:avLst/>
          </a:prstGeom>
        </p:spPr>
        <p:txBody>
          <a:bodyPr lIns="0" tIns="0" rIns="0" bIns="0" rtlCol="0" anchor="t">
            <a:spAutoFit/>
          </a:bodyPr>
          <a:lstStyle/>
          <a:p>
            <a:pPr algn="ctr">
              <a:lnSpc>
                <a:spcPts val="1679"/>
              </a:lnSpc>
              <a:spcBef>
                <a:spcPct val="0"/>
              </a:spcBef>
            </a:pPr>
            <a:r>
              <a:rPr lang="en-US" sz="1200" dirty="0">
                <a:solidFill>
                  <a:srgbClr val="000000"/>
                </a:solidFill>
                <a:latin typeface="Canva Sans"/>
                <a:ea typeface="Canva Sans"/>
                <a:cs typeface="Canva Sans"/>
                <a:sym typeface="Canva Sans"/>
              </a:rPr>
              <a:t>Copyright Jönköping University</a:t>
            </a:r>
          </a:p>
        </p:txBody>
      </p:sp>
      <p:sp>
        <p:nvSpPr>
          <p:cNvPr id="17" name="TextBox 8"/>
          <p:cNvSpPr txBox="1"/>
          <p:nvPr/>
        </p:nvSpPr>
        <p:spPr>
          <a:xfrm>
            <a:off x="1473822" y="628633"/>
            <a:ext cx="15016721" cy="1020483"/>
          </a:xfrm>
          <a:prstGeom prst="rect">
            <a:avLst/>
          </a:prstGeom>
        </p:spPr>
        <p:txBody>
          <a:bodyPr lIns="0" tIns="0" rIns="0" bIns="0" rtlCol="0" anchor="t">
            <a:spAutoFit/>
          </a:bodyPr>
          <a:lstStyle/>
          <a:p>
            <a:pPr algn="ctr">
              <a:lnSpc>
                <a:spcPts val="7310"/>
              </a:lnSpc>
            </a:pPr>
            <a:r>
              <a:rPr lang="en-US" sz="8600">
                <a:solidFill>
                  <a:srgbClr val="000000"/>
                </a:solidFill>
                <a:latin typeface="Canva Sans"/>
                <a:ea typeface="Canva Sans"/>
                <a:cs typeface="Canva Sans"/>
                <a:sym typeface="Canva Sans"/>
              </a:rPr>
              <a:t>Ortos</a:t>
            </a:r>
          </a:p>
        </p:txBody>
      </p:sp>
      <p:sp>
        <p:nvSpPr>
          <p:cNvPr id="18" name="TextBox 9"/>
          <p:cNvSpPr txBox="1"/>
          <p:nvPr/>
        </p:nvSpPr>
        <p:spPr>
          <a:xfrm>
            <a:off x="1232605" y="1715969"/>
            <a:ext cx="8443294" cy="3176665"/>
          </a:xfrm>
          <a:prstGeom prst="rect">
            <a:avLst/>
          </a:prstGeom>
        </p:spPr>
        <p:txBody>
          <a:bodyPr lIns="0" tIns="0" rIns="0" bIns="0" rtlCol="0" anchor="t">
            <a:spAutoFit/>
          </a:bodyPr>
          <a:lstStyle/>
          <a:p>
            <a:pPr algn="l">
              <a:lnSpc>
                <a:spcPts val="4271"/>
              </a:lnSpc>
            </a:pPr>
            <a:r>
              <a:rPr lang="en-US" sz="2966">
                <a:solidFill>
                  <a:srgbClr val="000000"/>
                </a:solidFill>
                <a:latin typeface="DM Sans"/>
                <a:ea typeface="DM Sans"/>
                <a:cs typeface="DM Sans"/>
                <a:sym typeface="DM Sans"/>
              </a:rPr>
              <a:t>Vilka krafter och moment påverkar ankeln när du står stilla med raka ben?</a:t>
            </a:r>
          </a:p>
          <a:p>
            <a:pPr algn="l">
              <a:lnSpc>
                <a:spcPts val="4271"/>
              </a:lnSpc>
            </a:pPr>
            <a:endParaRPr lang="en-US" sz="2966">
              <a:solidFill>
                <a:srgbClr val="000000"/>
              </a:solidFill>
              <a:latin typeface="DM Sans"/>
              <a:ea typeface="DM Sans"/>
              <a:cs typeface="DM Sans"/>
              <a:sym typeface="DM Sans"/>
            </a:endParaRPr>
          </a:p>
          <a:p>
            <a:pPr algn="l">
              <a:lnSpc>
                <a:spcPts val="4271"/>
              </a:lnSpc>
            </a:pPr>
            <a:r>
              <a:rPr lang="en-US" sz="2966">
                <a:solidFill>
                  <a:srgbClr val="000000"/>
                </a:solidFill>
                <a:latin typeface="DM Sans"/>
                <a:ea typeface="DM Sans"/>
                <a:cs typeface="DM Sans"/>
                <a:sym typeface="DM Sans"/>
              </a:rPr>
              <a:t>Rita gärna på ett papper och förklara med pilar eller stå upp och försök känna efter</a:t>
            </a:r>
          </a:p>
          <a:p>
            <a:pPr algn="l">
              <a:lnSpc>
                <a:spcPts val="4271"/>
              </a:lnSpc>
            </a:pPr>
            <a:endParaRPr lang="en-US" sz="2966">
              <a:solidFill>
                <a:srgbClr val="000000"/>
              </a:solidFill>
              <a:latin typeface="DM Sans"/>
              <a:ea typeface="DM Sans"/>
              <a:cs typeface="DM Sans"/>
              <a:sym typeface="DM Sans"/>
            </a:endParaRPr>
          </a:p>
        </p:txBody>
      </p:sp>
    </p:spTree>
    <p:extLst>
      <p:ext uri="{BB962C8B-B14F-4D97-AF65-F5344CB8AC3E}">
        <p14:creationId xmlns:p14="http://schemas.microsoft.com/office/powerpoint/2010/main" val="39593810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2562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grpSp>
        <p:nvGrpSpPr>
          <p:cNvPr id="3" name="Group 3"/>
          <p:cNvGrpSpPr/>
          <p:nvPr/>
        </p:nvGrpSpPr>
        <p:grpSpPr>
          <a:xfrm>
            <a:off x="10878337" y="1782644"/>
            <a:ext cx="8507604" cy="8115300"/>
            <a:chOff x="0" y="0"/>
            <a:chExt cx="11343472" cy="10820400"/>
          </a:xfrm>
        </p:grpSpPr>
        <p:grpSp>
          <p:nvGrpSpPr>
            <p:cNvPr id="4" name="Group 4"/>
            <p:cNvGrpSpPr/>
            <p:nvPr/>
          </p:nvGrpSpPr>
          <p:grpSpPr>
            <a:xfrm>
              <a:off x="0" y="0"/>
              <a:ext cx="10820400" cy="108204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6" name="Group 6"/>
            <p:cNvGrpSpPr/>
            <p:nvPr/>
          </p:nvGrpSpPr>
          <p:grpSpPr>
            <a:xfrm>
              <a:off x="523072" y="0"/>
              <a:ext cx="10820400" cy="108204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t="-7894" b="-7894"/>
                </a:stretch>
              </a:blipFill>
            </p:spPr>
            <p:txBody>
              <a:bodyPr/>
              <a:lstStyle/>
              <a:p>
                <a:endParaRPr lang="sv-SE"/>
              </a:p>
            </p:txBody>
          </p:sp>
        </p:grpSp>
      </p:grpSp>
      <p:sp>
        <p:nvSpPr>
          <p:cNvPr id="10" name="TextBox 10"/>
          <p:cNvSpPr txBox="1"/>
          <p:nvPr/>
        </p:nvSpPr>
        <p:spPr>
          <a:xfrm>
            <a:off x="14295177" y="9522219"/>
            <a:ext cx="2049363"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Copyright Anatomic studios</a:t>
            </a:r>
          </a:p>
        </p:txBody>
      </p:sp>
      <p:grpSp>
        <p:nvGrpSpPr>
          <p:cNvPr id="11" name="Group 3"/>
          <p:cNvGrpSpPr/>
          <p:nvPr/>
        </p:nvGrpSpPr>
        <p:grpSpPr>
          <a:xfrm>
            <a:off x="10878337" y="1782644"/>
            <a:ext cx="8507604" cy="8115300"/>
            <a:chOff x="0" y="0"/>
            <a:chExt cx="11343472" cy="10820400"/>
          </a:xfrm>
        </p:grpSpPr>
        <p:grpSp>
          <p:nvGrpSpPr>
            <p:cNvPr id="12" name="Group 4"/>
            <p:cNvGrpSpPr/>
            <p:nvPr/>
          </p:nvGrpSpPr>
          <p:grpSpPr>
            <a:xfrm>
              <a:off x="0" y="0"/>
              <a:ext cx="10820400" cy="10820400"/>
              <a:chOff x="0" y="0"/>
              <a:chExt cx="812800" cy="812800"/>
            </a:xfrm>
          </p:grpSpPr>
          <p:sp>
            <p:nvSpPr>
              <p:cNvPr id="1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13" name="Group 6"/>
            <p:cNvGrpSpPr/>
            <p:nvPr/>
          </p:nvGrpSpPr>
          <p:grpSpPr>
            <a:xfrm>
              <a:off x="523072" y="0"/>
              <a:ext cx="10820400" cy="10820400"/>
              <a:chOff x="0" y="0"/>
              <a:chExt cx="812800" cy="812800"/>
            </a:xfrm>
          </p:grpSpPr>
          <p:sp>
            <p:nvSpPr>
              <p:cNvPr id="14"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5136" r="-25136"/>
                </a:stretch>
              </a:blipFill>
            </p:spPr>
            <p:txBody>
              <a:bodyPr/>
              <a:lstStyle/>
              <a:p>
                <a:endParaRPr lang="sv-SE"/>
              </a:p>
            </p:txBody>
          </p:sp>
        </p:grpSp>
      </p:grpSp>
      <p:sp>
        <p:nvSpPr>
          <p:cNvPr id="16" name="TextBox 9">
            <a:extLst>
              <a:ext uri="{FF2B5EF4-FFF2-40B4-BE49-F238E27FC236}">
                <a16:creationId xmlns:a16="http://schemas.microsoft.com/office/drawing/2014/main" id="{A62DBF69-3F2A-F4EA-884E-CC459C5FCE46}"/>
              </a:ext>
            </a:extLst>
          </p:cNvPr>
          <p:cNvSpPr txBox="1"/>
          <p:nvPr/>
        </p:nvSpPr>
        <p:spPr>
          <a:xfrm>
            <a:off x="14169738" y="9460247"/>
            <a:ext cx="2317105" cy="198120"/>
          </a:xfrm>
          <a:prstGeom prst="rect">
            <a:avLst/>
          </a:prstGeom>
        </p:spPr>
        <p:txBody>
          <a:bodyPr lIns="0" tIns="0" rIns="0" bIns="0" rtlCol="0" anchor="t">
            <a:spAutoFit/>
          </a:bodyPr>
          <a:lstStyle/>
          <a:p>
            <a:pPr algn="ctr">
              <a:lnSpc>
                <a:spcPts val="1679"/>
              </a:lnSpc>
              <a:spcBef>
                <a:spcPct val="0"/>
              </a:spcBef>
            </a:pPr>
            <a:r>
              <a:rPr lang="en-US" sz="1200" dirty="0">
                <a:solidFill>
                  <a:srgbClr val="000000"/>
                </a:solidFill>
                <a:latin typeface="Canva Sans"/>
                <a:ea typeface="Canva Sans"/>
                <a:cs typeface="Canva Sans"/>
                <a:sym typeface="Canva Sans"/>
              </a:rPr>
              <a:t>Copyright Jönköping University</a:t>
            </a:r>
          </a:p>
        </p:txBody>
      </p:sp>
      <p:sp>
        <p:nvSpPr>
          <p:cNvPr id="17" name="TextBox 8"/>
          <p:cNvSpPr txBox="1"/>
          <p:nvPr/>
        </p:nvSpPr>
        <p:spPr>
          <a:xfrm>
            <a:off x="1473822" y="628633"/>
            <a:ext cx="15016721" cy="1020483"/>
          </a:xfrm>
          <a:prstGeom prst="rect">
            <a:avLst/>
          </a:prstGeom>
        </p:spPr>
        <p:txBody>
          <a:bodyPr lIns="0" tIns="0" rIns="0" bIns="0" rtlCol="0" anchor="t">
            <a:spAutoFit/>
          </a:bodyPr>
          <a:lstStyle/>
          <a:p>
            <a:pPr algn="ctr">
              <a:lnSpc>
                <a:spcPts val="7310"/>
              </a:lnSpc>
            </a:pPr>
            <a:r>
              <a:rPr lang="en-US" sz="8600">
                <a:solidFill>
                  <a:srgbClr val="000000"/>
                </a:solidFill>
                <a:latin typeface="Canva Sans"/>
                <a:ea typeface="Canva Sans"/>
                <a:cs typeface="Canva Sans"/>
                <a:sym typeface="Canva Sans"/>
              </a:rPr>
              <a:t>Ortos</a:t>
            </a:r>
          </a:p>
        </p:txBody>
      </p:sp>
      <p:sp>
        <p:nvSpPr>
          <p:cNvPr id="18" name="TextBox 9"/>
          <p:cNvSpPr txBox="1"/>
          <p:nvPr/>
        </p:nvSpPr>
        <p:spPr>
          <a:xfrm>
            <a:off x="1232605" y="1715969"/>
            <a:ext cx="8443294" cy="1576465"/>
          </a:xfrm>
          <a:prstGeom prst="rect">
            <a:avLst/>
          </a:prstGeom>
        </p:spPr>
        <p:txBody>
          <a:bodyPr lIns="0" tIns="0" rIns="0" bIns="0" rtlCol="0" anchor="t">
            <a:spAutoFit/>
          </a:bodyPr>
          <a:lstStyle/>
          <a:p>
            <a:pPr algn="l">
              <a:lnSpc>
                <a:spcPts val="4271"/>
              </a:lnSpc>
            </a:pPr>
            <a:r>
              <a:rPr lang="en-US" sz="2966">
                <a:solidFill>
                  <a:srgbClr val="000000"/>
                </a:solidFill>
                <a:latin typeface="DM Sans"/>
                <a:ea typeface="DM Sans"/>
                <a:cs typeface="DM Sans"/>
                <a:sym typeface="DM Sans"/>
              </a:rPr>
              <a:t>Vad händer om man inte kan använda musklerna på vadens baksida? </a:t>
            </a:r>
          </a:p>
          <a:p>
            <a:pPr algn="l">
              <a:lnSpc>
                <a:spcPts val="4271"/>
              </a:lnSpc>
            </a:pPr>
            <a:endParaRPr lang="en-US" sz="2966">
              <a:solidFill>
                <a:srgbClr val="000000"/>
              </a:solidFill>
              <a:latin typeface="DM Sans"/>
              <a:ea typeface="DM Sans"/>
              <a:cs typeface="DM Sans"/>
              <a:sym typeface="DM Sans"/>
            </a:endParaRPr>
          </a:p>
        </p:txBody>
      </p:sp>
    </p:spTree>
    <p:extLst>
      <p:ext uri="{BB962C8B-B14F-4D97-AF65-F5344CB8AC3E}">
        <p14:creationId xmlns:p14="http://schemas.microsoft.com/office/powerpoint/2010/main" val="1661261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2562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grpSp>
        <p:nvGrpSpPr>
          <p:cNvPr id="3" name="Group 3"/>
          <p:cNvGrpSpPr/>
          <p:nvPr/>
        </p:nvGrpSpPr>
        <p:grpSpPr>
          <a:xfrm>
            <a:off x="10878337" y="1782644"/>
            <a:ext cx="8507604" cy="8115300"/>
            <a:chOff x="0" y="0"/>
            <a:chExt cx="11343472" cy="10820400"/>
          </a:xfrm>
        </p:grpSpPr>
        <p:grpSp>
          <p:nvGrpSpPr>
            <p:cNvPr id="4" name="Group 4"/>
            <p:cNvGrpSpPr/>
            <p:nvPr/>
          </p:nvGrpSpPr>
          <p:grpSpPr>
            <a:xfrm>
              <a:off x="0" y="0"/>
              <a:ext cx="10820400" cy="108204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6" name="Group 6"/>
            <p:cNvGrpSpPr/>
            <p:nvPr/>
          </p:nvGrpSpPr>
          <p:grpSpPr>
            <a:xfrm>
              <a:off x="523072" y="0"/>
              <a:ext cx="10820400" cy="108204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t="-7894" b="-7894"/>
                </a:stretch>
              </a:blipFill>
            </p:spPr>
            <p:txBody>
              <a:bodyPr/>
              <a:lstStyle/>
              <a:p>
                <a:endParaRPr lang="sv-SE"/>
              </a:p>
            </p:txBody>
          </p:sp>
        </p:grpSp>
      </p:grpSp>
      <p:sp>
        <p:nvSpPr>
          <p:cNvPr id="10" name="TextBox 10"/>
          <p:cNvSpPr txBox="1"/>
          <p:nvPr/>
        </p:nvSpPr>
        <p:spPr>
          <a:xfrm>
            <a:off x="14295177" y="9522219"/>
            <a:ext cx="2049363"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Copyright Anatomic studios</a:t>
            </a:r>
          </a:p>
        </p:txBody>
      </p:sp>
      <p:grpSp>
        <p:nvGrpSpPr>
          <p:cNvPr id="11" name="Group 3"/>
          <p:cNvGrpSpPr/>
          <p:nvPr/>
        </p:nvGrpSpPr>
        <p:grpSpPr>
          <a:xfrm>
            <a:off x="10875024" y="1782644"/>
            <a:ext cx="8507604" cy="8115300"/>
            <a:chOff x="0" y="0"/>
            <a:chExt cx="11343472" cy="10820400"/>
          </a:xfrm>
        </p:grpSpPr>
        <p:grpSp>
          <p:nvGrpSpPr>
            <p:cNvPr id="12" name="Group 4"/>
            <p:cNvGrpSpPr/>
            <p:nvPr/>
          </p:nvGrpSpPr>
          <p:grpSpPr>
            <a:xfrm>
              <a:off x="0" y="0"/>
              <a:ext cx="10820400" cy="10820400"/>
              <a:chOff x="0" y="0"/>
              <a:chExt cx="812800" cy="812800"/>
            </a:xfrm>
          </p:grpSpPr>
          <p:sp>
            <p:nvSpPr>
              <p:cNvPr id="1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13" name="Group 6"/>
            <p:cNvGrpSpPr/>
            <p:nvPr/>
          </p:nvGrpSpPr>
          <p:grpSpPr>
            <a:xfrm>
              <a:off x="523072" y="0"/>
              <a:ext cx="10820400" cy="10820400"/>
              <a:chOff x="0" y="0"/>
              <a:chExt cx="812800" cy="812800"/>
            </a:xfrm>
          </p:grpSpPr>
          <p:sp>
            <p:nvSpPr>
              <p:cNvPr id="14"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33793" t="-56420" r="-11696" b="-37800"/>
                </a:stretch>
              </a:blipFill>
            </p:spPr>
            <p:txBody>
              <a:bodyPr/>
              <a:lstStyle/>
              <a:p>
                <a:endParaRPr lang="sv-SE"/>
              </a:p>
            </p:txBody>
          </p:sp>
        </p:grpSp>
      </p:grpSp>
      <p:sp>
        <p:nvSpPr>
          <p:cNvPr id="16" name="TextBox 8"/>
          <p:cNvSpPr txBox="1"/>
          <p:nvPr/>
        </p:nvSpPr>
        <p:spPr>
          <a:xfrm>
            <a:off x="1473822" y="628633"/>
            <a:ext cx="15016721" cy="1020483"/>
          </a:xfrm>
          <a:prstGeom prst="rect">
            <a:avLst/>
          </a:prstGeom>
        </p:spPr>
        <p:txBody>
          <a:bodyPr lIns="0" tIns="0" rIns="0" bIns="0" rtlCol="0" anchor="t">
            <a:spAutoFit/>
          </a:bodyPr>
          <a:lstStyle/>
          <a:p>
            <a:pPr algn="ctr">
              <a:lnSpc>
                <a:spcPts val="7310"/>
              </a:lnSpc>
            </a:pPr>
            <a:r>
              <a:rPr lang="en-US" sz="8600">
                <a:solidFill>
                  <a:srgbClr val="000000"/>
                </a:solidFill>
                <a:latin typeface="Canva Sans"/>
                <a:ea typeface="Canva Sans"/>
                <a:cs typeface="Canva Sans"/>
                <a:sym typeface="Canva Sans"/>
              </a:rPr>
              <a:t>Skor</a:t>
            </a:r>
          </a:p>
        </p:txBody>
      </p:sp>
      <p:sp>
        <p:nvSpPr>
          <p:cNvPr id="17" name="TextBox 9"/>
          <p:cNvSpPr txBox="1"/>
          <p:nvPr/>
        </p:nvSpPr>
        <p:spPr>
          <a:xfrm>
            <a:off x="1232605" y="1715969"/>
            <a:ext cx="8443294" cy="1576465"/>
          </a:xfrm>
          <a:prstGeom prst="rect">
            <a:avLst/>
          </a:prstGeom>
        </p:spPr>
        <p:txBody>
          <a:bodyPr lIns="0" tIns="0" rIns="0" bIns="0" rtlCol="0" anchor="t">
            <a:spAutoFit/>
          </a:bodyPr>
          <a:lstStyle/>
          <a:p>
            <a:pPr algn="l">
              <a:lnSpc>
                <a:spcPts val="4271"/>
              </a:lnSpc>
            </a:pPr>
            <a:r>
              <a:rPr lang="en-US" sz="2966">
                <a:solidFill>
                  <a:srgbClr val="000000"/>
                </a:solidFill>
                <a:latin typeface="DM Sans"/>
                <a:ea typeface="DM Sans"/>
                <a:cs typeface="DM Sans"/>
                <a:sym typeface="DM Sans"/>
              </a:rPr>
              <a:t>Hur kan momentet i knät påverkas av skornas tyngd om du sitter med utsträckt knä på en stol?</a:t>
            </a:r>
          </a:p>
        </p:txBody>
      </p:sp>
    </p:spTree>
    <p:extLst>
      <p:ext uri="{BB962C8B-B14F-4D97-AF65-F5344CB8AC3E}">
        <p14:creationId xmlns:p14="http://schemas.microsoft.com/office/powerpoint/2010/main" val="3818481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2562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grpSp>
        <p:nvGrpSpPr>
          <p:cNvPr id="3" name="Group 3"/>
          <p:cNvGrpSpPr/>
          <p:nvPr/>
        </p:nvGrpSpPr>
        <p:grpSpPr>
          <a:xfrm>
            <a:off x="10878337" y="1782644"/>
            <a:ext cx="8507604" cy="8115300"/>
            <a:chOff x="0" y="0"/>
            <a:chExt cx="11343472" cy="10820400"/>
          </a:xfrm>
        </p:grpSpPr>
        <p:grpSp>
          <p:nvGrpSpPr>
            <p:cNvPr id="4" name="Group 4"/>
            <p:cNvGrpSpPr/>
            <p:nvPr/>
          </p:nvGrpSpPr>
          <p:grpSpPr>
            <a:xfrm>
              <a:off x="0" y="0"/>
              <a:ext cx="10820400" cy="108204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6" name="Group 6"/>
            <p:cNvGrpSpPr/>
            <p:nvPr/>
          </p:nvGrpSpPr>
          <p:grpSpPr>
            <a:xfrm>
              <a:off x="523072" y="0"/>
              <a:ext cx="10820400" cy="108204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t="-15686" b="-28688"/>
                </a:stretch>
              </a:blipFill>
            </p:spPr>
            <p:txBody>
              <a:bodyPr/>
              <a:lstStyle/>
              <a:p>
                <a:endParaRPr lang="sv-SE"/>
              </a:p>
            </p:txBody>
          </p:sp>
        </p:grpSp>
      </p:grpSp>
      <p:sp>
        <p:nvSpPr>
          <p:cNvPr id="8" name="TextBox 8"/>
          <p:cNvSpPr txBox="1"/>
          <p:nvPr/>
        </p:nvSpPr>
        <p:spPr>
          <a:xfrm>
            <a:off x="1473822" y="628633"/>
            <a:ext cx="15016721" cy="1020483"/>
          </a:xfrm>
          <a:prstGeom prst="rect">
            <a:avLst/>
          </a:prstGeom>
        </p:spPr>
        <p:txBody>
          <a:bodyPr lIns="0" tIns="0" rIns="0" bIns="0" rtlCol="0" anchor="t">
            <a:spAutoFit/>
          </a:bodyPr>
          <a:lstStyle/>
          <a:p>
            <a:pPr algn="ctr">
              <a:lnSpc>
                <a:spcPts val="7310"/>
              </a:lnSpc>
            </a:pPr>
            <a:r>
              <a:rPr lang="en-US" sz="8600">
                <a:solidFill>
                  <a:srgbClr val="000000"/>
                </a:solidFill>
                <a:latin typeface="Canva Sans"/>
                <a:ea typeface="Canva Sans"/>
                <a:cs typeface="Canva Sans"/>
                <a:sym typeface="Canva Sans"/>
              </a:rPr>
              <a:t>Inlägg</a:t>
            </a:r>
          </a:p>
        </p:txBody>
      </p:sp>
      <p:sp>
        <p:nvSpPr>
          <p:cNvPr id="9" name="TextBox 9"/>
          <p:cNvSpPr txBox="1"/>
          <p:nvPr/>
        </p:nvSpPr>
        <p:spPr>
          <a:xfrm>
            <a:off x="1166663" y="1715969"/>
            <a:ext cx="8443294" cy="3710065"/>
          </a:xfrm>
          <a:prstGeom prst="rect">
            <a:avLst/>
          </a:prstGeom>
        </p:spPr>
        <p:txBody>
          <a:bodyPr lIns="0" tIns="0" rIns="0" bIns="0" rtlCol="0" anchor="t">
            <a:spAutoFit/>
          </a:bodyPr>
          <a:lstStyle/>
          <a:p>
            <a:pPr algn="l">
              <a:lnSpc>
                <a:spcPts val="4271"/>
              </a:lnSpc>
            </a:pPr>
            <a:r>
              <a:rPr lang="en-US" sz="2966">
                <a:solidFill>
                  <a:srgbClr val="000000"/>
                </a:solidFill>
                <a:latin typeface="DM Sans"/>
                <a:ea typeface="DM Sans"/>
                <a:cs typeface="DM Sans"/>
                <a:sym typeface="DM Sans"/>
              </a:rPr>
              <a:t>En patient kommer till dig med smärta i fötterna. </a:t>
            </a:r>
          </a:p>
          <a:p>
            <a:pPr algn="l">
              <a:lnSpc>
                <a:spcPts val="4271"/>
              </a:lnSpc>
            </a:pPr>
            <a:r>
              <a:rPr lang="en-US" sz="2966">
                <a:solidFill>
                  <a:srgbClr val="000000"/>
                </a:solidFill>
                <a:latin typeface="DM Sans"/>
                <a:ea typeface="DM Sans"/>
                <a:cs typeface="DM Sans"/>
                <a:sym typeface="DM Sans"/>
              </a:rPr>
              <a:t>Vid undersökningen ser du att patienten bara belastar framfoten och hälen. Smärtan är orsakad av belastning.</a:t>
            </a:r>
          </a:p>
          <a:p>
            <a:pPr algn="l">
              <a:lnSpc>
                <a:spcPts val="4271"/>
              </a:lnSpc>
            </a:pPr>
            <a:endParaRPr lang="en-US" sz="2966">
              <a:solidFill>
                <a:srgbClr val="000000"/>
              </a:solidFill>
              <a:latin typeface="DM Sans"/>
              <a:ea typeface="DM Sans"/>
              <a:cs typeface="DM Sans"/>
              <a:sym typeface="DM Sans"/>
            </a:endParaRPr>
          </a:p>
          <a:p>
            <a:pPr algn="l">
              <a:lnSpc>
                <a:spcPts val="4271"/>
              </a:lnSpc>
            </a:pPr>
            <a:r>
              <a:rPr lang="en-US" sz="2966">
                <a:solidFill>
                  <a:srgbClr val="000000"/>
                </a:solidFill>
                <a:latin typeface="DM Sans"/>
                <a:ea typeface="DM Sans"/>
                <a:cs typeface="DM Sans"/>
                <a:sym typeface="DM Sans"/>
              </a:rPr>
              <a:t>Resonera kring varför ett inlägg hjälper patienten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3985824"/>
            <a:ext cx="18288000" cy="10141527"/>
          </a:xfrm>
          <a:custGeom>
            <a:avLst/>
            <a:gdLst/>
            <a:ahLst/>
            <a:cxnLst/>
            <a:rect l="l" t="t" r="r" b="b"/>
            <a:pathLst>
              <a:path w="18288000" h="10141527">
                <a:moveTo>
                  <a:pt x="18288000" y="0"/>
                </a:moveTo>
                <a:lnTo>
                  <a:pt x="0" y="0"/>
                </a:lnTo>
                <a:lnTo>
                  <a:pt x="0" y="10141527"/>
                </a:lnTo>
                <a:lnTo>
                  <a:pt x="18288000" y="10141527"/>
                </a:lnTo>
                <a:lnTo>
                  <a:pt x="1828800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sp>
        <p:nvSpPr>
          <p:cNvPr id="3" name="Freeform 3"/>
          <p:cNvSpPr/>
          <p:nvPr/>
        </p:nvSpPr>
        <p:spPr>
          <a:xfrm>
            <a:off x="11374402" y="1028700"/>
            <a:ext cx="5884898" cy="5311161"/>
          </a:xfrm>
          <a:custGeom>
            <a:avLst/>
            <a:gdLst/>
            <a:ahLst/>
            <a:cxnLst/>
            <a:rect l="l" t="t" r="r" b="b"/>
            <a:pathLst>
              <a:path w="5884898" h="5311161">
                <a:moveTo>
                  <a:pt x="0" y="0"/>
                </a:moveTo>
                <a:lnTo>
                  <a:pt x="5884898" y="0"/>
                </a:lnTo>
                <a:lnTo>
                  <a:pt x="5884898" y="5311161"/>
                </a:lnTo>
                <a:lnTo>
                  <a:pt x="0" y="5311161"/>
                </a:lnTo>
                <a:lnTo>
                  <a:pt x="0" y="0"/>
                </a:lnTo>
                <a:close/>
              </a:path>
            </a:pathLst>
          </a:custGeom>
          <a:blipFill>
            <a:blip r:embed="rId5"/>
            <a:stretch>
              <a:fillRect/>
            </a:stretch>
          </a:blipFill>
        </p:spPr>
        <p:txBody>
          <a:bodyPr/>
          <a:lstStyle/>
          <a:p>
            <a:endParaRPr lang="sv-SE"/>
          </a:p>
        </p:txBody>
      </p:sp>
      <p:sp>
        <p:nvSpPr>
          <p:cNvPr id="4" name="TextBox 4"/>
          <p:cNvSpPr txBox="1"/>
          <p:nvPr/>
        </p:nvSpPr>
        <p:spPr>
          <a:xfrm>
            <a:off x="1028700" y="918276"/>
            <a:ext cx="7614729" cy="1034415"/>
          </a:xfrm>
          <a:prstGeom prst="rect">
            <a:avLst/>
          </a:prstGeom>
        </p:spPr>
        <p:txBody>
          <a:bodyPr lIns="0" tIns="0" rIns="0" bIns="0" rtlCol="0" anchor="t">
            <a:spAutoFit/>
          </a:bodyPr>
          <a:lstStyle/>
          <a:p>
            <a:pPr algn="l">
              <a:lnSpc>
                <a:spcPts val="7395"/>
              </a:lnSpc>
            </a:pPr>
            <a:r>
              <a:rPr lang="en-US" sz="8700">
                <a:solidFill>
                  <a:srgbClr val="000000"/>
                </a:solidFill>
                <a:latin typeface="Canva Sans"/>
                <a:ea typeface="Canva Sans"/>
                <a:cs typeface="Canva Sans"/>
                <a:sym typeface="Canva Sans"/>
              </a:rPr>
              <a:t>Agenda</a:t>
            </a:r>
          </a:p>
        </p:txBody>
      </p:sp>
      <p:sp>
        <p:nvSpPr>
          <p:cNvPr id="5" name="TextBox 5"/>
          <p:cNvSpPr txBox="1"/>
          <p:nvPr/>
        </p:nvSpPr>
        <p:spPr>
          <a:xfrm>
            <a:off x="510011" y="2918737"/>
            <a:ext cx="14017157" cy="2681726"/>
          </a:xfrm>
          <a:prstGeom prst="rect">
            <a:avLst/>
          </a:prstGeom>
        </p:spPr>
        <p:txBody>
          <a:bodyPr lIns="0" tIns="0" rIns="0" bIns="0" rtlCol="0" anchor="t">
            <a:spAutoFit/>
          </a:bodyPr>
          <a:lstStyle/>
          <a:p>
            <a:pPr marL="951902" lvl="1" indent="-475951" algn="l">
              <a:lnSpc>
                <a:spcPts val="7274"/>
              </a:lnSpc>
              <a:buFont typeface="Arial"/>
              <a:buChar char="•"/>
            </a:pPr>
            <a:r>
              <a:rPr lang="en-US" sz="4408">
                <a:solidFill>
                  <a:srgbClr val="000000"/>
                </a:solidFill>
                <a:latin typeface="DM Sans"/>
                <a:ea typeface="DM Sans"/>
                <a:cs typeface="DM Sans"/>
                <a:sym typeface="DM Sans"/>
              </a:rPr>
              <a:t>Presentation av ortopedtekniken</a:t>
            </a:r>
          </a:p>
          <a:p>
            <a:pPr marL="951902" lvl="1" indent="-475951" algn="l">
              <a:lnSpc>
                <a:spcPts val="7274"/>
              </a:lnSpc>
              <a:buFont typeface="Arial"/>
              <a:buChar char="•"/>
            </a:pPr>
            <a:r>
              <a:rPr lang="en-US" sz="4408">
                <a:solidFill>
                  <a:srgbClr val="000000"/>
                </a:solidFill>
                <a:latin typeface="DM Sans"/>
                <a:ea typeface="DM Sans"/>
                <a:cs typeface="DM Sans"/>
                <a:sym typeface="DM Sans"/>
              </a:rPr>
              <a:t>Rundvandring</a:t>
            </a:r>
          </a:p>
          <a:p>
            <a:pPr marL="951902" lvl="1" indent="-475951" algn="l">
              <a:lnSpc>
                <a:spcPts val="7274"/>
              </a:lnSpc>
              <a:buFont typeface="Arial"/>
              <a:buChar char="•"/>
            </a:pPr>
            <a:r>
              <a:rPr lang="en-US" sz="4408">
                <a:solidFill>
                  <a:srgbClr val="000000"/>
                </a:solidFill>
                <a:latin typeface="DM Sans"/>
                <a:ea typeface="DM Sans"/>
                <a:cs typeface="DM Sans"/>
                <a:sym typeface="DM Sans"/>
              </a:rPr>
              <a:t>Workshop i två delar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2562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grpSp>
        <p:nvGrpSpPr>
          <p:cNvPr id="3" name="Group 3"/>
          <p:cNvGrpSpPr/>
          <p:nvPr/>
        </p:nvGrpSpPr>
        <p:grpSpPr>
          <a:xfrm>
            <a:off x="10878337" y="1782644"/>
            <a:ext cx="8507604" cy="8115300"/>
            <a:chOff x="0" y="0"/>
            <a:chExt cx="11343472" cy="10820400"/>
          </a:xfrm>
        </p:grpSpPr>
        <p:grpSp>
          <p:nvGrpSpPr>
            <p:cNvPr id="4" name="Group 4"/>
            <p:cNvGrpSpPr/>
            <p:nvPr/>
          </p:nvGrpSpPr>
          <p:grpSpPr>
            <a:xfrm>
              <a:off x="0" y="0"/>
              <a:ext cx="10820400" cy="108204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6" name="Group 6"/>
            <p:cNvGrpSpPr/>
            <p:nvPr/>
          </p:nvGrpSpPr>
          <p:grpSpPr>
            <a:xfrm>
              <a:off x="523072" y="0"/>
              <a:ext cx="10820400" cy="108204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t="-15686" b="-28688"/>
                </a:stretch>
              </a:blipFill>
            </p:spPr>
            <p:txBody>
              <a:bodyPr/>
              <a:lstStyle/>
              <a:p>
                <a:endParaRPr lang="sv-SE"/>
              </a:p>
            </p:txBody>
          </p:sp>
        </p:grpSp>
      </p:grpSp>
      <p:sp>
        <p:nvSpPr>
          <p:cNvPr id="10" name="Freeform 7">
            <a:extLst>
              <a:ext uri="{FF2B5EF4-FFF2-40B4-BE49-F238E27FC236}">
                <a16:creationId xmlns:a16="http://schemas.microsoft.com/office/drawing/2014/main" id="{598686F4-4491-D403-6696-E6C4F0DDE629}"/>
              </a:ext>
            </a:extLst>
          </p:cNvPr>
          <p:cNvSpPr/>
          <p:nvPr/>
        </p:nvSpPr>
        <p:spPr>
          <a:xfrm>
            <a:off x="7614782" y="0"/>
            <a:ext cx="3058436" cy="2657676"/>
          </a:xfrm>
          <a:custGeom>
            <a:avLst/>
            <a:gdLst/>
            <a:ahLst/>
            <a:cxnLst/>
            <a:rect l="l" t="t" r="r" b="b"/>
            <a:pathLst>
              <a:path w="3058436" h="2657676">
                <a:moveTo>
                  <a:pt x="0" y="0"/>
                </a:moveTo>
                <a:lnTo>
                  <a:pt x="3058436" y="0"/>
                </a:lnTo>
                <a:lnTo>
                  <a:pt x="3058436" y="2657676"/>
                </a:lnTo>
                <a:lnTo>
                  <a:pt x="0" y="2657676"/>
                </a:lnTo>
                <a:lnTo>
                  <a:pt x="0" y="0"/>
                </a:lnTo>
                <a:close/>
              </a:path>
            </a:pathLst>
          </a:custGeom>
          <a:blipFill>
            <a:blip r:embed="rId6"/>
            <a:stretch>
              <a:fillRect l="-46318" t="-18826" r="-45628" b="-21740"/>
            </a:stretch>
          </a:blipFill>
        </p:spPr>
        <p:txBody>
          <a:bodyPr/>
          <a:lstStyle/>
          <a:p>
            <a:endParaRPr lang="sv-SE"/>
          </a:p>
        </p:txBody>
      </p:sp>
      <p:sp>
        <p:nvSpPr>
          <p:cNvPr id="11" name="TextBox 8">
            <a:extLst>
              <a:ext uri="{FF2B5EF4-FFF2-40B4-BE49-F238E27FC236}">
                <a16:creationId xmlns:a16="http://schemas.microsoft.com/office/drawing/2014/main" id="{E37072FD-7640-7D7F-E47F-5529D154549E}"/>
              </a:ext>
            </a:extLst>
          </p:cNvPr>
          <p:cNvSpPr txBox="1"/>
          <p:nvPr/>
        </p:nvSpPr>
        <p:spPr>
          <a:xfrm>
            <a:off x="1016000" y="2013499"/>
            <a:ext cx="7003825" cy="3132011"/>
          </a:xfrm>
          <a:prstGeom prst="rect">
            <a:avLst/>
          </a:prstGeom>
        </p:spPr>
        <p:txBody>
          <a:bodyPr lIns="0" tIns="0" rIns="0" bIns="0" rtlCol="0" anchor="t">
            <a:spAutoFit/>
          </a:bodyPr>
          <a:lstStyle/>
          <a:p>
            <a:pPr algn="l">
              <a:lnSpc>
                <a:spcPts val="7981"/>
              </a:lnSpc>
            </a:pPr>
            <a:r>
              <a:rPr lang="en-US" sz="9390" dirty="0">
                <a:solidFill>
                  <a:srgbClr val="000000"/>
                </a:solidFill>
                <a:latin typeface="Canva Sans"/>
                <a:ea typeface="Canva Sans"/>
                <a:cs typeface="Canva Sans"/>
                <a:sym typeface="Canva Sans"/>
              </a:rPr>
              <a:t>TACK FÖR ATT NI DELTAGIT</a:t>
            </a:r>
          </a:p>
        </p:txBody>
      </p:sp>
      <p:sp>
        <p:nvSpPr>
          <p:cNvPr id="12" name="Freeform 10">
            <a:extLst>
              <a:ext uri="{FF2B5EF4-FFF2-40B4-BE49-F238E27FC236}">
                <a16:creationId xmlns:a16="http://schemas.microsoft.com/office/drawing/2014/main" id="{EEC96991-FBBB-38F9-DCD2-C3559C15B262}"/>
              </a:ext>
            </a:extLst>
          </p:cNvPr>
          <p:cNvSpPr/>
          <p:nvPr/>
        </p:nvSpPr>
        <p:spPr>
          <a:xfrm>
            <a:off x="1883548" y="5578787"/>
            <a:ext cx="2309909" cy="2262762"/>
          </a:xfrm>
          <a:custGeom>
            <a:avLst/>
            <a:gdLst/>
            <a:ahLst/>
            <a:cxnLst/>
            <a:rect l="l" t="t" r="r" b="b"/>
            <a:pathLst>
              <a:path w="2309909" h="2262762">
                <a:moveTo>
                  <a:pt x="0" y="0"/>
                </a:moveTo>
                <a:lnTo>
                  <a:pt x="2309908" y="0"/>
                </a:lnTo>
                <a:lnTo>
                  <a:pt x="2309908" y="2262762"/>
                </a:lnTo>
                <a:lnTo>
                  <a:pt x="0" y="2262762"/>
                </a:lnTo>
                <a:lnTo>
                  <a:pt x="0" y="0"/>
                </a:lnTo>
                <a:close/>
              </a:path>
            </a:pathLst>
          </a:custGeom>
          <a:blipFill>
            <a:blip r:embed="rId7"/>
            <a:stretch>
              <a:fillRect l="-7390" t="-8173" r="-6758" b="-8354"/>
            </a:stretch>
          </a:blipFill>
        </p:spPr>
        <p:txBody>
          <a:bodyPr/>
          <a:lstStyle/>
          <a:p>
            <a:endParaRPr lang="sv-SE"/>
          </a:p>
        </p:txBody>
      </p:sp>
      <p:sp>
        <p:nvSpPr>
          <p:cNvPr id="13" name="Freeform 11">
            <a:extLst>
              <a:ext uri="{FF2B5EF4-FFF2-40B4-BE49-F238E27FC236}">
                <a16:creationId xmlns:a16="http://schemas.microsoft.com/office/drawing/2014/main" id="{919B348B-527B-D4BF-27E1-08CFAFED25CD}"/>
              </a:ext>
            </a:extLst>
          </p:cNvPr>
          <p:cNvSpPr/>
          <p:nvPr/>
        </p:nvSpPr>
        <p:spPr>
          <a:xfrm>
            <a:off x="6860286" y="5578787"/>
            <a:ext cx="2283714" cy="2262762"/>
          </a:xfrm>
          <a:custGeom>
            <a:avLst/>
            <a:gdLst/>
            <a:ahLst/>
            <a:cxnLst/>
            <a:rect l="l" t="t" r="r" b="b"/>
            <a:pathLst>
              <a:path w="2283714" h="2262762">
                <a:moveTo>
                  <a:pt x="0" y="0"/>
                </a:moveTo>
                <a:lnTo>
                  <a:pt x="2283714" y="0"/>
                </a:lnTo>
                <a:lnTo>
                  <a:pt x="2283714" y="2262762"/>
                </a:lnTo>
                <a:lnTo>
                  <a:pt x="0" y="2262762"/>
                </a:lnTo>
                <a:lnTo>
                  <a:pt x="0" y="0"/>
                </a:lnTo>
                <a:close/>
              </a:path>
            </a:pathLst>
          </a:custGeom>
          <a:blipFill>
            <a:blip r:embed="rId8"/>
            <a:stretch>
              <a:fillRect l="-12084" t="-13172" r="-13141" b="-13212"/>
            </a:stretch>
          </a:blipFill>
        </p:spPr>
        <p:txBody>
          <a:bodyPr/>
          <a:lstStyle/>
          <a:p>
            <a:endParaRPr lang="sv-SE"/>
          </a:p>
        </p:txBody>
      </p:sp>
      <p:grpSp>
        <p:nvGrpSpPr>
          <p:cNvPr id="14" name="Group 3">
            <a:extLst>
              <a:ext uri="{FF2B5EF4-FFF2-40B4-BE49-F238E27FC236}">
                <a16:creationId xmlns:a16="http://schemas.microsoft.com/office/drawing/2014/main" id="{877920BD-F352-8450-D628-B16E7BCFD400}"/>
              </a:ext>
            </a:extLst>
          </p:cNvPr>
          <p:cNvGrpSpPr/>
          <p:nvPr/>
        </p:nvGrpSpPr>
        <p:grpSpPr>
          <a:xfrm>
            <a:off x="10878337" y="1782556"/>
            <a:ext cx="8115300" cy="8115300"/>
            <a:chOff x="0" y="0"/>
            <a:chExt cx="812800" cy="812800"/>
          </a:xfrm>
        </p:grpSpPr>
        <p:sp>
          <p:nvSpPr>
            <p:cNvPr id="15" name="Freeform 4">
              <a:extLst>
                <a:ext uri="{FF2B5EF4-FFF2-40B4-BE49-F238E27FC236}">
                  <a16:creationId xmlns:a16="http://schemas.microsoft.com/office/drawing/2014/main" id="{D5E1997E-331C-26B4-8312-4F22512B0D4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16" name="Group 5">
            <a:extLst>
              <a:ext uri="{FF2B5EF4-FFF2-40B4-BE49-F238E27FC236}">
                <a16:creationId xmlns:a16="http://schemas.microsoft.com/office/drawing/2014/main" id="{A8E50BC5-5458-CA9E-F705-C50560B0712A}"/>
              </a:ext>
            </a:extLst>
          </p:cNvPr>
          <p:cNvGrpSpPr/>
          <p:nvPr/>
        </p:nvGrpSpPr>
        <p:grpSpPr>
          <a:xfrm>
            <a:off x="11270641" y="1782556"/>
            <a:ext cx="8115300" cy="8115300"/>
            <a:chOff x="0" y="0"/>
            <a:chExt cx="812800" cy="812800"/>
          </a:xfrm>
        </p:grpSpPr>
        <p:sp>
          <p:nvSpPr>
            <p:cNvPr id="17" name="Freeform 6">
              <a:extLst>
                <a:ext uri="{FF2B5EF4-FFF2-40B4-BE49-F238E27FC236}">
                  <a16:creationId xmlns:a16="http://schemas.microsoft.com/office/drawing/2014/main" id="{C2AB7EF2-7B2C-638E-BB02-B59AC46110E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t="-12500" b="-12500"/>
              </a:stretch>
            </a:blipFill>
          </p:spPr>
          <p:txBody>
            <a:bodyPr/>
            <a:lstStyle/>
            <a:p>
              <a:endParaRPr lang="sv-SE"/>
            </a:p>
          </p:txBody>
        </p:sp>
      </p:grpSp>
      <p:sp>
        <p:nvSpPr>
          <p:cNvPr id="18" name="TextBox 9">
            <a:extLst>
              <a:ext uri="{FF2B5EF4-FFF2-40B4-BE49-F238E27FC236}">
                <a16:creationId xmlns:a16="http://schemas.microsoft.com/office/drawing/2014/main" id="{EE719559-36CA-D27C-2361-72929606ED10}"/>
              </a:ext>
            </a:extLst>
          </p:cNvPr>
          <p:cNvSpPr txBox="1"/>
          <p:nvPr/>
        </p:nvSpPr>
        <p:spPr>
          <a:xfrm>
            <a:off x="14598438" y="9556976"/>
            <a:ext cx="1459706"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Copyright Ottobock</a:t>
            </a:r>
          </a:p>
        </p:txBody>
      </p:sp>
    </p:spTree>
    <p:extLst>
      <p:ext uri="{BB962C8B-B14F-4D97-AF65-F5344CB8AC3E}">
        <p14:creationId xmlns:p14="http://schemas.microsoft.com/office/powerpoint/2010/main" val="938915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2562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grpSp>
        <p:nvGrpSpPr>
          <p:cNvPr id="3" name="Group 3"/>
          <p:cNvGrpSpPr/>
          <p:nvPr/>
        </p:nvGrpSpPr>
        <p:grpSpPr>
          <a:xfrm>
            <a:off x="10466195" y="1057275"/>
            <a:ext cx="8115300" cy="811530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5" name="Group 5"/>
          <p:cNvGrpSpPr/>
          <p:nvPr/>
        </p:nvGrpSpPr>
        <p:grpSpPr>
          <a:xfrm>
            <a:off x="10858499" y="1057275"/>
            <a:ext cx="8115300" cy="811530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t="-12217" b="-12217"/>
              </a:stretch>
            </a:blipFill>
          </p:spPr>
          <p:txBody>
            <a:bodyPr/>
            <a:lstStyle/>
            <a:p>
              <a:endParaRPr lang="sv-SE"/>
            </a:p>
          </p:txBody>
        </p:sp>
      </p:grpSp>
      <p:sp>
        <p:nvSpPr>
          <p:cNvPr id="7" name="TextBox 7"/>
          <p:cNvSpPr txBox="1"/>
          <p:nvPr/>
        </p:nvSpPr>
        <p:spPr>
          <a:xfrm>
            <a:off x="1473822" y="628633"/>
            <a:ext cx="7960861" cy="1020483"/>
          </a:xfrm>
          <a:prstGeom prst="rect">
            <a:avLst/>
          </a:prstGeom>
        </p:spPr>
        <p:txBody>
          <a:bodyPr lIns="0" tIns="0" rIns="0" bIns="0" rtlCol="0" anchor="t">
            <a:spAutoFit/>
          </a:bodyPr>
          <a:lstStyle/>
          <a:p>
            <a:pPr algn="ctr">
              <a:lnSpc>
                <a:spcPts val="7310"/>
              </a:lnSpc>
            </a:pPr>
            <a:r>
              <a:rPr lang="en-US" sz="8600">
                <a:solidFill>
                  <a:srgbClr val="000000"/>
                </a:solidFill>
                <a:latin typeface="Canva Sans"/>
                <a:ea typeface="Canva Sans"/>
                <a:cs typeface="Canva Sans"/>
                <a:sym typeface="Canva Sans"/>
              </a:rPr>
              <a:t>Vem är jag</a:t>
            </a:r>
          </a:p>
        </p:txBody>
      </p:sp>
      <p:sp>
        <p:nvSpPr>
          <p:cNvPr id="8" name="TextBox 8"/>
          <p:cNvSpPr txBox="1"/>
          <p:nvPr/>
        </p:nvSpPr>
        <p:spPr>
          <a:xfrm>
            <a:off x="1232605" y="1789114"/>
            <a:ext cx="8443294" cy="1053414"/>
          </a:xfrm>
          <a:prstGeom prst="rect">
            <a:avLst/>
          </a:prstGeom>
        </p:spPr>
        <p:txBody>
          <a:bodyPr lIns="0" tIns="0" rIns="0" bIns="0" rtlCol="0" anchor="t">
            <a:spAutoFit/>
          </a:bodyPr>
          <a:lstStyle/>
          <a:p>
            <a:pPr algn="just">
              <a:lnSpc>
                <a:spcPts val="4271"/>
              </a:lnSpc>
            </a:pPr>
            <a:r>
              <a:rPr lang="en-US" sz="2966">
                <a:solidFill>
                  <a:srgbClr val="000000"/>
                </a:solidFill>
                <a:latin typeface="DM Sans"/>
                <a:ea typeface="DM Sans"/>
                <a:cs typeface="DM Sans"/>
                <a:sym typeface="DM Sans"/>
              </a:rPr>
              <a:t>T.ex. namn bakgrund, specialitet, rolig fakta </a:t>
            </a:r>
          </a:p>
          <a:p>
            <a:pPr algn="just">
              <a:lnSpc>
                <a:spcPts val="4271"/>
              </a:lnSpc>
            </a:pPr>
            <a:r>
              <a:rPr lang="en-US" sz="2966">
                <a:solidFill>
                  <a:srgbClr val="000000"/>
                </a:solidFill>
                <a:latin typeface="DM Sans"/>
                <a:ea typeface="DM Sans"/>
                <a:cs typeface="DM Sans"/>
                <a:sym typeface="DM Sans"/>
              </a:rPr>
              <a:t>OBS: byt bild till en bild på dig!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2562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grpSp>
        <p:nvGrpSpPr>
          <p:cNvPr id="3" name="Group 3"/>
          <p:cNvGrpSpPr/>
          <p:nvPr/>
        </p:nvGrpSpPr>
        <p:grpSpPr>
          <a:xfrm>
            <a:off x="4854349" y="5593429"/>
            <a:ext cx="4920464" cy="4693571"/>
            <a:chOff x="0" y="0"/>
            <a:chExt cx="6560619" cy="6258094"/>
          </a:xfrm>
        </p:grpSpPr>
        <p:grpSp>
          <p:nvGrpSpPr>
            <p:cNvPr id="4" name="Group 4"/>
            <p:cNvGrpSpPr/>
            <p:nvPr/>
          </p:nvGrpSpPr>
          <p:grpSpPr>
            <a:xfrm>
              <a:off x="0" y="0"/>
              <a:ext cx="6258094" cy="6258094"/>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6" name="Group 6"/>
            <p:cNvGrpSpPr/>
            <p:nvPr/>
          </p:nvGrpSpPr>
          <p:grpSpPr>
            <a:xfrm>
              <a:off x="302524" y="0"/>
              <a:ext cx="6258094" cy="625809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79939" t="-22317" r="-12843" b="-5971"/>
                </a:stretch>
              </a:blipFill>
            </p:spPr>
            <p:txBody>
              <a:bodyPr/>
              <a:lstStyle/>
              <a:p>
                <a:endParaRPr lang="sv-SE"/>
              </a:p>
            </p:txBody>
          </p:sp>
        </p:grpSp>
      </p:grpSp>
      <p:sp>
        <p:nvSpPr>
          <p:cNvPr id="8" name="TextBox 8"/>
          <p:cNvSpPr txBox="1"/>
          <p:nvPr/>
        </p:nvSpPr>
        <p:spPr>
          <a:xfrm>
            <a:off x="1473822" y="628633"/>
            <a:ext cx="10202910" cy="1944408"/>
          </a:xfrm>
          <a:prstGeom prst="rect">
            <a:avLst/>
          </a:prstGeom>
        </p:spPr>
        <p:txBody>
          <a:bodyPr lIns="0" tIns="0" rIns="0" bIns="0" rtlCol="0" anchor="t">
            <a:spAutoFit/>
          </a:bodyPr>
          <a:lstStyle/>
          <a:p>
            <a:pPr algn="ctr">
              <a:lnSpc>
                <a:spcPts val="7310"/>
              </a:lnSpc>
            </a:pPr>
            <a:r>
              <a:rPr lang="en-US" sz="8600">
                <a:solidFill>
                  <a:srgbClr val="000000"/>
                </a:solidFill>
                <a:latin typeface="Canva Sans"/>
                <a:ea typeface="Canva Sans"/>
                <a:cs typeface="Canva Sans"/>
                <a:sym typeface="Canva Sans"/>
              </a:rPr>
              <a:t>Ortopedvaddå?! </a:t>
            </a:r>
            <a:r>
              <a:rPr lang="en-US" sz="8600" b="1">
                <a:solidFill>
                  <a:srgbClr val="000000"/>
                </a:solidFill>
                <a:latin typeface="Canva Sans Bold"/>
                <a:ea typeface="Canva Sans Bold"/>
                <a:cs typeface="Canva Sans Bold"/>
                <a:sym typeface="Canva Sans Bold"/>
              </a:rPr>
              <a:t>ORTOPEDTEKNIK!</a:t>
            </a:r>
          </a:p>
        </p:txBody>
      </p:sp>
      <p:sp>
        <p:nvSpPr>
          <p:cNvPr id="9" name="TextBox 9"/>
          <p:cNvSpPr txBox="1"/>
          <p:nvPr/>
        </p:nvSpPr>
        <p:spPr>
          <a:xfrm>
            <a:off x="1331519" y="2679339"/>
            <a:ext cx="8443294" cy="2643265"/>
          </a:xfrm>
          <a:prstGeom prst="rect">
            <a:avLst/>
          </a:prstGeom>
        </p:spPr>
        <p:txBody>
          <a:bodyPr lIns="0" tIns="0" rIns="0" bIns="0" rtlCol="0" anchor="t">
            <a:spAutoFit/>
          </a:bodyPr>
          <a:lstStyle/>
          <a:p>
            <a:pPr algn="just">
              <a:lnSpc>
                <a:spcPts val="4271"/>
              </a:lnSpc>
            </a:pPr>
            <a:r>
              <a:rPr lang="en-US" sz="2966">
                <a:solidFill>
                  <a:srgbClr val="000000"/>
                </a:solidFill>
                <a:latin typeface="DM Sans"/>
                <a:ea typeface="DM Sans"/>
                <a:cs typeface="DM Sans"/>
                <a:sym typeface="DM Sans"/>
              </a:rPr>
              <a:t>Vi designar, tillverkar, anpassar och provar ut hjälpmedel till patienter och brukare</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Protes - Ersätter kroppsdelar</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Ortos -Stödjer kroppsdelar</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Skor och inlägg</a:t>
            </a:r>
          </a:p>
        </p:txBody>
      </p:sp>
      <p:grpSp>
        <p:nvGrpSpPr>
          <p:cNvPr id="10" name="Group 10"/>
          <p:cNvGrpSpPr/>
          <p:nvPr/>
        </p:nvGrpSpPr>
        <p:grpSpPr>
          <a:xfrm>
            <a:off x="10635081" y="5143500"/>
            <a:ext cx="4920464" cy="4693571"/>
            <a:chOff x="0" y="0"/>
            <a:chExt cx="6560619" cy="6258094"/>
          </a:xfrm>
        </p:grpSpPr>
        <p:grpSp>
          <p:nvGrpSpPr>
            <p:cNvPr id="11" name="Group 11"/>
            <p:cNvGrpSpPr/>
            <p:nvPr/>
          </p:nvGrpSpPr>
          <p:grpSpPr>
            <a:xfrm>
              <a:off x="0" y="0"/>
              <a:ext cx="6258094" cy="625809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13" name="Group 13"/>
            <p:cNvGrpSpPr/>
            <p:nvPr/>
          </p:nvGrpSpPr>
          <p:grpSpPr>
            <a:xfrm>
              <a:off x="302524" y="0"/>
              <a:ext cx="6258094" cy="6258094"/>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768" t="-8291" r="-1053" b="-27635"/>
                </a:stretch>
              </a:blipFill>
            </p:spPr>
            <p:txBody>
              <a:bodyPr/>
              <a:lstStyle/>
              <a:p>
                <a:endParaRPr lang="sv-SE"/>
              </a:p>
            </p:txBody>
          </p:sp>
        </p:grpSp>
      </p:grpSp>
      <p:grpSp>
        <p:nvGrpSpPr>
          <p:cNvPr id="15" name="Group 15"/>
          <p:cNvGrpSpPr/>
          <p:nvPr/>
        </p:nvGrpSpPr>
        <p:grpSpPr>
          <a:xfrm>
            <a:off x="13227358" y="226256"/>
            <a:ext cx="4920464" cy="4693571"/>
            <a:chOff x="0" y="0"/>
            <a:chExt cx="6560619" cy="6258094"/>
          </a:xfrm>
        </p:grpSpPr>
        <p:grpSp>
          <p:nvGrpSpPr>
            <p:cNvPr id="16" name="Group 16"/>
            <p:cNvGrpSpPr/>
            <p:nvPr/>
          </p:nvGrpSpPr>
          <p:grpSpPr>
            <a:xfrm>
              <a:off x="0" y="0"/>
              <a:ext cx="6258094" cy="6258094"/>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18" name="Group 18"/>
            <p:cNvGrpSpPr/>
            <p:nvPr/>
          </p:nvGrpSpPr>
          <p:grpSpPr>
            <a:xfrm>
              <a:off x="302524" y="0"/>
              <a:ext cx="6258094" cy="6258094"/>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50273"/>
                </a:stretch>
              </a:blipFill>
            </p:spPr>
            <p:txBody>
              <a:bodyPr/>
              <a:lstStyle/>
              <a:p>
                <a:endParaRPr lang="sv-SE"/>
              </a:p>
            </p:txBody>
          </p:sp>
        </p:grpSp>
      </p:grpSp>
      <p:sp>
        <p:nvSpPr>
          <p:cNvPr id="20" name="TextBox 20"/>
          <p:cNvSpPr txBox="1"/>
          <p:nvPr/>
        </p:nvSpPr>
        <p:spPr>
          <a:xfrm>
            <a:off x="15174916" y="4455209"/>
            <a:ext cx="1252240" cy="421269"/>
          </a:xfrm>
          <a:prstGeom prst="rect">
            <a:avLst/>
          </a:prstGeom>
        </p:spPr>
        <p:txBody>
          <a:bodyPr lIns="0" tIns="0" rIns="0" bIns="0" rtlCol="0" anchor="t">
            <a:spAutoFit/>
          </a:bodyPr>
          <a:lstStyle/>
          <a:p>
            <a:pPr algn="ctr">
              <a:lnSpc>
                <a:spcPts val="1679"/>
              </a:lnSpc>
              <a:spcBef>
                <a:spcPct val="0"/>
              </a:spcBef>
            </a:pPr>
            <a:r>
              <a:rPr lang="en-US" sz="1200" dirty="0">
                <a:solidFill>
                  <a:srgbClr val="000000"/>
                </a:solidFill>
                <a:latin typeface="Canva Sans"/>
                <a:ea typeface="Canva Sans"/>
                <a:cs typeface="Canva Sans"/>
                <a:sym typeface="Canva Sans"/>
              </a:rPr>
              <a:t>Copyright </a:t>
            </a:r>
            <a:r>
              <a:rPr lang="en-US" sz="1200" dirty="0" err="1">
                <a:solidFill>
                  <a:srgbClr val="000000"/>
                </a:solidFill>
                <a:latin typeface="Canva Sans"/>
                <a:ea typeface="Canva Sans"/>
                <a:cs typeface="Canva Sans"/>
                <a:sym typeface="Canva Sans"/>
              </a:rPr>
              <a:t>Donjoy</a:t>
            </a:r>
            <a:endParaRPr lang="en-US" sz="1200" dirty="0">
              <a:solidFill>
                <a:srgbClr val="000000"/>
              </a:solidFill>
              <a:latin typeface="Canva Sans"/>
              <a:ea typeface="Canva Sans"/>
              <a:cs typeface="Canva Sans"/>
              <a:sym typeface="Canva Sans"/>
            </a:endParaRPr>
          </a:p>
        </p:txBody>
      </p:sp>
      <p:sp>
        <p:nvSpPr>
          <p:cNvPr id="21" name="TextBox 21"/>
          <p:cNvSpPr txBox="1"/>
          <p:nvPr/>
        </p:nvSpPr>
        <p:spPr>
          <a:xfrm>
            <a:off x="6806322" y="9931647"/>
            <a:ext cx="1313259"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Copyright Fillauer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655407"/>
            <a:ext cx="16230600" cy="2893314"/>
          </a:xfrm>
          <a:prstGeom prst="rect">
            <a:avLst/>
          </a:prstGeom>
        </p:spPr>
        <p:txBody>
          <a:bodyPr lIns="0" tIns="0" rIns="0" bIns="0" rtlCol="0" anchor="t">
            <a:spAutoFit/>
          </a:bodyPr>
          <a:lstStyle/>
          <a:p>
            <a:pPr marL="690881" lvl="1" indent="-345440" algn="l">
              <a:lnSpc>
                <a:spcPts val="4608"/>
              </a:lnSpc>
              <a:buFont typeface="Arial"/>
              <a:buChar char="•"/>
            </a:pPr>
            <a:r>
              <a:rPr lang="en-US" sz="3200" dirty="0">
                <a:solidFill>
                  <a:srgbClr val="000000"/>
                </a:solidFill>
                <a:latin typeface="DM Sans"/>
                <a:ea typeface="DM Sans"/>
                <a:cs typeface="DM Sans"/>
                <a:sym typeface="DM Sans"/>
              </a:rPr>
              <a:t>Vi </a:t>
            </a:r>
            <a:r>
              <a:rPr lang="en-US" sz="3200" dirty="0" err="1">
                <a:solidFill>
                  <a:srgbClr val="000000"/>
                </a:solidFill>
                <a:latin typeface="DM Sans"/>
                <a:ea typeface="DM Sans"/>
                <a:cs typeface="DM Sans"/>
                <a:sym typeface="DM Sans"/>
              </a:rPr>
              <a:t>finns</a:t>
            </a:r>
            <a:r>
              <a:rPr lang="en-US" sz="3200" dirty="0">
                <a:solidFill>
                  <a:srgbClr val="000000"/>
                </a:solidFill>
                <a:latin typeface="DM Sans"/>
                <a:ea typeface="DM Sans"/>
                <a:cs typeface="DM Sans"/>
                <a:sym typeface="DM Sans"/>
              </a:rPr>
              <a:t> </a:t>
            </a:r>
            <a:r>
              <a:rPr lang="en-US" sz="3200" dirty="0" err="1">
                <a:solidFill>
                  <a:srgbClr val="000000"/>
                </a:solidFill>
                <a:latin typeface="DM Sans"/>
                <a:ea typeface="DM Sans"/>
                <a:cs typeface="DM Sans"/>
                <a:sym typeface="DM Sans"/>
              </a:rPr>
              <a:t>på</a:t>
            </a:r>
            <a:r>
              <a:rPr lang="en-US" sz="3200" dirty="0">
                <a:solidFill>
                  <a:srgbClr val="000000"/>
                </a:solidFill>
                <a:latin typeface="DM Sans"/>
                <a:ea typeface="DM Sans"/>
                <a:cs typeface="DM Sans"/>
                <a:sym typeface="DM Sans"/>
              </a:rPr>
              <a:t> </a:t>
            </a:r>
            <a:r>
              <a:rPr lang="en-US" sz="3200" dirty="0" err="1">
                <a:solidFill>
                  <a:srgbClr val="000000"/>
                </a:solidFill>
                <a:latin typeface="DM Sans"/>
                <a:ea typeface="DM Sans"/>
                <a:cs typeface="DM Sans"/>
                <a:sym typeface="DM Sans"/>
              </a:rPr>
              <a:t>över</a:t>
            </a:r>
            <a:r>
              <a:rPr lang="en-US" sz="3200" dirty="0">
                <a:solidFill>
                  <a:srgbClr val="000000"/>
                </a:solidFill>
                <a:latin typeface="DM Sans"/>
                <a:ea typeface="DM Sans"/>
                <a:cs typeface="DM Sans"/>
                <a:sym typeface="DM Sans"/>
              </a:rPr>
              <a:t> 50 </a:t>
            </a:r>
            <a:r>
              <a:rPr lang="en-US" sz="3200" dirty="0" err="1">
                <a:solidFill>
                  <a:srgbClr val="000000"/>
                </a:solidFill>
                <a:latin typeface="DM Sans"/>
                <a:ea typeface="DM Sans"/>
                <a:cs typeface="DM Sans"/>
                <a:sym typeface="DM Sans"/>
              </a:rPr>
              <a:t>orter</a:t>
            </a:r>
            <a:endParaRPr lang="en-US" sz="3200" dirty="0">
              <a:solidFill>
                <a:srgbClr val="000000"/>
              </a:solidFill>
              <a:latin typeface="DM Sans"/>
              <a:ea typeface="DM Sans"/>
              <a:cs typeface="DM Sans"/>
              <a:sym typeface="DM Sans"/>
            </a:endParaRPr>
          </a:p>
          <a:p>
            <a:pPr marL="690881" lvl="1" indent="-345440" algn="l">
              <a:lnSpc>
                <a:spcPts val="4608"/>
              </a:lnSpc>
              <a:buFont typeface="Arial"/>
              <a:buChar char="•"/>
            </a:pPr>
            <a:r>
              <a:rPr lang="en-US" sz="3200" dirty="0" err="1">
                <a:solidFill>
                  <a:srgbClr val="000000"/>
                </a:solidFill>
                <a:latin typeface="DM Sans"/>
                <a:ea typeface="DM Sans"/>
                <a:cs typeface="DM Sans"/>
                <a:sym typeface="DM Sans"/>
              </a:rPr>
              <a:t>Både</a:t>
            </a:r>
            <a:r>
              <a:rPr lang="en-US" sz="3200" dirty="0">
                <a:solidFill>
                  <a:srgbClr val="000000"/>
                </a:solidFill>
                <a:latin typeface="DM Sans"/>
                <a:ea typeface="DM Sans"/>
                <a:cs typeface="DM Sans"/>
                <a:sym typeface="DM Sans"/>
              </a:rPr>
              <a:t> </a:t>
            </a:r>
            <a:r>
              <a:rPr lang="en-US" sz="3200" dirty="0" err="1">
                <a:solidFill>
                  <a:srgbClr val="000000"/>
                </a:solidFill>
                <a:latin typeface="DM Sans"/>
                <a:ea typeface="DM Sans"/>
                <a:cs typeface="DM Sans"/>
                <a:sym typeface="DM Sans"/>
              </a:rPr>
              <a:t>privata</a:t>
            </a:r>
            <a:r>
              <a:rPr lang="en-US" sz="3200" dirty="0">
                <a:solidFill>
                  <a:srgbClr val="000000"/>
                </a:solidFill>
                <a:latin typeface="DM Sans"/>
                <a:ea typeface="DM Sans"/>
                <a:cs typeface="DM Sans"/>
                <a:sym typeface="DM Sans"/>
              </a:rPr>
              <a:t> </a:t>
            </a:r>
            <a:r>
              <a:rPr lang="en-US" sz="3200" dirty="0" err="1">
                <a:solidFill>
                  <a:srgbClr val="000000"/>
                </a:solidFill>
                <a:latin typeface="DM Sans"/>
                <a:ea typeface="DM Sans"/>
                <a:cs typeface="DM Sans"/>
                <a:sym typeface="DM Sans"/>
              </a:rPr>
              <a:t>och</a:t>
            </a:r>
            <a:r>
              <a:rPr lang="en-US" sz="3200" dirty="0">
                <a:solidFill>
                  <a:srgbClr val="000000"/>
                </a:solidFill>
                <a:latin typeface="DM Sans"/>
                <a:ea typeface="DM Sans"/>
                <a:cs typeface="DM Sans"/>
                <a:sym typeface="DM Sans"/>
              </a:rPr>
              <a:t> </a:t>
            </a:r>
            <a:r>
              <a:rPr lang="en-US" sz="3200" dirty="0" err="1">
                <a:solidFill>
                  <a:srgbClr val="000000"/>
                </a:solidFill>
                <a:latin typeface="DM Sans"/>
                <a:ea typeface="DM Sans"/>
                <a:cs typeface="DM Sans"/>
                <a:sym typeface="DM Sans"/>
              </a:rPr>
              <a:t>offentliga</a:t>
            </a:r>
            <a:r>
              <a:rPr lang="en-US" sz="3200" dirty="0">
                <a:solidFill>
                  <a:srgbClr val="000000"/>
                </a:solidFill>
                <a:latin typeface="DM Sans"/>
                <a:ea typeface="DM Sans"/>
                <a:cs typeface="DM Sans"/>
                <a:sym typeface="DM Sans"/>
              </a:rPr>
              <a:t> </a:t>
            </a:r>
            <a:r>
              <a:rPr lang="en-US" sz="3200" dirty="0" err="1">
                <a:solidFill>
                  <a:srgbClr val="000000"/>
                </a:solidFill>
                <a:latin typeface="DM Sans"/>
                <a:ea typeface="DM Sans"/>
                <a:cs typeface="DM Sans"/>
                <a:sym typeface="DM Sans"/>
              </a:rPr>
              <a:t>verksamheter</a:t>
            </a:r>
            <a:endParaRPr lang="en-US" sz="3200" dirty="0">
              <a:solidFill>
                <a:srgbClr val="000000"/>
              </a:solidFill>
              <a:latin typeface="DM Sans"/>
              <a:ea typeface="DM Sans"/>
              <a:cs typeface="DM Sans"/>
              <a:sym typeface="DM Sans"/>
            </a:endParaRPr>
          </a:p>
          <a:p>
            <a:pPr marL="690881" lvl="1" indent="-345440" algn="l">
              <a:lnSpc>
                <a:spcPts val="4608"/>
              </a:lnSpc>
              <a:buFont typeface="Arial"/>
              <a:buChar char="•"/>
            </a:pPr>
            <a:r>
              <a:rPr lang="en-US" sz="3200" dirty="0" err="1">
                <a:solidFill>
                  <a:srgbClr val="FA0304"/>
                </a:solidFill>
                <a:latin typeface="DM Sans"/>
                <a:ea typeface="DM Sans"/>
                <a:cs typeface="DM Sans"/>
                <a:sym typeface="DM Sans"/>
              </a:rPr>
              <a:t>Lägg</a:t>
            </a:r>
            <a:r>
              <a:rPr lang="en-US" sz="3200" dirty="0">
                <a:solidFill>
                  <a:srgbClr val="FA0304"/>
                </a:solidFill>
                <a:latin typeface="DM Sans"/>
                <a:ea typeface="DM Sans"/>
                <a:cs typeface="DM Sans"/>
                <a:sym typeface="DM Sans"/>
              </a:rPr>
              <a:t> till </a:t>
            </a:r>
            <a:r>
              <a:rPr lang="en-US" sz="3200" dirty="0" err="1">
                <a:solidFill>
                  <a:srgbClr val="FA0304"/>
                </a:solidFill>
                <a:latin typeface="DM Sans"/>
                <a:ea typeface="DM Sans"/>
                <a:cs typeface="DM Sans"/>
                <a:sym typeface="DM Sans"/>
              </a:rPr>
              <a:t>staden</a:t>
            </a:r>
            <a:r>
              <a:rPr lang="en-US" sz="3200" dirty="0">
                <a:solidFill>
                  <a:srgbClr val="FA0304"/>
                </a:solidFill>
                <a:latin typeface="DM Sans"/>
                <a:ea typeface="DM Sans"/>
                <a:cs typeface="DM Sans"/>
                <a:sym typeface="DM Sans"/>
              </a:rPr>
              <a:t> </a:t>
            </a:r>
            <a:r>
              <a:rPr lang="en-US" sz="3200" dirty="0" err="1">
                <a:solidFill>
                  <a:srgbClr val="FA0304"/>
                </a:solidFill>
                <a:latin typeface="DM Sans"/>
                <a:ea typeface="DM Sans"/>
                <a:cs typeface="DM Sans"/>
                <a:sym typeface="DM Sans"/>
              </a:rPr>
              <a:t>ni</a:t>
            </a:r>
            <a:r>
              <a:rPr lang="en-US" sz="3200" dirty="0">
                <a:solidFill>
                  <a:srgbClr val="FA0304"/>
                </a:solidFill>
                <a:latin typeface="DM Sans"/>
                <a:ea typeface="DM Sans"/>
                <a:cs typeface="DM Sans"/>
                <a:sym typeface="DM Sans"/>
              </a:rPr>
              <a:t> </a:t>
            </a:r>
            <a:r>
              <a:rPr lang="en-US" sz="3200" dirty="0" err="1">
                <a:solidFill>
                  <a:srgbClr val="FA0304"/>
                </a:solidFill>
                <a:latin typeface="DM Sans"/>
                <a:ea typeface="DM Sans"/>
                <a:cs typeface="DM Sans"/>
                <a:sym typeface="DM Sans"/>
              </a:rPr>
              <a:t>är</a:t>
            </a:r>
            <a:r>
              <a:rPr lang="en-US" sz="3200" dirty="0">
                <a:solidFill>
                  <a:srgbClr val="FA0304"/>
                </a:solidFill>
                <a:latin typeface="DM Sans"/>
                <a:ea typeface="DM Sans"/>
                <a:cs typeface="DM Sans"/>
                <a:sym typeface="DM Sans"/>
              </a:rPr>
              <a:t> </a:t>
            </a:r>
            <a:r>
              <a:rPr lang="en-US" sz="3200" dirty="0" err="1">
                <a:solidFill>
                  <a:srgbClr val="FA0304"/>
                </a:solidFill>
                <a:latin typeface="DM Sans"/>
                <a:ea typeface="DM Sans"/>
                <a:cs typeface="DM Sans"/>
                <a:sym typeface="DM Sans"/>
              </a:rPr>
              <a:t>i</a:t>
            </a:r>
            <a:r>
              <a:rPr lang="en-US" sz="3200" dirty="0">
                <a:solidFill>
                  <a:srgbClr val="FA0304"/>
                </a:solidFill>
                <a:latin typeface="DM Sans"/>
                <a:ea typeface="DM Sans"/>
                <a:cs typeface="DM Sans"/>
                <a:sym typeface="DM Sans"/>
              </a:rPr>
              <a:t> </a:t>
            </a:r>
            <a:r>
              <a:rPr lang="en-US" sz="3200" dirty="0" err="1">
                <a:solidFill>
                  <a:srgbClr val="FA0304"/>
                </a:solidFill>
                <a:latin typeface="DM Sans"/>
                <a:ea typeface="DM Sans"/>
                <a:cs typeface="DM Sans"/>
                <a:sym typeface="DM Sans"/>
              </a:rPr>
              <a:t>t.ex</a:t>
            </a:r>
            <a:r>
              <a:rPr lang="en-US" sz="3200" dirty="0">
                <a:solidFill>
                  <a:srgbClr val="FA0304"/>
                </a:solidFill>
                <a:latin typeface="DM Sans"/>
                <a:ea typeface="DM Sans"/>
                <a:cs typeface="DM Sans"/>
                <a:sym typeface="DM Sans"/>
              </a:rPr>
              <a:t>. I Visby </a:t>
            </a:r>
            <a:r>
              <a:rPr lang="en-US" sz="3200" dirty="0" err="1">
                <a:solidFill>
                  <a:srgbClr val="FA0304"/>
                </a:solidFill>
                <a:latin typeface="DM Sans"/>
                <a:ea typeface="DM Sans"/>
                <a:cs typeface="DM Sans"/>
                <a:sym typeface="DM Sans"/>
              </a:rPr>
              <a:t>är</a:t>
            </a:r>
            <a:r>
              <a:rPr lang="en-US" sz="3200" dirty="0">
                <a:solidFill>
                  <a:srgbClr val="FA0304"/>
                </a:solidFill>
                <a:latin typeface="DM Sans"/>
                <a:ea typeface="DM Sans"/>
                <a:cs typeface="DM Sans"/>
                <a:sym typeface="DM Sans"/>
              </a:rPr>
              <a:t> vi </a:t>
            </a:r>
            <a:r>
              <a:rPr lang="en-US" sz="3200" dirty="0" err="1">
                <a:solidFill>
                  <a:srgbClr val="FA0304"/>
                </a:solidFill>
                <a:latin typeface="DM Sans"/>
                <a:ea typeface="DM Sans"/>
                <a:cs typeface="DM Sans"/>
                <a:sym typeface="DM Sans"/>
              </a:rPr>
              <a:t>ForMotion</a:t>
            </a:r>
            <a:r>
              <a:rPr lang="en-US" sz="3200" dirty="0">
                <a:solidFill>
                  <a:srgbClr val="FA0304"/>
                </a:solidFill>
                <a:latin typeface="DM Sans"/>
                <a:ea typeface="DM Sans"/>
                <a:cs typeface="DM Sans"/>
                <a:sym typeface="DM Sans"/>
              </a:rPr>
              <a:t>! </a:t>
            </a:r>
            <a:r>
              <a:rPr lang="en-US" sz="3200" dirty="0" err="1">
                <a:solidFill>
                  <a:srgbClr val="FA0304"/>
                </a:solidFill>
                <a:latin typeface="DM Sans"/>
                <a:ea typeface="DM Sans"/>
                <a:cs typeface="DM Sans"/>
                <a:sym typeface="DM Sans"/>
              </a:rPr>
              <a:t>och</a:t>
            </a:r>
            <a:r>
              <a:rPr lang="en-US" sz="3200" dirty="0">
                <a:solidFill>
                  <a:srgbClr val="FA0304"/>
                </a:solidFill>
                <a:latin typeface="DM Sans"/>
                <a:ea typeface="DM Sans"/>
                <a:cs typeface="DM Sans"/>
                <a:sym typeface="DM Sans"/>
              </a:rPr>
              <a:t> </a:t>
            </a:r>
            <a:r>
              <a:rPr lang="en-US" sz="3200" dirty="0" err="1">
                <a:solidFill>
                  <a:srgbClr val="FA0304"/>
                </a:solidFill>
                <a:latin typeface="DM Sans"/>
                <a:ea typeface="DM Sans"/>
                <a:cs typeface="DM Sans"/>
                <a:sym typeface="DM Sans"/>
              </a:rPr>
              <a:t>flytta</a:t>
            </a:r>
            <a:r>
              <a:rPr lang="en-US" sz="3200" dirty="0">
                <a:solidFill>
                  <a:srgbClr val="FA0304"/>
                </a:solidFill>
                <a:latin typeface="DM Sans"/>
                <a:ea typeface="DM Sans"/>
                <a:cs typeface="DM Sans"/>
                <a:sym typeface="DM Sans"/>
              </a:rPr>
              <a:t> hit er </a:t>
            </a:r>
            <a:r>
              <a:rPr lang="en-US" sz="3200" dirty="0" err="1">
                <a:solidFill>
                  <a:srgbClr val="FA0304"/>
                </a:solidFill>
                <a:latin typeface="DM Sans"/>
                <a:ea typeface="DM Sans"/>
                <a:cs typeface="DM Sans"/>
                <a:sym typeface="DM Sans"/>
              </a:rPr>
              <a:t>logga</a:t>
            </a:r>
            <a:r>
              <a:rPr lang="en-US" sz="3200" dirty="0">
                <a:solidFill>
                  <a:srgbClr val="FA0304"/>
                </a:solidFill>
                <a:latin typeface="DM Sans"/>
                <a:ea typeface="DM Sans"/>
                <a:cs typeface="DM Sans"/>
                <a:sym typeface="DM Sans"/>
              </a:rPr>
              <a:t> </a:t>
            </a:r>
          </a:p>
          <a:p>
            <a:pPr marL="690881" lvl="1" indent="-345440" algn="l">
              <a:lnSpc>
                <a:spcPts val="4608"/>
              </a:lnSpc>
              <a:buFont typeface="Arial"/>
              <a:buChar char="•"/>
            </a:pPr>
            <a:r>
              <a:rPr lang="en-US" sz="3200" dirty="0">
                <a:solidFill>
                  <a:srgbClr val="000000"/>
                </a:solidFill>
                <a:latin typeface="DM Sans"/>
                <a:ea typeface="DM Sans"/>
                <a:cs typeface="DM Sans"/>
                <a:sym typeface="DM Sans"/>
              </a:rPr>
              <a:t>I </a:t>
            </a:r>
            <a:r>
              <a:rPr lang="en-US" sz="3200" dirty="0" err="1">
                <a:solidFill>
                  <a:srgbClr val="000000"/>
                </a:solidFill>
                <a:latin typeface="DM Sans"/>
                <a:ea typeface="DM Sans"/>
                <a:cs typeface="DM Sans"/>
                <a:sym typeface="DM Sans"/>
              </a:rPr>
              <a:t>branschen</a:t>
            </a:r>
            <a:r>
              <a:rPr lang="en-US" sz="3200" dirty="0">
                <a:solidFill>
                  <a:srgbClr val="000000"/>
                </a:solidFill>
                <a:latin typeface="DM Sans"/>
                <a:ea typeface="DM Sans"/>
                <a:cs typeface="DM Sans"/>
                <a:sym typeface="DM Sans"/>
              </a:rPr>
              <a:t> </a:t>
            </a:r>
            <a:r>
              <a:rPr lang="en-US" sz="3200" dirty="0" err="1">
                <a:solidFill>
                  <a:srgbClr val="000000"/>
                </a:solidFill>
                <a:latin typeface="DM Sans"/>
                <a:ea typeface="DM Sans"/>
                <a:cs typeface="DM Sans"/>
                <a:sym typeface="DM Sans"/>
              </a:rPr>
              <a:t>finns</a:t>
            </a:r>
            <a:r>
              <a:rPr lang="en-US" sz="3200" dirty="0">
                <a:solidFill>
                  <a:srgbClr val="000000"/>
                </a:solidFill>
                <a:latin typeface="DM Sans"/>
                <a:ea typeface="DM Sans"/>
                <a:cs typeface="DM Sans"/>
                <a:sym typeface="DM Sans"/>
              </a:rPr>
              <a:t> </a:t>
            </a:r>
            <a:r>
              <a:rPr lang="en-US" sz="3200" dirty="0" err="1">
                <a:solidFill>
                  <a:srgbClr val="000000"/>
                </a:solidFill>
                <a:latin typeface="DM Sans"/>
                <a:ea typeface="DM Sans"/>
                <a:cs typeface="DM Sans"/>
                <a:sym typeface="DM Sans"/>
              </a:rPr>
              <a:t>också</a:t>
            </a:r>
            <a:r>
              <a:rPr lang="en-US" sz="3200" dirty="0">
                <a:solidFill>
                  <a:srgbClr val="000000"/>
                </a:solidFill>
                <a:latin typeface="DM Sans"/>
                <a:ea typeface="DM Sans"/>
                <a:cs typeface="DM Sans"/>
                <a:sym typeface="DM Sans"/>
              </a:rPr>
              <a:t> de vi </a:t>
            </a:r>
            <a:r>
              <a:rPr lang="en-US" sz="3200" dirty="0" err="1">
                <a:solidFill>
                  <a:srgbClr val="000000"/>
                </a:solidFill>
                <a:latin typeface="DM Sans"/>
                <a:ea typeface="DM Sans"/>
                <a:cs typeface="DM Sans"/>
                <a:sym typeface="DM Sans"/>
              </a:rPr>
              <a:t>kallar</a:t>
            </a:r>
            <a:r>
              <a:rPr lang="en-US" sz="3200" dirty="0">
                <a:solidFill>
                  <a:srgbClr val="000000"/>
                </a:solidFill>
                <a:latin typeface="DM Sans"/>
                <a:ea typeface="DM Sans"/>
                <a:cs typeface="DM Sans"/>
                <a:sym typeface="DM Sans"/>
              </a:rPr>
              <a:t> </a:t>
            </a:r>
            <a:r>
              <a:rPr lang="en-US" sz="3200" dirty="0" err="1">
                <a:solidFill>
                  <a:srgbClr val="000000"/>
                </a:solidFill>
                <a:latin typeface="DM Sans"/>
                <a:ea typeface="DM Sans"/>
                <a:cs typeface="DM Sans"/>
                <a:sym typeface="DM Sans"/>
              </a:rPr>
              <a:t>leverantörsföretag</a:t>
            </a:r>
            <a:r>
              <a:rPr lang="en-US" sz="3200" dirty="0">
                <a:solidFill>
                  <a:srgbClr val="000000"/>
                </a:solidFill>
                <a:latin typeface="DM Sans"/>
                <a:ea typeface="DM Sans"/>
                <a:cs typeface="DM Sans"/>
                <a:sym typeface="DM Sans"/>
              </a:rPr>
              <a:t>. De </a:t>
            </a:r>
            <a:r>
              <a:rPr lang="en-US" sz="3200" dirty="0" err="1">
                <a:solidFill>
                  <a:srgbClr val="000000"/>
                </a:solidFill>
                <a:latin typeface="DM Sans"/>
                <a:ea typeface="DM Sans"/>
                <a:cs typeface="DM Sans"/>
                <a:sym typeface="DM Sans"/>
              </a:rPr>
              <a:t>arbetar</a:t>
            </a:r>
            <a:r>
              <a:rPr lang="en-US" sz="3200" dirty="0">
                <a:solidFill>
                  <a:srgbClr val="000000"/>
                </a:solidFill>
                <a:latin typeface="DM Sans"/>
                <a:ea typeface="DM Sans"/>
                <a:cs typeface="DM Sans"/>
                <a:sym typeface="DM Sans"/>
              </a:rPr>
              <a:t> med </a:t>
            </a:r>
            <a:r>
              <a:rPr lang="en-US" sz="3200" dirty="0" err="1">
                <a:solidFill>
                  <a:srgbClr val="000000"/>
                </a:solidFill>
                <a:latin typeface="DM Sans"/>
                <a:ea typeface="DM Sans"/>
                <a:cs typeface="DM Sans"/>
                <a:sym typeface="DM Sans"/>
              </a:rPr>
              <a:t>produktutveckling</a:t>
            </a:r>
            <a:r>
              <a:rPr lang="en-US" sz="3200" dirty="0">
                <a:solidFill>
                  <a:srgbClr val="000000"/>
                </a:solidFill>
                <a:latin typeface="DM Sans"/>
                <a:ea typeface="DM Sans"/>
                <a:cs typeface="DM Sans"/>
                <a:sym typeface="DM Sans"/>
              </a:rPr>
              <a:t> </a:t>
            </a:r>
            <a:r>
              <a:rPr lang="en-US" sz="3200" dirty="0" err="1">
                <a:solidFill>
                  <a:srgbClr val="000000"/>
                </a:solidFill>
                <a:latin typeface="DM Sans"/>
                <a:ea typeface="DM Sans"/>
                <a:cs typeface="DM Sans"/>
                <a:sym typeface="DM Sans"/>
              </a:rPr>
              <a:t>och</a:t>
            </a:r>
            <a:r>
              <a:rPr lang="en-US" sz="3200" dirty="0">
                <a:solidFill>
                  <a:srgbClr val="000000"/>
                </a:solidFill>
                <a:latin typeface="DM Sans"/>
                <a:ea typeface="DM Sans"/>
                <a:cs typeface="DM Sans"/>
                <a:sym typeface="DM Sans"/>
              </a:rPr>
              <a:t> </a:t>
            </a:r>
            <a:r>
              <a:rPr lang="en-US" sz="3200" dirty="0" err="1">
                <a:solidFill>
                  <a:srgbClr val="000000"/>
                </a:solidFill>
                <a:latin typeface="DM Sans"/>
                <a:ea typeface="DM Sans"/>
                <a:cs typeface="DM Sans"/>
                <a:sym typeface="DM Sans"/>
              </a:rPr>
              <a:t>försäljning</a:t>
            </a:r>
            <a:r>
              <a:rPr lang="en-US" sz="3200" dirty="0">
                <a:solidFill>
                  <a:srgbClr val="000000"/>
                </a:solidFill>
                <a:latin typeface="DM Sans"/>
                <a:ea typeface="DM Sans"/>
                <a:cs typeface="DM Sans"/>
                <a:sym typeface="DM Sans"/>
              </a:rPr>
              <a:t> av </a:t>
            </a:r>
            <a:r>
              <a:rPr lang="en-US" sz="3200" dirty="0" err="1">
                <a:solidFill>
                  <a:srgbClr val="000000"/>
                </a:solidFill>
                <a:latin typeface="DM Sans"/>
                <a:ea typeface="DM Sans"/>
                <a:cs typeface="DM Sans"/>
                <a:sym typeface="DM Sans"/>
              </a:rPr>
              <a:t>ortopedtekniska</a:t>
            </a:r>
            <a:r>
              <a:rPr lang="en-US" sz="3200" dirty="0">
                <a:solidFill>
                  <a:srgbClr val="000000"/>
                </a:solidFill>
                <a:latin typeface="DM Sans"/>
                <a:ea typeface="DM Sans"/>
                <a:cs typeface="DM Sans"/>
                <a:sym typeface="DM Sans"/>
              </a:rPr>
              <a:t> </a:t>
            </a:r>
            <a:r>
              <a:rPr lang="en-US" sz="3200" dirty="0" err="1">
                <a:solidFill>
                  <a:srgbClr val="000000"/>
                </a:solidFill>
                <a:latin typeface="DM Sans"/>
                <a:ea typeface="DM Sans"/>
                <a:cs typeface="DM Sans"/>
                <a:sym typeface="DM Sans"/>
              </a:rPr>
              <a:t>produkter</a:t>
            </a:r>
            <a:endParaRPr lang="en-US" sz="3200" dirty="0">
              <a:solidFill>
                <a:srgbClr val="000000"/>
              </a:solidFill>
              <a:latin typeface="DM Sans"/>
              <a:ea typeface="DM Sans"/>
              <a:cs typeface="DM Sans"/>
              <a:sym typeface="DM Sans"/>
            </a:endParaRPr>
          </a:p>
        </p:txBody>
      </p:sp>
      <p:sp>
        <p:nvSpPr>
          <p:cNvPr id="3" name="Freeform 3"/>
          <p:cNvSpPr/>
          <p:nvPr/>
        </p:nvSpPr>
        <p:spPr>
          <a:xfrm>
            <a:off x="0" y="6698835"/>
            <a:ext cx="18288000" cy="4123113"/>
          </a:xfrm>
          <a:custGeom>
            <a:avLst/>
            <a:gdLst/>
            <a:ahLst/>
            <a:cxnLst/>
            <a:rect l="l" t="t" r="r" b="b"/>
            <a:pathLst>
              <a:path w="18288000" h="4123113">
                <a:moveTo>
                  <a:pt x="0" y="0"/>
                </a:moveTo>
                <a:lnTo>
                  <a:pt x="18288000" y="0"/>
                </a:lnTo>
                <a:lnTo>
                  <a:pt x="18288000" y="4123113"/>
                </a:lnTo>
                <a:lnTo>
                  <a:pt x="0" y="4123113"/>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sp>
        <p:nvSpPr>
          <p:cNvPr id="4" name="TextBox 4"/>
          <p:cNvSpPr txBox="1"/>
          <p:nvPr/>
        </p:nvSpPr>
        <p:spPr>
          <a:xfrm>
            <a:off x="5379690" y="918276"/>
            <a:ext cx="7960861" cy="1020446"/>
          </a:xfrm>
          <a:prstGeom prst="rect">
            <a:avLst/>
          </a:prstGeom>
        </p:spPr>
        <p:txBody>
          <a:bodyPr lIns="0" tIns="0" rIns="0" bIns="0" rtlCol="0" anchor="t">
            <a:spAutoFit/>
          </a:bodyPr>
          <a:lstStyle/>
          <a:p>
            <a:pPr algn="ctr">
              <a:lnSpc>
                <a:spcPts val="7310"/>
              </a:lnSpc>
            </a:pPr>
            <a:r>
              <a:rPr lang="en-US" sz="8600">
                <a:solidFill>
                  <a:srgbClr val="000000"/>
                </a:solidFill>
                <a:latin typeface="Canva Sans"/>
                <a:ea typeface="Canva Sans"/>
                <a:cs typeface="Canva Sans"/>
                <a:sym typeface="Canva Sans"/>
              </a:rPr>
              <a:t>Ortopedteknik</a:t>
            </a:r>
          </a:p>
        </p:txBody>
      </p:sp>
      <p:grpSp>
        <p:nvGrpSpPr>
          <p:cNvPr id="5" name="Group 2">
            <a:extLst>
              <a:ext uri="{FF2B5EF4-FFF2-40B4-BE49-F238E27FC236}">
                <a16:creationId xmlns:a16="http://schemas.microsoft.com/office/drawing/2014/main" id="{F9223672-7EF1-5369-AD4C-4FF9B8DA17CE}"/>
              </a:ext>
            </a:extLst>
          </p:cNvPr>
          <p:cNvGrpSpPr/>
          <p:nvPr/>
        </p:nvGrpSpPr>
        <p:grpSpPr>
          <a:xfrm>
            <a:off x="685800" y="5715256"/>
            <a:ext cx="16494324" cy="1702040"/>
            <a:chOff x="3235944" y="1037243"/>
            <a:chExt cx="14290630" cy="1472907"/>
          </a:xfrm>
        </p:grpSpPr>
        <p:pic>
          <p:nvPicPr>
            <p:cNvPr id="6" name="Picture 3">
              <a:extLst>
                <a:ext uri="{FF2B5EF4-FFF2-40B4-BE49-F238E27FC236}">
                  <a16:creationId xmlns:a16="http://schemas.microsoft.com/office/drawing/2014/main" id="{E5AA4F1C-9BB3-2640-F86B-1F885CC1574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3293026" y="1279743"/>
              <a:ext cx="1840140" cy="419453"/>
            </a:xfrm>
            <a:prstGeom prst="rect">
              <a:avLst/>
            </a:prstGeom>
          </p:spPr>
        </p:pic>
        <p:pic>
          <p:nvPicPr>
            <p:cNvPr id="7" name="Picture 4">
              <a:extLst>
                <a:ext uri="{FF2B5EF4-FFF2-40B4-BE49-F238E27FC236}">
                  <a16:creationId xmlns:a16="http://schemas.microsoft.com/office/drawing/2014/main" id="{CA8DEABD-A9F8-C87A-6899-FBC948F0FBD9}"/>
                </a:ext>
              </a:extLst>
            </p:cNvPr>
            <p:cNvPicPr>
              <a:picLocks noChangeAspect="1"/>
            </p:cNvPicPr>
            <p:nvPr/>
          </p:nvPicPr>
          <p:blipFill>
            <a:blip r:embed="rId6" cstate="print">
              <a:extLst>
                <a:ext uri="{28A0092B-C50C-407E-A947-70E740481C1C}">
                  <a14:useLocalDpi xmlns:a14="http://schemas.microsoft.com/office/drawing/2010/main" val="0"/>
                </a:ext>
              </a:extLst>
            </a:blip>
            <a:srcRect l="-2076" t="-13295" r="-920" b="-1"/>
            <a:stretch>
              <a:fillRect/>
            </a:stretch>
          </p:blipFill>
          <p:spPr>
            <a:xfrm>
              <a:off x="15315937" y="1918124"/>
              <a:ext cx="2210637" cy="592026"/>
            </a:xfrm>
            <a:prstGeom prst="rect">
              <a:avLst/>
            </a:prstGeom>
          </p:spPr>
        </p:pic>
        <p:pic>
          <p:nvPicPr>
            <p:cNvPr id="8" name="Picture 5" descr="Visuell identitet - Region Norrbotten">
              <a:extLst>
                <a:ext uri="{FF2B5EF4-FFF2-40B4-BE49-F238E27FC236}">
                  <a16:creationId xmlns:a16="http://schemas.microsoft.com/office/drawing/2014/main" id="{2D8856B7-F067-A544-B94C-6ABF56970126}"/>
                </a:ext>
              </a:extLst>
            </p:cNvPr>
            <p:cNvPicPr>
              <a:picLocks noChangeAspect="1"/>
            </p:cNvPicPr>
            <p:nvPr/>
          </p:nvPicPr>
          <p:blipFill>
            <a:blip r:embed="rId7"/>
            <a:stretch>
              <a:fillRect/>
            </a:stretch>
          </p:blipFill>
          <p:spPr>
            <a:xfrm>
              <a:off x="3249060" y="1287075"/>
              <a:ext cx="2040574" cy="280463"/>
            </a:xfrm>
            <a:prstGeom prst="rect">
              <a:avLst/>
            </a:prstGeom>
          </p:spPr>
        </p:pic>
        <p:pic>
          <p:nvPicPr>
            <p:cNvPr id="9" name="Picture 6" descr="Camp Pro Uppsala | Uppland">
              <a:extLst>
                <a:ext uri="{FF2B5EF4-FFF2-40B4-BE49-F238E27FC236}">
                  <a16:creationId xmlns:a16="http://schemas.microsoft.com/office/drawing/2014/main" id="{B31D269E-32F6-3474-6E67-ABA59B34B86B}"/>
                </a:ext>
              </a:extLst>
            </p:cNvPr>
            <p:cNvPicPr>
              <a:picLocks noChangeAspect="1"/>
            </p:cNvPicPr>
            <p:nvPr/>
          </p:nvPicPr>
          <p:blipFill rotWithShape="1">
            <a:blip r:embed="rId8"/>
            <a:srcRect t="15739" r="461" b="14815"/>
            <a:stretch/>
          </p:blipFill>
          <p:spPr>
            <a:xfrm>
              <a:off x="15528675" y="1037243"/>
              <a:ext cx="1282185" cy="904455"/>
            </a:xfrm>
            <a:prstGeom prst="rect">
              <a:avLst/>
            </a:prstGeom>
          </p:spPr>
        </p:pic>
        <p:pic>
          <p:nvPicPr>
            <p:cNvPr id="10" name="Picture 8" descr="Start - Ortopedia - Ortopedi i Stockholm">
              <a:extLst>
                <a:ext uri="{FF2B5EF4-FFF2-40B4-BE49-F238E27FC236}">
                  <a16:creationId xmlns:a16="http://schemas.microsoft.com/office/drawing/2014/main" id="{3290A4D8-BDA4-827F-A461-425162BFB1AC}"/>
                </a:ext>
              </a:extLst>
            </p:cNvPr>
            <p:cNvPicPr>
              <a:picLocks noChangeAspect="1"/>
            </p:cNvPicPr>
            <p:nvPr/>
          </p:nvPicPr>
          <p:blipFill>
            <a:blip r:embed="rId9"/>
            <a:stretch>
              <a:fillRect/>
            </a:stretch>
          </p:blipFill>
          <p:spPr>
            <a:xfrm>
              <a:off x="10739683" y="1619232"/>
              <a:ext cx="1836965" cy="548121"/>
            </a:xfrm>
            <a:prstGeom prst="rect">
              <a:avLst/>
            </a:prstGeom>
          </p:spPr>
        </p:pic>
        <p:pic>
          <p:nvPicPr>
            <p:cNvPr id="11" name="Picture 9" descr="Logotyper - Region Blekinge">
              <a:extLst>
                <a:ext uri="{FF2B5EF4-FFF2-40B4-BE49-F238E27FC236}">
                  <a16:creationId xmlns:a16="http://schemas.microsoft.com/office/drawing/2014/main" id="{3DE6651A-4771-8EF5-9F4A-81A4B0ED2E18}"/>
                </a:ext>
              </a:extLst>
            </p:cNvPr>
            <p:cNvPicPr>
              <a:picLocks noChangeAspect="1"/>
            </p:cNvPicPr>
            <p:nvPr/>
          </p:nvPicPr>
          <p:blipFill>
            <a:blip r:embed="rId10"/>
            <a:stretch>
              <a:fillRect/>
            </a:stretch>
          </p:blipFill>
          <p:spPr>
            <a:xfrm>
              <a:off x="5873472" y="1287075"/>
              <a:ext cx="1851563" cy="348839"/>
            </a:xfrm>
            <a:prstGeom prst="rect">
              <a:avLst/>
            </a:prstGeom>
          </p:spPr>
        </p:pic>
        <p:pic>
          <p:nvPicPr>
            <p:cNvPr id="12" name="Picture 10" descr="Västra Götalandsregionen – Digitalidag">
              <a:extLst>
                <a:ext uri="{FF2B5EF4-FFF2-40B4-BE49-F238E27FC236}">
                  <a16:creationId xmlns:a16="http://schemas.microsoft.com/office/drawing/2014/main" id="{18F5EE40-F3A4-170E-A183-02694714E507}"/>
                </a:ext>
              </a:extLst>
            </p:cNvPr>
            <p:cNvPicPr>
              <a:picLocks noChangeAspect="1"/>
            </p:cNvPicPr>
            <p:nvPr/>
          </p:nvPicPr>
          <p:blipFill rotWithShape="1">
            <a:blip r:embed="rId11"/>
            <a:srcRect l="-326" t="43506" r="651" b="4715"/>
            <a:stretch/>
          </p:blipFill>
          <p:spPr>
            <a:xfrm>
              <a:off x="5616701" y="1827482"/>
              <a:ext cx="2405529" cy="635739"/>
            </a:xfrm>
            <a:prstGeom prst="rect">
              <a:avLst/>
            </a:prstGeom>
          </p:spPr>
        </p:pic>
        <p:pic>
          <p:nvPicPr>
            <p:cNvPr id="13" name="Picture 11" descr="Region Västernorrland">
              <a:extLst>
                <a:ext uri="{FF2B5EF4-FFF2-40B4-BE49-F238E27FC236}">
                  <a16:creationId xmlns:a16="http://schemas.microsoft.com/office/drawing/2014/main" id="{49753119-B3F7-57DB-82C7-C5946A8418F1}"/>
                </a:ext>
              </a:extLst>
            </p:cNvPr>
            <p:cNvPicPr>
              <a:picLocks noChangeAspect="1"/>
            </p:cNvPicPr>
            <p:nvPr/>
          </p:nvPicPr>
          <p:blipFill>
            <a:blip r:embed="rId12"/>
            <a:stretch>
              <a:fillRect/>
            </a:stretch>
          </p:blipFill>
          <p:spPr>
            <a:xfrm>
              <a:off x="3235944" y="1864551"/>
              <a:ext cx="2053690" cy="464623"/>
            </a:xfrm>
            <a:prstGeom prst="rect">
              <a:avLst/>
            </a:prstGeom>
          </p:spPr>
        </p:pic>
        <p:pic>
          <p:nvPicPr>
            <p:cNvPr id="14" name="Picture 12" descr="Regionens nya namn, logotyp och modifierade grafiska profil">
              <a:extLst>
                <a:ext uri="{FF2B5EF4-FFF2-40B4-BE49-F238E27FC236}">
                  <a16:creationId xmlns:a16="http://schemas.microsoft.com/office/drawing/2014/main" id="{77737C3E-EDAF-8A2F-848E-642190BC5346}"/>
                </a:ext>
              </a:extLst>
            </p:cNvPr>
            <p:cNvPicPr>
              <a:picLocks noChangeAspect="1"/>
            </p:cNvPicPr>
            <p:nvPr/>
          </p:nvPicPr>
          <p:blipFill>
            <a:blip r:embed="rId13"/>
            <a:stretch>
              <a:fillRect/>
            </a:stretch>
          </p:blipFill>
          <p:spPr>
            <a:xfrm>
              <a:off x="8022230" y="1167792"/>
              <a:ext cx="1984417" cy="464623"/>
            </a:xfrm>
            <a:prstGeom prst="rect">
              <a:avLst/>
            </a:prstGeom>
          </p:spPr>
        </p:pic>
        <p:pic>
          <p:nvPicPr>
            <p:cNvPr id="15" name="Picture 13" descr="Ortopedservice söker Leg. Ortopedingenjör till sin klinik i Skövde —  Sveriges Ortopedingenjörers förening">
              <a:extLst>
                <a:ext uri="{FF2B5EF4-FFF2-40B4-BE49-F238E27FC236}">
                  <a16:creationId xmlns:a16="http://schemas.microsoft.com/office/drawing/2014/main" id="{AE41A781-8008-1E69-4EF1-E79A066FE153}"/>
                </a:ext>
              </a:extLst>
            </p:cNvPr>
            <p:cNvPicPr>
              <a:picLocks noChangeAspect="1"/>
            </p:cNvPicPr>
            <p:nvPr/>
          </p:nvPicPr>
          <p:blipFill rotWithShape="1">
            <a:blip r:embed="rId14"/>
            <a:srcRect l="9963" t="38372" r="10701" b="32558"/>
            <a:stretch/>
          </p:blipFill>
          <p:spPr>
            <a:xfrm>
              <a:off x="12972157" y="2014516"/>
              <a:ext cx="2131000" cy="495634"/>
            </a:xfrm>
            <a:prstGeom prst="rect">
              <a:avLst/>
            </a:prstGeom>
          </p:spPr>
        </p:pic>
        <p:pic>
          <p:nvPicPr>
            <p:cNvPr id="16" name="Picture 14" descr="Pressmeddelanden | Region Örebro län">
              <a:extLst>
                <a:ext uri="{FF2B5EF4-FFF2-40B4-BE49-F238E27FC236}">
                  <a16:creationId xmlns:a16="http://schemas.microsoft.com/office/drawing/2014/main" id="{EEA55656-3209-01D2-DB38-52E21F812F6E}"/>
                </a:ext>
              </a:extLst>
            </p:cNvPr>
            <p:cNvPicPr>
              <a:picLocks noChangeAspect="1"/>
            </p:cNvPicPr>
            <p:nvPr/>
          </p:nvPicPr>
          <p:blipFill rotWithShape="1">
            <a:blip r:embed="rId15"/>
            <a:srcRect l="2007" t="29280" r="5017" b="28846"/>
            <a:stretch/>
          </p:blipFill>
          <p:spPr>
            <a:xfrm>
              <a:off x="7987204" y="1669483"/>
              <a:ext cx="2368278" cy="547171"/>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6310274"/>
            <a:ext cx="18288000" cy="5896051"/>
          </a:xfrm>
          <a:custGeom>
            <a:avLst/>
            <a:gdLst/>
            <a:ahLst/>
            <a:cxnLst/>
            <a:rect l="l" t="t" r="r" b="b"/>
            <a:pathLst>
              <a:path w="18288000" h="5896051">
                <a:moveTo>
                  <a:pt x="0" y="0"/>
                </a:moveTo>
                <a:lnTo>
                  <a:pt x="18288000" y="0"/>
                </a:lnTo>
                <a:lnTo>
                  <a:pt x="18288000" y="5896052"/>
                </a:lnTo>
                <a:lnTo>
                  <a:pt x="0" y="5896052"/>
                </a:lnTo>
                <a:lnTo>
                  <a:pt x="0" y="0"/>
                </a:lnTo>
                <a:close/>
              </a:path>
            </a:pathLst>
          </a:custGeom>
          <a:blipFill>
            <a:blip r:embed="rId3">
              <a:alphaModFix amt="80000"/>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grpSp>
        <p:nvGrpSpPr>
          <p:cNvPr id="3" name="Group 3"/>
          <p:cNvGrpSpPr/>
          <p:nvPr/>
        </p:nvGrpSpPr>
        <p:grpSpPr>
          <a:xfrm>
            <a:off x="1028700" y="2447807"/>
            <a:ext cx="5199992" cy="6810493"/>
            <a:chOff x="0" y="0"/>
            <a:chExt cx="1369545" cy="1793710"/>
          </a:xfrm>
        </p:grpSpPr>
        <p:sp>
          <p:nvSpPr>
            <p:cNvPr id="4" name="Freeform 4"/>
            <p:cNvSpPr/>
            <p:nvPr/>
          </p:nvSpPr>
          <p:spPr>
            <a:xfrm>
              <a:off x="0" y="0"/>
              <a:ext cx="1369545" cy="1793710"/>
            </a:xfrm>
            <a:custGeom>
              <a:avLst/>
              <a:gdLst/>
              <a:ahLst/>
              <a:cxnLst/>
              <a:rect l="l" t="t" r="r" b="b"/>
              <a:pathLst>
                <a:path w="1369545" h="1793710">
                  <a:moveTo>
                    <a:pt x="75930" y="0"/>
                  </a:moveTo>
                  <a:lnTo>
                    <a:pt x="1293615" y="0"/>
                  </a:lnTo>
                  <a:cubicBezTo>
                    <a:pt x="1335550" y="0"/>
                    <a:pt x="1369545" y="33995"/>
                    <a:pt x="1369545" y="75930"/>
                  </a:cubicBezTo>
                  <a:lnTo>
                    <a:pt x="1369545" y="1717780"/>
                  </a:lnTo>
                  <a:cubicBezTo>
                    <a:pt x="1369545" y="1737918"/>
                    <a:pt x="1361545" y="1757231"/>
                    <a:pt x="1347306" y="1771471"/>
                  </a:cubicBezTo>
                  <a:cubicBezTo>
                    <a:pt x="1333066" y="1785710"/>
                    <a:pt x="1313753" y="1793710"/>
                    <a:pt x="1293615" y="1793710"/>
                  </a:cubicBezTo>
                  <a:lnTo>
                    <a:pt x="75930" y="1793710"/>
                  </a:lnTo>
                  <a:cubicBezTo>
                    <a:pt x="55792" y="1793710"/>
                    <a:pt x="36479" y="1785710"/>
                    <a:pt x="22240" y="1771471"/>
                  </a:cubicBezTo>
                  <a:cubicBezTo>
                    <a:pt x="8000" y="1757231"/>
                    <a:pt x="0" y="1737918"/>
                    <a:pt x="0" y="1717780"/>
                  </a:cubicBezTo>
                  <a:lnTo>
                    <a:pt x="0" y="75930"/>
                  </a:lnTo>
                  <a:cubicBezTo>
                    <a:pt x="0" y="55792"/>
                    <a:pt x="8000" y="36479"/>
                    <a:pt x="22240" y="22240"/>
                  </a:cubicBezTo>
                  <a:cubicBezTo>
                    <a:pt x="36479" y="8000"/>
                    <a:pt x="55792" y="0"/>
                    <a:pt x="75930" y="0"/>
                  </a:cubicBezTo>
                  <a:close/>
                </a:path>
              </a:pathLst>
            </a:custGeom>
            <a:solidFill>
              <a:srgbClr val="FFC700"/>
            </a:solidFill>
          </p:spPr>
          <p:txBody>
            <a:bodyPr/>
            <a:lstStyle/>
            <a:p>
              <a:endParaRPr lang="sv-SE"/>
            </a:p>
          </p:txBody>
        </p:sp>
        <p:sp>
          <p:nvSpPr>
            <p:cNvPr id="5" name="TextBox 5"/>
            <p:cNvSpPr txBox="1"/>
            <p:nvPr/>
          </p:nvSpPr>
          <p:spPr>
            <a:xfrm>
              <a:off x="0" y="-38100"/>
              <a:ext cx="1369545" cy="183181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6544004" y="2447807"/>
            <a:ext cx="5199992" cy="6810493"/>
            <a:chOff x="0" y="0"/>
            <a:chExt cx="1369545" cy="1793710"/>
          </a:xfrm>
        </p:grpSpPr>
        <p:sp>
          <p:nvSpPr>
            <p:cNvPr id="7" name="Freeform 7"/>
            <p:cNvSpPr/>
            <p:nvPr/>
          </p:nvSpPr>
          <p:spPr>
            <a:xfrm>
              <a:off x="0" y="0"/>
              <a:ext cx="1369545" cy="1793710"/>
            </a:xfrm>
            <a:custGeom>
              <a:avLst/>
              <a:gdLst/>
              <a:ahLst/>
              <a:cxnLst/>
              <a:rect l="l" t="t" r="r" b="b"/>
              <a:pathLst>
                <a:path w="1369545" h="1793710">
                  <a:moveTo>
                    <a:pt x="75930" y="0"/>
                  </a:moveTo>
                  <a:lnTo>
                    <a:pt x="1293615" y="0"/>
                  </a:lnTo>
                  <a:cubicBezTo>
                    <a:pt x="1335550" y="0"/>
                    <a:pt x="1369545" y="33995"/>
                    <a:pt x="1369545" y="75930"/>
                  </a:cubicBezTo>
                  <a:lnTo>
                    <a:pt x="1369545" y="1717780"/>
                  </a:lnTo>
                  <a:cubicBezTo>
                    <a:pt x="1369545" y="1737918"/>
                    <a:pt x="1361545" y="1757231"/>
                    <a:pt x="1347306" y="1771471"/>
                  </a:cubicBezTo>
                  <a:cubicBezTo>
                    <a:pt x="1333066" y="1785710"/>
                    <a:pt x="1313753" y="1793710"/>
                    <a:pt x="1293615" y="1793710"/>
                  </a:cubicBezTo>
                  <a:lnTo>
                    <a:pt x="75930" y="1793710"/>
                  </a:lnTo>
                  <a:cubicBezTo>
                    <a:pt x="55792" y="1793710"/>
                    <a:pt x="36479" y="1785710"/>
                    <a:pt x="22240" y="1771471"/>
                  </a:cubicBezTo>
                  <a:cubicBezTo>
                    <a:pt x="8000" y="1757231"/>
                    <a:pt x="0" y="1737918"/>
                    <a:pt x="0" y="1717780"/>
                  </a:cubicBezTo>
                  <a:lnTo>
                    <a:pt x="0" y="75930"/>
                  </a:lnTo>
                  <a:cubicBezTo>
                    <a:pt x="0" y="55792"/>
                    <a:pt x="8000" y="36479"/>
                    <a:pt x="22240" y="22240"/>
                  </a:cubicBezTo>
                  <a:cubicBezTo>
                    <a:pt x="36479" y="8000"/>
                    <a:pt x="55792" y="0"/>
                    <a:pt x="75930" y="0"/>
                  </a:cubicBezTo>
                  <a:close/>
                </a:path>
              </a:pathLst>
            </a:custGeom>
            <a:solidFill>
              <a:srgbClr val="FFC700"/>
            </a:solidFill>
          </p:spPr>
          <p:txBody>
            <a:bodyPr/>
            <a:lstStyle/>
            <a:p>
              <a:endParaRPr lang="sv-SE"/>
            </a:p>
          </p:txBody>
        </p:sp>
        <p:sp>
          <p:nvSpPr>
            <p:cNvPr id="8" name="TextBox 8"/>
            <p:cNvSpPr txBox="1"/>
            <p:nvPr/>
          </p:nvSpPr>
          <p:spPr>
            <a:xfrm>
              <a:off x="0" y="-38100"/>
              <a:ext cx="1369545" cy="183181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2059308" y="2447807"/>
            <a:ext cx="5199992" cy="6810493"/>
            <a:chOff x="0" y="0"/>
            <a:chExt cx="1369545" cy="1793710"/>
          </a:xfrm>
        </p:grpSpPr>
        <p:sp>
          <p:nvSpPr>
            <p:cNvPr id="10" name="Freeform 10"/>
            <p:cNvSpPr/>
            <p:nvPr/>
          </p:nvSpPr>
          <p:spPr>
            <a:xfrm>
              <a:off x="0" y="0"/>
              <a:ext cx="1369545" cy="1793710"/>
            </a:xfrm>
            <a:custGeom>
              <a:avLst/>
              <a:gdLst/>
              <a:ahLst/>
              <a:cxnLst/>
              <a:rect l="l" t="t" r="r" b="b"/>
              <a:pathLst>
                <a:path w="1369545" h="1793710">
                  <a:moveTo>
                    <a:pt x="75930" y="0"/>
                  </a:moveTo>
                  <a:lnTo>
                    <a:pt x="1293615" y="0"/>
                  </a:lnTo>
                  <a:cubicBezTo>
                    <a:pt x="1335550" y="0"/>
                    <a:pt x="1369545" y="33995"/>
                    <a:pt x="1369545" y="75930"/>
                  </a:cubicBezTo>
                  <a:lnTo>
                    <a:pt x="1369545" y="1717780"/>
                  </a:lnTo>
                  <a:cubicBezTo>
                    <a:pt x="1369545" y="1737918"/>
                    <a:pt x="1361545" y="1757231"/>
                    <a:pt x="1347306" y="1771471"/>
                  </a:cubicBezTo>
                  <a:cubicBezTo>
                    <a:pt x="1333066" y="1785710"/>
                    <a:pt x="1313753" y="1793710"/>
                    <a:pt x="1293615" y="1793710"/>
                  </a:cubicBezTo>
                  <a:lnTo>
                    <a:pt x="75930" y="1793710"/>
                  </a:lnTo>
                  <a:cubicBezTo>
                    <a:pt x="55792" y="1793710"/>
                    <a:pt x="36479" y="1785710"/>
                    <a:pt x="22240" y="1771471"/>
                  </a:cubicBezTo>
                  <a:cubicBezTo>
                    <a:pt x="8000" y="1757231"/>
                    <a:pt x="0" y="1737918"/>
                    <a:pt x="0" y="1717780"/>
                  </a:cubicBezTo>
                  <a:lnTo>
                    <a:pt x="0" y="75930"/>
                  </a:lnTo>
                  <a:cubicBezTo>
                    <a:pt x="0" y="55792"/>
                    <a:pt x="8000" y="36479"/>
                    <a:pt x="22240" y="22240"/>
                  </a:cubicBezTo>
                  <a:cubicBezTo>
                    <a:pt x="36479" y="8000"/>
                    <a:pt x="55792" y="0"/>
                    <a:pt x="75930" y="0"/>
                  </a:cubicBezTo>
                  <a:close/>
                </a:path>
              </a:pathLst>
            </a:custGeom>
            <a:solidFill>
              <a:srgbClr val="FFC700"/>
            </a:solidFill>
          </p:spPr>
          <p:txBody>
            <a:bodyPr/>
            <a:lstStyle/>
            <a:p>
              <a:endParaRPr lang="sv-SE"/>
            </a:p>
          </p:txBody>
        </p:sp>
        <p:sp>
          <p:nvSpPr>
            <p:cNvPr id="11" name="TextBox 11"/>
            <p:cNvSpPr txBox="1"/>
            <p:nvPr/>
          </p:nvSpPr>
          <p:spPr>
            <a:xfrm>
              <a:off x="0" y="-38100"/>
              <a:ext cx="1369545" cy="1831810"/>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486220" y="1013079"/>
            <a:ext cx="16672062" cy="1020446"/>
          </a:xfrm>
          <a:prstGeom prst="rect">
            <a:avLst/>
          </a:prstGeom>
        </p:spPr>
        <p:txBody>
          <a:bodyPr lIns="0" tIns="0" rIns="0" bIns="0" rtlCol="0" anchor="t">
            <a:spAutoFit/>
          </a:bodyPr>
          <a:lstStyle/>
          <a:p>
            <a:pPr algn="l">
              <a:lnSpc>
                <a:spcPts val="7310"/>
              </a:lnSpc>
            </a:pPr>
            <a:r>
              <a:rPr lang="en-US" sz="8600">
                <a:solidFill>
                  <a:srgbClr val="000000"/>
                </a:solidFill>
                <a:latin typeface="Canva Sans"/>
                <a:ea typeface="Canva Sans"/>
                <a:cs typeface="Canva Sans"/>
                <a:sym typeface="Canva Sans"/>
              </a:rPr>
              <a:t>Historien om Ortopedtekniken</a:t>
            </a:r>
          </a:p>
        </p:txBody>
      </p:sp>
      <p:sp>
        <p:nvSpPr>
          <p:cNvPr id="13" name="TextBox 13"/>
          <p:cNvSpPr txBox="1"/>
          <p:nvPr/>
        </p:nvSpPr>
        <p:spPr>
          <a:xfrm>
            <a:off x="1936910" y="2973141"/>
            <a:ext cx="3383572" cy="651904"/>
          </a:xfrm>
          <a:prstGeom prst="rect">
            <a:avLst/>
          </a:prstGeom>
        </p:spPr>
        <p:txBody>
          <a:bodyPr lIns="0" tIns="0" rIns="0" bIns="0" rtlCol="0" anchor="t">
            <a:spAutoFit/>
          </a:bodyPr>
          <a:lstStyle/>
          <a:p>
            <a:pPr algn="ctr">
              <a:lnSpc>
                <a:spcPts val="5590"/>
              </a:lnSpc>
              <a:spcBef>
                <a:spcPct val="0"/>
              </a:spcBef>
            </a:pPr>
            <a:r>
              <a:rPr lang="en-US" sz="3388" b="1">
                <a:solidFill>
                  <a:srgbClr val="000000"/>
                </a:solidFill>
                <a:latin typeface="DM Sans Bold"/>
                <a:ea typeface="DM Sans Bold"/>
                <a:cs typeface="DM Sans Bold"/>
                <a:sym typeface="DM Sans Bold"/>
              </a:rPr>
              <a:t>3000 år sedan</a:t>
            </a:r>
          </a:p>
        </p:txBody>
      </p:sp>
      <p:sp>
        <p:nvSpPr>
          <p:cNvPr id="14" name="TextBox 14"/>
          <p:cNvSpPr txBox="1"/>
          <p:nvPr/>
        </p:nvSpPr>
        <p:spPr>
          <a:xfrm>
            <a:off x="7452214" y="2973141"/>
            <a:ext cx="3383572" cy="651904"/>
          </a:xfrm>
          <a:prstGeom prst="rect">
            <a:avLst/>
          </a:prstGeom>
        </p:spPr>
        <p:txBody>
          <a:bodyPr lIns="0" tIns="0" rIns="0" bIns="0" rtlCol="0" anchor="t">
            <a:spAutoFit/>
          </a:bodyPr>
          <a:lstStyle/>
          <a:p>
            <a:pPr algn="ctr">
              <a:lnSpc>
                <a:spcPts val="5590"/>
              </a:lnSpc>
              <a:spcBef>
                <a:spcPct val="0"/>
              </a:spcBef>
            </a:pPr>
            <a:r>
              <a:rPr lang="en-US" sz="3388" b="1">
                <a:solidFill>
                  <a:srgbClr val="000000"/>
                </a:solidFill>
                <a:latin typeface="DM Sans Bold"/>
                <a:ea typeface="DM Sans Bold"/>
                <a:cs typeface="DM Sans Bold"/>
                <a:sym typeface="DM Sans Bold"/>
              </a:rPr>
              <a:t>Material</a:t>
            </a:r>
          </a:p>
        </p:txBody>
      </p:sp>
      <p:sp>
        <p:nvSpPr>
          <p:cNvPr id="15" name="TextBox 15"/>
          <p:cNvSpPr txBox="1"/>
          <p:nvPr/>
        </p:nvSpPr>
        <p:spPr>
          <a:xfrm>
            <a:off x="12967518" y="2973141"/>
            <a:ext cx="3383572" cy="651904"/>
          </a:xfrm>
          <a:prstGeom prst="rect">
            <a:avLst/>
          </a:prstGeom>
        </p:spPr>
        <p:txBody>
          <a:bodyPr lIns="0" tIns="0" rIns="0" bIns="0" rtlCol="0" anchor="t">
            <a:spAutoFit/>
          </a:bodyPr>
          <a:lstStyle/>
          <a:p>
            <a:pPr algn="ctr">
              <a:lnSpc>
                <a:spcPts val="5590"/>
              </a:lnSpc>
              <a:spcBef>
                <a:spcPct val="0"/>
              </a:spcBef>
            </a:pPr>
            <a:r>
              <a:rPr lang="en-US" sz="3388" b="1">
                <a:solidFill>
                  <a:srgbClr val="000000"/>
                </a:solidFill>
                <a:latin typeface="DM Sans Bold"/>
                <a:ea typeface="DM Sans Bold"/>
                <a:cs typeface="DM Sans Bold"/>
                <a:sym typeface="DM Sans Bold"/>
              </a:rPr>
              <a:t>Egenskaper</a:t>
            </a:r>
          </a:p>
        </p:txBody>
      </p:sp>
      <p:sp>
        <p:nvSpPr>
          <p:cNvPr id="16" name="TextBox 16"/>
          <p:cNvSpPr txBox="1"/>
          <p:nvPr/>
        </p:nvSpPr>
        <p:spPr>
          <a:xfrm>
            <a:off x="7001525" y="3520269"/>
            <a:ext cx="4284951" cy="2443598"/>
          </a:xfrm>
          <a:prstGeom prst="rect">
            <a:avLst/>
          </a:prstGeom>
        </p:spPr>
        <p:txBody>
          <a:bodyPr lIns="0" tIns="0" rIns="0" bIns="0" rtlCol="0" anchor="t">
            <a:spAutoFit/>
          </a:bodyPr>
          <a:lstStyle/>
          <a:p>
            <a:pPr algn="l">
              <a:lnSpc>
                <a:spcPts val="3974"/>
              </a:lnSpc>
            </a:pPr>
            <a:r>
              <a:rPr lang="en-US" sz="2409">
                <a:solidFill>
                  <a:srgbClr val="000000"/>
                </a:solidFill>
                <a:latin typeface="DM Sans"/>
                <a:ea typeface="DM Sans"/>
                <a:cs typeface="DM Sans"/>
                <a:sym typeface="DM Sans"/>
              </a:rPr>
              <a:t>Från trä till plastkompositer och lättmetaller. </a:t>
            </a:r>
          </a:p>
          <a:p>
            <a:pPr algn="l">
              <a:lnSpc>
                <a:spcPts val="3974"/>
              </a:lnSpc>
            </a:pPr>
            <a:r>
              <a:rPr lang="en-US" sz="2409">
                <a:solidFill>
                  <a:srgbClr val="000000"/>
                </a:solidFill>
                <a:latin typeface="DM Sans"/>
                <a:ea typeface="DM Sans"/>
                <a:cs typeface="DM Sans"/>
                <a:sym typeface="DM Sans"/>
              </a:rPr>
              <a:t>Från mindre exakta metoder för avbildning till CAD/CAM och 3D-print</a:t>
            </a:r>
          </a:p>
        </p:txBody>
      </p:sp>
      <p:sp>
        <p:nvSpPr>
          <p:cNvPr id="17" name="TextBox 17"/>
          <p:cNvSpPr txBox="1"/>
          <p:nvPr/>
        </p:nvSpPr>
        <p:spPr>
          <a:xfrm>
            <a:off x="12516829" y="3520269"/>
            <a:ext cx="4284951" cy="1948298"/>
          </a:xfrm>
          <a:prstGeom prst="rect">
            <a:avLst/>
          </a:prstGeom>
        </p:spPr>
        <p:txBody>
          <a:bodyPr lIns="0" tIns="0" rIns="0" bIns="0" rtlCol="0" anchor="t">
            <a:spAutoFit/>
          </a:bodyPr>
          <a:lstStyle/>
          <a:p>
            <a:pPr algn="l">
              <a:lnSpc>
                <a:spcPts val="3974"/>
              </a:lnSpc>
            </a:pPr>
            <a:r>
              <a:rPr lang="en-US" sz="2409">
                <a:solidFill>
                  <a:srgbClr val="000000"/>
                </a:solidFill>
                <a:latin typeface="DM Sans"/>
                <a:ea typeface="DM Sans"/>
                <a:cs typeface="DM Sans"/>
                <a:sym typeface="DM Sans"/>
              </a:rPr>
              <a:t>Från stela till kroppskontrollerade sedan muskelkontrollerade </a:t>
            </a:r>
          </a:p>
          <a:p>
            <a:pPr algn="l">
              <a:lnSpc>
                <a:spcPts val="3974"/>
              </a:lnSpc>
              <a:spcBef>
                <a:spcPct val="0"/>
              </a:spcBef>
            </a:pPr>
            <a:r>
              <a:rPr lang="en-US" sz="2409">
                <a:solidFill>
                  <a:srgbClr val="000000"/>
                </a:solidFill>
                <a:latin typeface="DM Sans"/>
                <a:ea typeface="DM Sans"/>
                <a:cs typeface="DM Sans"/>
                <a:sym typeface="DM Sans"/>
              </a:rPr>
              <a:t>Kan de bli tankekontrollerade?</a:t>
            </a:r>
          </a:p>
        </p:txBody>
      </p:sp>
      <p:grpSp>
        <p:nvGrpSpPr>
          <p:cNvPr id="18" name="Group 18"/>
          <p:cNvGrpSpPr/>
          <p:nvPr/>
        </p:nvGrpSpPr>
        <p:grpSpPr>
          <a:xfrm>
            <a:off x="1862268" y="5853054"/>
            <a:ext cx="3532856" cy="3369948"/>
            <a:chOff x="0" y="0"/>
            <a:chExt cx="4710475" cy="4493264"/>
          </a:xfrm>
        </p:grpSpPr>
        <p:grpSp>
          <p:nvGrpSpPr>
            <p:cNvPr id="19" name="Group 19"/>
            <p:cNvGrpSpPr/>
            <p:nvPr/>
          </p:nvGrpSpPr>
          <p:grpSpPr>
            <a:xfrm>
              <a:off x="0" y="0"/>
              <a:ext cx="4493264" cy="4493264"/>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21" name="Group 21"/>
            <p:cNvGrpSpPr/>
            <p:nvPr/>
          </p:nvGrpSpPr>
          <p:grpSpPr>
            <a:xfrm>
              <a:off x="217210" y="0"/>
              <a:ext cx="4493264" cy="4493264"/>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58573" t="-19356" r="-70523" b="-41935"/>
                </a:stretch>
              </a:blipFill>
            </p:spPr>
            <p:txBody>
              <a:bodyPr/>
              <a:lstStyle/>
              <a:p>
                <a:endParaRPr lang="sv-SE"/>
              </a:p>
            </p:txBody>
          </p:sp>
        </p:grpSp>
      </p:grpSp>
      <p:grpSp>
        <p:nvGrpSpPr>
          <p:cNvPr id="23" name="Group 23"/>
          <p:cNvGrpSpPr/>
          <p:nvPr/>
        </p:nvGrpSpPr>
        <p:grpSpPr>
          <a:xfrm>
            <a:off x="12892876" y="5853054"/>
            <a:ext cx="3532856" cy="3369948"/>
            <a:chOff x="0" y="0"/>
            <a:chExt cx="4710475" cy="4493264"/>
          </a:xfrm>
        </p:grpSpPr>
        <p:grpSp>
          <p:nvGrpSpPr>
            <p:cNvPr id="24" name="Group 24"/>
            <p:cNvGrpSpPr/>
            <p:nvPr/>
          </p:nvGrpSpPr>
          <p:grpSpPr>
            <a:xfrm>
              <a:off x="0" y="0"/>
              <a:ext cx="4493264" cy="4493264"/>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26" name="Group 26"/>
            <p:cNvGrpSpPr/>
            <p:nvPr/>
          </p:nvGrpSpPr>
          <p:grpSpPr>
            <a:xfrm>
              <a:off x="217210" y="0"/>
              <a:ext cx="4493264" cy="4493264"/>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5903" t="-20011" r="-41676" b="-19403"/>
                </a:stretch>
              </a:blipFill>
            </p:spPr>
            <p:txBody>
              <a:bodyPr/>
              <a:lstStyle/>
              <a:p>
                <a:endParaRPr lang="sv-SE"/>
              </a:p>
            </p:txBody>
          </p:sp>
        </p:grpSp>
      </p:grpSp>
      <p:grpSp>
        <p:nvGrpSpPr>
          <p:cNvPr id="28" name="Group 28"/>
          <p:cNvGrpSpPr/>
          <p:nvPr/>
        </p:nvGrpSpPr>
        <p:grpSpPr>
          <a:xfrm>
            <a:off x="7377572" y="5853054"/>
            <a:ext cx="3532856" cy="3369948"/>
            <a:chOff x="0" y="0"/>
            <a:chExt cx="4710475" cy="4493264"/>
          </a:xfrm>
        </p:grpSpPr>
        <p:grpSp>
          <p:nvGrpSpPr>
            <p:cNvPr id="29" name="Group 29"/>
            <p:cNvGrpSpPr/>
            <p:nvPr/>
          </p:nvGrpSpPr>
          <p:grpSpPr>
            <a:xfrm>
              <a:off x="0" y="0"/>
              <a:ext cx="4493264" cy="4493264"/>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31" name="Group 31"/>
            <p:cNvGrpSpPr/>
            <p:nvPr/>
          </p:nvGrpSpPr>
          <p:grpSpPr>
            <a:xfrm>
              <a:off x="217210" y="0"/>
              <a:ext cx="4493264" cy="4493264"/>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16747" r="-16747"/>
                </a:stretch>
              </a:blipFill>
            </p:spPr>
            <p:txBody>
              <a:bodyPr/>
              <a:lstStyle/>
              <a:p>
                <a:endParaRPr lang="sv-SE"/>
              </a:p>
            </p:txBody>
          </p:sp>
        </p:grpSp>
      </p:grpSp>
      <p:sp>
        <p:nvSpPr>
          <p:cNvPr id="33" name="TextBox 33"/>
          <p:cNvSpPr txBox="1"/>
          <p:nvPr/>
        </p:nvSpPr>
        <p:spPr>
          <a:xfrm>
            <a:off x="255071" y="9648825"/>
            <a:ext cx="8068121" cy="40767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Bildkälla: https://www.smithsonianmag.com/smart-news/study-reveals-secrets-ancient-cairo-toe-180963783/</a:t>
            </a:r>
          </a:p>
          <a:p>
            <a:pPr algn="ctr">
              <a:lnSpc>
                <a:spcPts val="1679"/>
              </a:lnSpc>
              <a:spcBef>
                <a:spcPct val="0"/>
              </a:spcBef>
            </a:pPr>
            <a:r>
              <a:rPr lang="en-US" sz="1200">
                <a:solidFill>
                  <a:srgbClr val="000000"/>
                </a:solidFill>
                <a:latin typeface="Canva Sans"/>
                <a:ea typeface="Canva Sans"/>
                <a:cs typeface="Canva Sans"/>
                <a:sym typeface="Canva Sans"/>
              </a:rPr>
              <a:t>https://www.ottobock.com/en-us/product/17KO1000=0_B</a:t>
            </a:r>
          </a:p>
        </p:txBody>
      </p:sp>
      <p:sp>
        <p:nvSpPr>
          <p:cNvPr id="34" name="TextBox 34"/>
          <p:cNvSpPr txBox="1"/>
          <p:nvPr/>
        </p:nvSpPr>
        <p:spPr>
          <a:xfrm>
            <a:off x="1487528" y="3520269"/>
            <a:ext cx="4284951" cy="1948298"/>
          </a:xfrm>
          <a:prstGeom prst="rect">
            <a:avLst/>
          </a:prstGeom>
        </p:spPr>
        <p:txBody>
          <a:bodyPr lIns="0" tIns="0" rIns="0" bIns="0" rtlCol="0" anchor="t">
            <a:spAutoFit/>
          </a:bodyPr>
          <a:lstStyle/>
          <a:p>
            <a:pPr algn="l">
              <a:lnSpc>
                <a:spcPts val="3974"/>
              </a:lnSpc>
              <a:spcBef>
                <a:spcPct val="0"/>
              </a:spcBef>
            </a:pPr>
            <a:r>
              <a:rPr lang="en-US" sz="2409">
                <a:solidFill>
                  <a:srgbClr val="000000"/>
                </a:solidFill>
                <a:latin typeface="DM Sans"/>
                <a:ea typeface="DM Sans"/>
                <a:cs typeface="DM Sans"/>
                <a:sym typeface="DM Sans"/>
              </a:rPr>
              <a:t>Första protesen hittades i Luxor utanför Egypten. Tillhörde en adelsman som var mumifierad.</a:t>
            </a:r>
          </a:p>
        </p:txBody>
      </p:sp>
      <p:sp>
        <p:nvSpPr>
          <p:cNvPr id="35" name="TextBox 35"/>
          <p:cNvSpPr txBox="1"/>
          <p:nvPr/>
        </p:nvSpPr>
        <p:spPr>
          <a:xfrm rot="5400000">
            <a:off x="6995551" y="7438968"/>
            <a:ext cx="2049363"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Copyright Anatomic studios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2562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grpSp>
        <p:nvGrpSpPr>
          <p:cNvPr id="3" name="Group 3"/>
          <p:cNvGrpSpPr/>
          <p:nvPr/>
        </p:nvGrpSpPr>
        <p:grpSpPr>
          <a:xfrm>
            <a:off x="10466195" y="1057275"/>
            <a:ext cx="8115300" cy="811530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5" name="Group 5"/>
          <p:cNvGrpSpPr/>
          <p:nvPr/>
        </p:nvGrpSpPr>
        <p:grpSpPr>
          <a:xfrm>
            <a:off x="10858499" y="1057275"/>
            <a:ext cx="8115300" cy="811530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39933" t="-21411" r="-43015"/>
              </a:stretch>
            </a:blipFill>
          </p:spPr>
          <p:txBody>
            <a:bodyPr/>
            <a:lstStyle/>
            <a:p>
              <a:endParaRPr lang="sv-SE"/>
            </a:p>
          </p:txBody>
        </p:sp>
      </p:grpSp>
      <p:sp>
        <p:nvSpPr>
          <p:cNvPr id="7" name="TextBox 7"/>
          <p:cNvSpPr txBox="1"/>
          <p:nvPr/>
        </p:nvSpPr>
        <p:spPr>
          <a:xfrm>
            <a:off x="1473822" y="628633"/>
            <a:ext cx="7960861" cy="1020483"/>
          </a:xfrm>
          <a:prstGeom prst="rect">
            <a:avLst/>
          </a:prstGeom>
        </p:spPr>
        <p:txBody>
          <a:bodyPr lIns="0" tIns="0" rIns="0" bIns="0" rtlCol="0" anchor="t">
            <a:spAutoFit/>
          </a:bodyPr>
          <a:lstStyle/>
          <a:p>
            <a:pPr algn="ctr">
              <a:lnSpc>
                <a:spcPts val="7310"/>
              </a:lnSpc>
            </a:pPr>
            <a:r>
              <a:rPr lang="en-US" sz="8600">
                <a:solidFill>
                  <a:srgbClr val="000000"/>
                </a:solidFill>
                <a:latin typeface="Canva Sans"/>
                <a:ea typeface="Canva Sans"/>
                <a:cs typeface="Canva Sans"/>
                <a:sym typeface="Canva Sans"/>
              </a:rPr>
              <a:t>Vilka är vi?</a:t>
            </a:r>
          </a:p>
        </p:txBody>
      </p:sp>
      <p:sp>
        <p:nvSpPr>
          <p:cNvPr id="8" name="TextBox 8"/>
          <p:cNvSpPr txBox="1"/>
          <p:nvPr/>
        </p:nvSpPr>
        <p:spPr>
          <a:xfrm>
            <a:off x="1232605" y="1789114"/>
            <a:ext cx="8443294" cy="3176665"/>
          </a:xfrm>
          <a:prstGeom prst="rect">
            <a:avLst/>
          </a:prstGeom>
        </p:spPr>
        <p:txBody>
          <a:bodyPr lIns="0" tIns="0" rIns="0" bIns="0" rtlCol="0" anchor="t">
            <a:spAutoFit/>
          </a:bodyPr>
          <a:lstStyle/>
          <a:p>
            <a:pPr algn="just">
              <a:lnSpc>
                <a:spcPts val="4271"/>
              </a:lnSpc>
            </a:pPr>
            <a:r>
              <a:rPr lang="en-US" sz="2966" b="1">
                <a:solidFill>
                  <a:srgbClr val="000000"/>
                </a:solidFill>
                <a:latin typeface="DM Sans Bold"/>
                <a:ea typeface="DM Sans Bold"/>
                <a:cs typeface="DM Sans Bold"/>
                <a:sym typeface="DM Sans Bold"/>
              </a:rPr>
              <a:t>ORTOPEDINGENJÖR</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Majoriteten är ortopedingenjörer</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Patienthandläggare</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Specialister på biomekanik</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Problemlösare</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Förbättrar människors vardag</a:t>
            </a:r>
          </a:p>
        </p:txBody>
      </p:sp>
      <p:sp>
        <p:nvSpPr>
          <p:cNvPr id="9" name="TextBox 9"/>
          <p:cNvSpPr txBox="1"/>
          <p:nvPr/>
        </p:nvSpPr>
        <p:spPr>
          <a:xfrm>
            <a:off x="14186296" y="8823894"/>
            <a:ext cx="1459706"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Copyright Ottobock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2562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grpSp>
        <p:nvGrpSpPr>
          <p:cNvPr id="3" name="Group 3"/>
          <p:cNvGrpSpPr/>
          <p:nvPr/>
        </p:nvGrpSpPr>
        <p:grpSpPr>
          <a:xfrm>
            <a:off x="10466195" y="1057275"/>
            <a:ext cx="8507604" cy="8115300"/>
            <a:chOff x="0" y="0"/>
            <a:chExt cx="11343472" cy="10820400"/>
          </a:xfrm>
        </p:grpSpPr>
        <p:grpSp>
          <p:nvGrpSpPr>
            <p:cNvPr id="4" name="Group 4"/>
            <p:cNvGrpSpPr/>
            <p:nvPr/>
          </p:nvGrpSpPr>
          <p:grpSpPr>
            <a:xfrm>
              <a:off x="0" y="0"/>
              <a:ext cx="10820400" cy="108204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6" name="Group 6"/>
            <p:cNvGrpSpPr/>
            <p:nvPr/>
          </p:nvGrpSpPr>
          <p:grpSpPr>
            <a:xfrm>
              <a:off x="523072" y="0"/>
              <a:ext cx="10820400" cy="108204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49580" r="-419"/>
                </a:stretch>
              </a:blipFill>
            </p:spPr>
            <p:txBody>
              <a:bodyPr/>
              <a:lstStyle/>
              <a:p>
                <a:endParaRPr lang="sv-SE"/>
              </a:p>
            </p:txBody>
          </p:sp>
        </p:grpSp>
      </p:grpSp>
      <p:sp>
        <p:nvSpPr>
          <p:cNvPr id="8" name="TextBox 8"/>
          <p:cNvSpPr txBox="1"/>
          <p:nvPr/>
        </p:nvSpPr>
        <p:spPr>
          <a:xfrm>
            <a:off x="1473822" y="628633"/>
            <a:ext cx="7960861" cy="1020483"/>
          </a:xfrm>
          <a:prstGeom prst="rect">
            <a:avLst/>
          </a:prstGeom>
        </p:spPr>
        <p:txBody>
          <a:bodyPr lIns="0" tIns="0" rIns="0" bIns="0" rtlCol="0" anchor="t">
            <a:spAutoFit/>
          </a:bodyPr>
          <a:lstStyle/>
          <a:p>
            <a:pPr algn="ctr">
              <a:lnSpc>
                <a:spcPts val="7310"/>
              </a:lnSpc>
            </a:pPr>
            <a:r>
              <a:rPr lang="en-US" sz="8600">
                <a:solidFill>
                  <a:srgbClr val="000000"/>
                </a:solidFill>
                <a:latin typeface="Canva Sans"/>
                <a:ea typeface="Canva Sans"/>
                <a:cs typeface="Canva Sans"/>
                <a:sym typeface="Canva Sans"/>
              </a:rPr>
              <a:t>Vilka är vi?</a:t>
            </a:r>
          </a:p>
        </p:txBody>
      </p:sp>
      <p:sp>
        <p:nvSpPr>
          <p:cNvPr id="9" name="TextBox 9"/>
          <p:cNvSpPr txBox="1"/>
          <p:nvPr/>
        </p:nvSpPr>
        <p:spPr>
          <a:xfrm>
            <a:off x="1232605" y="1789114"/>
            <a:ext cx="8443294" cy="5843665"/>
          </a:xfrm>
          <a:prstGeom prst="rect">
            <a:avLst/>
          </a:prstGeom>
        </p:spPr>
        <p:txBody>
          <a:bodyPr lIns="0" tIns="0" rIns="0" bIns="0" rtlCol="0" anchor="t">
            <a:spAutoFit/>
          </a:bodyPr>
          <a:lstStyle/>
          <a:p>
            <a:pPr algn="just">
              <a:lnSpc>
                <a:spcPts val="4271"/>
              </a:lnSpc>
            </a:pPr>
            <a:r>
              <a:rPr lang="en-US" sz="2966" b="1">
                <a:solidFill>
                  <a:srgbClr val="000000"/>
                </a:solidFill>
                <a:latin typeface="DM Sans Bold"/>
                <a:ea typeface="DM Sans Bold"/>
                <a:cs typeface="DM Sans Bold"/>
                <a:sym typeface="DM Sans Bold"/>
              </a:rPr>
              <a:t>ORTOPEDTEKNIKER</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PRAKTISKT ARBETE</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Specialist på tillverkning och produktion</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Varierat arbete med många olika moment</a:t>
            </a:r>
          </a:p>
          <a:p>
            <a:pPr algn="just">
              <a:lnSpc>
                <a:spcPts val="4271"/>
              </a:lnSpc>
            </a:pPr>
            <a:endParaRPr lang="en-US" sz="2966">
              <a:solidFill>
                <a:srgbClr val="000000"/>
              </a:solidFill>
              <a:latin typeface="DM Sans"/>
              <a:ea typeface="DM Sans"/>
              <a:cs typeface="DM Sans"/>
              <a:sym typeface="DM Sans"/>
            </a:endParaRPr>
          </a:p>
          <a:p>
            <a:pPr algn="just">
              <a:lnSpc>
                <a:spcPts val="4271"/>
              </a:lnSpc>
            </a:pPr>
            <a:endParaRPr lang="en-US" sz="2966">
              <a:solidFill>
                <a:srgbClr val="000000"/>
              </a:solidFill>
              <a:latin typeface="DM Sans"/>
              <a:ea typeface="DM Sans"/>
              <a:cs typeface="DM Sans"/>
              <a:sym typeface="DM Sans"/>
            </a:endParaRPr>
          </a:p>
          <a:p>
            <a:pPr algn="just">
              <a:lnSpc>
                <a:spcPts val="4271"/>
              </a:lnSpc>
            </a:pPr>
            <a:endParaRPr lang="en-US" sz="2966">
              <a:solidFill>
                <a:srgbClr val="000000"/>
              </a:solidFill>
              <a:latin typeface="DM Sans"/>
              <a:ea typeface="DM Sans"/>
              <a:cs typeface="DM Sans"/>
              <a:sym typeface="DM Sans"/>
            </a:endParaRPr>
          </a:p>
          <a:p>
            <a:pPr algn="just">
              <a:lnSpc>
                <a:spcPts val="4271"/>
              </a:lnSpc>
            </a:pPr>
            <a:endParaRPr lang="en-US" sz="2966">
              <a:solidFill>
                <a:srgbClr val="000000"/>
              </a:solidFill>
              <a:latin typeface="DM Sans"/>
              <a:ea typeface="DM Sans"/>
              <a:cs typeface="DM Sans"/>
              <a:sym typeface="DM Sans"/>
            </a:endParaRPr>
          </a:p>
          <a:p>
            <a:pPr algn="just">
              <a:lnSpc>
                <a:spcPts val="4271"/>
              </a:lnSpc>
            </a:pPr>
            <a:r>
              <a:rPr lang="en-US" sz="2966">
                <a:solidFill>
                  <a:srgbClr val="000000"/>
                </a:solidFill>
                <a:latin typeface="DM Sans"/>
                <a:ea typeface="DM Sans"/>
                <a:cs typeface="DM Sans"/>
                <a:sym typeface="DM Sans"/>
              </a:rPr>
              <a:t>Ortopedingenjörer och ortopedtekniker arbetar ofta tätt ihop för att göra det bästa möjliga hjälpmedlet för patienten</a:t>
            </a:r>
          </a:p>
        </p:txBody>
      </p:sp>
      <p:sp>
        <p:nvSpPr>
          <p:cNvPr id="10" name="TextBox 10"/>
          <p:cNvSpPr txBox="1"/>
          <p:nvPr/>
        </p:nvSpPr>
        <p:spPr>
          <a:xfrm>
            <a:off x="13907308" y="8708494"/>
            <a:ext cx="2317105"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Copyright Jönköping University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256276"/>
            <a:ext cx="18288000" cy="8004048"/>
          </a:xfrm>
          <a:custGeom>
            <a:avLst/>
            <a:gdLst/>
            <a:ahLst/>
            <a:cxnLst/>
            <a:rect l="l" t="t" r="r" b="b"/>
            <a:pathLst>
              <a:path w="18288000" h="8004048">
                <a:moveTo>
                  <a:pt x="0" y="0"/>
                </a:moveTo>
                <a:lnTo>
                  <a:pt x="18288000" y="0"/>
                </a:lnTo>
                <a:lnTo>
                  <a:pt x="18288000" y="8004048"/>
                </a:lnTo>
                <a:lnTo>
                  <a:pt x="0" y="800404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sv-SE"/>
          </a:p>
        </p:txBody>
      </p:sp>
      <p:grpSp>
        <p:nvGrpSpPr>
          <p:cNvPr id="3" name="Group 3"/>
          <p:cNvGrpSpPr/>
          <p:nvPr/>
        </p:nvGrpSpPr>
        <p:grpSpPr>
          <a:xfrm>
            <a:off x="10635081" y="5143500"/>
            <a:ext cx="4920464" cy="4693571"/>
            <a:chOff x="0" y="0"/>
            <a:chExt cx="6560619" cy="6258094"/>
          </a:xfrm>
        </p:grpSpPr>
        <p:grpSp>
          <p:nvGrpSpPr>
            <p:cNvPr id="4" name="Group 4"/>
            <p:cNvGrpSpPr/>
            <p:nvPr/>
          </p:nvGrpSpPr>
          <p:grpSpPr>
            <a:xfrm>
              <a:off x="0" y="0"/>
              <a:ext cx="6258094" cy="6258094"/>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6" name="Group 6"/>
            <p:cNvGrpSpPr/>
            <p:nvPr/>
          </p:nvGrpSpPr>
          <p:grpSpPr>
            <a:xfrm>
              <a:off x="302524" y="0"/>
              <a:ext cx="6258094" cy="625809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125654" r="-3512"/>
                </a:stretch>
              </a:blipFill>
            </p:spPr>
            <p:txBody>
              <a:bodyPr/>
              <a:lstStyle/>
              <a:p>
                <a:endParaRPr lang="sv-SE"/>
              </a:p>
            </p:txBody>
          </p:sp>
        </p:grpSp>
      </p:grpSp>
      <p:grpSp>
        <p:nvGrpSpPr>
          <p:cNvPr id="8" name="Group 8"/>
          <p:cNvGrpSpPr/>
          <p:nvPr/>
        </p:nvGrpSpPr>
        <p:grpSpPr>
          <a:xfrm>
            <a:off x="13227358" y="226256"/>
            <a:ext cx="4920464" cy="4693571"/>
            <a:chOff x="0" y="0"/>
            <a:chExt cx="6560619" cy="6258094"/>
          </a:xfrm>
        </p:grpSpPr>
        <p:grpSp>
          <p:nvGrpSpPr>
            <p:cNvPr id="9" name="Group 9"/>
            <p:cNvGrpSpPr/>
            <p:nvPr/>
          </p:nvGrpSpPr>
          <p:grpSpPr>
            <a:xfrm>
              <a:off x="0" y="0"/>
              <a:ext cx="6258094" cy="625809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700"/>
              </a:solidFill>
              <a:ln w="12700">
                <a:solidFill>
                  <a:srgbClr val="000000"/>
                </a:solidFill>
              </a:ln>
            </p:spPr>
            <p:txBody>
              <a:bodyPr/>
              <a:lstStyle/>
              <a:p>
                <a:endParaRPr lang="sv-SE"/>
              </a:p>
            </p:txBody>
          </p:sp>
        </p:grpSp>
        <p:grpSp>
          <p:nvGrpSpPr>
            <p:cNvPr id="11" name="Group 11"/>
            <p:cNvGrpSpPr/>
            <p:nvPr/>
          </p:nvGrpSpPr>
          <p:grpSpPr>
            <a:xfrm>
              <a:off x="302524" y="0"/>
              <a:ext cx="6258094" cy="625809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1384" t="-38228" b="-11797"/>
                </a:stretch>
              </a:blipFill>
            </p:spPr>
            <p:txBody>
              <a:bodyPr/>
              <a:lstStyle/>
              <a:p>
                <a:endParaRPr lang="sv-SE"/>
              </a:p>
            </p:txBody>
          </p:sp>
        </p:grpSp>
      </p:grpSp>
      <p:sp>
        <p:nvSpPr>
          <p:cNvPr id="13" name="TextBox 13"/>
          <p:cNvSpPr txBox="1"/>
          <p:nvPr/>
        </p:nvSpPr>
        <p:spPr>
          <a:xfrm>
            <a:off x="1473822" y="628633"/>
            <a:ext cx="10202910" cy="1020483"/>
          </a:xfrm>
          <a:prstGeom prst="rect">
            <a:avLst/>
          </a:prstGeom>
        </p:spPr>
        <p:txBody>
          <a:bodyPr lIns="0" tIns="0" rIns="0" bIns="0" rtlCol="0" anchor="t">
            <a:spAutoFit/>
          </a:bodyPr>
          <a:lstStyle/>
          <a:p>
            <a:pPr algn="ctr">
              <a:lnSpc>
                <a:spcPts val="7310"/>
              </a:lnSpc>
            </a:pPr>
            <a:r>
              <a:rPr lang="en-US" sz="8600">
                <a:solidFill>
                  <a:srgbClr val="000000"/>
                </a:solidFill>
                <a:latin typeface="Canva Sans"/>
                <a:ea typeface="Canva Sans"/>
                <a:cs typeface="Canva Sans"/>
                <a:sym typeface="Canva Sans"/>
              </a:rPr>
              <a:t>Vilka är vi?</a:t>
            </a:r>
          </a:p>
        </p:txBody>
      </p:sp>
      <p:sp>
        <p:nvSpPr>
          <p:cNvPr id="14" name="TextBox 14"/>
          <p:cNvSpPr txBox="1"/>
          <p:nvPr/>
        </p:nvSpPr>
        <p:spPr>
          <a:xfrm>
            <a:off x="1331519" y="1459401"/>
            <a:ext cx="8443294" cy="6377065"/>
          </a:xfrm>
          <a:prstGeom prst="rect">
            <a:avLst/>
          </a:prstGeom>
        </p:spPr>
        <p:txBody>
          <a:bodyPr lIns="0" tIns="0" rIns="0" bIns="0" rtlCol="0" anchor="t">
            <a:spAutoFit/>
          </a:bodyPr>
          <a:lstStyle/>
          <a:p>
            <a:pPr algn="just">
              <a:lnSpc>
                <a:spcPts val="4271"/>
              </a:lnSpc>
            </a:pPr>
            <a:r>
              <a:rPr lang="en-US" sz="2966">
                <a:solidFill>
                  <a:srgbClr val="000000"/>
                </a:solidFill>
                <a:latin typeface="DM Sans"/>
                <a:ea typeface="DM Sans"/>
                <a:cs typeface="DM Sans"/>
                <a:sym typeface="DM Sans"/>
              </a:rPr>
              <a:t>Hos oss finns också:</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Fotortister</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Ortopedskotekniker</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Sytekniker</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Modellörer</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Sadelmakare</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Fysioterapeuter</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Arbetsterapeuter</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Podiater</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HR- och administrativ personal</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Försäljare och produktspecialister</a:t>
            </a:r>
          </a:p>
          <a:p>
            <a:pPr marL="640404" lvl="1" indent="-320202" algn="just">
              <a:lnSpc>
                <a:spcPts val="4271"/>
              </a:lnSpc>
              <a:buFont typeface="Arial"/>
              <a:buChar char="•"/>
            </a:pPr>
            <a:r>
              <a:rPr lang="en-US" sz="2966">
                <a:solidFill>
                  <a:srgbClr val="000000"/>
                </a:solidFill>
                <a:latin typeface="DM Sans"/>
                <a:ea typeface="DM Sans"/>
                <a:cs typeface="DM Sans"/>
                <a:sym typeface="DM Sans"/>
              </a:rPr>
              <a:t>Produktutvecklare</a:t>
            </a:r>
          </a:p>
        </p:txBody>
      </p:sp>
      <p:sp>
        <p:nvSpPr>
          <p:cNvPr id="15" name="TextBox 15"/>
          <p:cNvSpPr txBox="1"/>
          <p:nvPr/>
        </p:nvSpPr>
        <p:spPr>
          <a:xfrm>
            <a:off x="12109882" y="9384406"/>
            <a:ext cx="2234952" cy="198120"/>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Canva Sans"/>
                <a:ea typeface="Canva Sans"/>
                <a:cs typeface="Canva Sans"/>
                <a:sym typeface="Canva Sans"/>
              </a:rPr>
              <a:t>Copyright Aktiv Ortopedteknik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2218</TotalTime>
  <Words>2380</Words>
  <Application>Microsoft Office PowerPoint</Application>
  <PresentationFormat>Anpassad</PresentationFormat>
  <Paragraphs>170</Paragraphs>
  <Slides>20</Slides>
  <Notes>18</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20</vt:i4>
      </vt:variant>
    </vt:vector>
  </HeadingPairs>
  <TitlesOfParts>
    <vt:vector size="28" baseType="lpstr">
      <vt:lpstr>DM Sans Bold</vt:lpstr>
      <vt:lpstr>Aptos</vt:lpstr>
      <vt:lpstr>Canva Sans</vt:lpstr>
      <vt:lpstr>Canva Sans Bold</vt:lpstr>
      <vt:lpstr>DM Sans</vt:lpstr>
      <vt:lpstr>Calibri</vt:lpstr>
      <vt:lpstr>Arial</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Skolbesök med uppgifter</dc:title>
  <cp:lastModifiedBy>Lanzaro, Frida</cp:lastModifiedBy>
  <cp:revision>6</cp:revision>
  <dcterms:created xsi:type="dcterms:W3CDTF">2006-08-16T00:00:00Z</dcterms:created>
  <dcterms:modified xsi:type="dcterms:W3CDTF">2025-08-08T05:41:23Z</dcterms:modified>
  <dc:identifier>DAGRGIuPKjk</dc:identifier>
</cp:coreProperties>
</file>