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60" r:id="rId4"/>
    <p:sldId id="259" r:id="rId5"/>
    <p:sldId id="257" r:id="rId6"/>
    <p:sldId id="261" r:id="rId7"/>
    <p:sldId id="262" r:id="rId8"/>
    <p:sldId id="263" r:id="rId9"/>
    <p:sldId id="264" r:id="rId10"/>
    <p:sldId id="265" r:id="rId11"/>
    <p:sldId id="266" r:id="rId12"/>
    <p:sldId id="269" r:id="rId13"/>
    <p:sldId id="270" r:id="rId14"/>
    <p:sldId id="267" r:id="rId15"/>
    <p:sldId id="268"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74E331-CD1C-3489-B2B8-F37056271011}" v="126" dt="2024-02-22T13:46:42.718"/>
    <p1510:client id="{D0AB2DF0-DF8C-D507-C5EE-1AB7C53F5A11}" v="25" dt="2024-02-22T14:07:34.1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46D67-A6C0-481A-AD38-6F07CB4B7096}" type="datetimeFigureOut">
              <a:t>2/23/2024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537E22-DD24-4D2E-9957-6AE082598480}" type="slidenum">
              <a:t>‹#›</a:t>
            </a:fld>
            <a:endParaRPr lang="en-US"/>
          </a:p>
        </p:txBody>
      </p:sp>
    </p:spTree>
    <p:extLst>
      <p:ext uri="{BB962C8B-B14F-4D97-AF65-F5344CB8AC3E}">
        <p14:creationId xmlns:p14="http://schemas.microsoft.com/office/powerpoint/2010/main" val="106705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Justera utefter hur er tidsplan ser ut, kanske är ni på avdelningen och ska ha en rundtur, kanske delar ni upp gruppen i flera delar efter ett litet tag där några gör en praktisk övning och några har rundtur</a:t>
            </a:r>
            <a:endParaRPr lang="en-US"/>
          </a:p>
        </p:txBody>
      </p:sp>
      <p:sp>
        <p:nvSpPr>
          <p:cNvPr id="4" name="Slide Number Placeholder 3"/>
          <p:cNvSpPr>
            <a:spLocks noGrp="1"/>
          </p:cNvSpPr>
          <p:nvPr>
            <p:ph type="sldNum" sz="quarter" idx="5"/>
          </p:nvPr>
        </p:nvSpPr>
        <p:spPr/>
        <p:txBody>
          <a:bodyPr/>
          <a:lstStyle/>
          <a:p>
            <a:fld id="{8A537E22-DD24-4D2E-9957-6AE082598480}" type="slidenum">
              <a:t>2</a:t>
            </a:fld>
            <a:endParaRPr lang="en-US"/>
          </a:p>
        </p:txBody>
      </p:sp>
    </p:spTree>
    <p:extLst>
      <p:ext uri="{BB962C8B-B14F-4D97-AF65-F5344CB8AC3E}">
        <p14:creationId xmlns:p14="http://schemas.microsoft.com/office/powerpoint/2010/main" val="1940092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Oavsett vad man arbetar med i branschen finns det många möjligheter till ett varierat yrke. Hos oss får man ett arbete nära människor som är kreativt med tekniska aspekter, som verkligen gör skillnad på riktigt!</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11</a:t>
            </a:fld>
            <a:endParaRPr lang="en-US"/>
          </a:p>
        </p:txBody>
      </p:sp>
    </p:spTree>
    <p:extLst>
      <p:ext uri="{BB962C8B-B14F-4D97-AF65-F5344CB8AC3E}">
        <p14:creationId xmlns:p14="http://schemas.microsoft.com/office/powerpoint/2010/main" val="1420971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Detta </a:t>
            </a:r>
            <a:r>
              <a:rPr lang="en-US" err="1">
                <a:cs typeface="Calibri"/>
              </a:rPr>
              <a:t>är</a:t>
            </a:r>
            <a:r>
              <a:rPr lang="en-US">
                <a:cs typeface="Calibri"/>
              </a:rPr>
              <a:t> bara exempel </a:t>
            </a:r>
            <a:r>
              <a:rPr lang="en-US" err="1">
                <a:cs typeface="Calibri"/>
              </a:rPr>
              <a:t>på</a:t>
            </a:r>
            <a:r>
              <a:rPr lang="en-US">
                <a:cs typeface="Calibri"/>
              </a:rPr>
              <a:t> </a:t>
            </a:r>
            <a:r>
              <a:rPr lang="en-US" err="1">
                <a:cs typeface="Calibri"/>
              </a:rPr>
              <a:t>hur</a:t>
            </a:r>
            <a:r>
              <a:rPr lang="en-US">
                <a:cs typeface="Calibri"/>
              </a:rPr>
              <a:t> man </a:t>
            </a:r>
            <a:r>
              <a:rPr lang="en-US" err="1">
                <a:cs typeface="Calibri"/>
              </a:rPr>
              <a:t>kan</a:t>
            </a:r>
            <a:r>
              <a:rPr lang="en-US">
                <a:cs typeface="Calibri"/>
              </a:rPr>
              <a:t> </a:t>
            </a:r>
            <a:r>
              <a:rPr lang="en-US" err="1">
                <a:cs typeface="Calibri"/>
              </a:rPr>
              <a:t>lägga</a:t>
            </a:r>
            <a:r>
              <a:rPr lang="en-US">
                <a:cs typeface="Calibri"/>
              </a:rPr>
              <a:t> </a:t>
            </a:r>
            <a:r>
              <a:rPr lang="en-US" err="1">
                <a:cs typeface="Calibri"/>
              </a:rPr>
              <a:t>upp</a:t>
            </a:r>
            <a:r>
              <a:rPr lang="en-US">
                <a:cs typeface="Calibri"/>
              </a:rPr>
              <a:t> det praktiska momentet </a:t>
            </a:r>
            <a:r>
              <a:rPr lang="en-US" err="1">
                <a:cs typeface="Calibri"/>
              </a:rPr>
              <a:t>och</a:t>
            </a:r>
            <a:r>
              <a:rPr lang="en-US">
                <a:cs typeface="Calibri"/>
              </a:rPr>
              <a:t> </a:t>
            </a:r>
            <a:r>
              <a:rPr lang="en-US" err="1">
                <a:cs typeface="Calibri"/>
              </a:rPr>
              <a:t>ni</a:t>
            </a:r>
            <a:r>
              <a:rPr lang="en-US">
                <a:cs typeface="Calibri"/>
              </a:rPr>
              <a:t> </a:t>
            </a:r>
            <a:r>
              <a:rPr lang="en-US" err="1">
                <a:cs typeface="Calibri"/>
              </a:rPr>
              <a:t>får</a:t>
            </a:r>
            <a:r>
              <a:rPr lang="en-US">
                <a:cs typeface="Calibri"/>
              </a:rPr>
              <a:t> </a:t>
            </a:r>
            <a:r>
              <a:rPr lang="en-US" err="1">
                <a:cs typeface="Calibri"/>
              </a:rPr>
              <a:t>självklart</a:t>
            </a:r>
            <a:r>
              <a:rPr lang="en-US">
                <a:cs typeface="Calibri"/>
              </a:rPr>
              <a:t> </a:t>
            </a:r>
            <a:r>
              <a:rPr lang="en-US" err="1">
                <a:cs typeface="Calibri"/>
              </a:rPr>
              <a:t>ändra</a:t>
            </a:r>
            <a:r>
              <a:rPr lang="en-US">
                <a:cs typeface="Calibri"/>
              </a:rPr>
              <a:t> </a:t>
            </a:r>
            <a:r>
              <a:rPr lang="en-US" err="1">
                <a:cs typeface="Calibri"/>
              </a:rPr>
              <a:t>efter</a:t>
            </a:r>
            <a:r>
              <a:rPr lang="en-US">
                <a:cs typeface="Calibri"/>
              </a:rPr>
              <a:t> era </a:t>
            </a:r>
            <a:r>
              <a:rPr lang="en-US" err="1">
                <a:cs typeface="Calibri"/>
              </a:rPr>
              <a:t>förutsättningar</a:t>
            </a:r>
            <a:r>
              <a:rPr lang="en-US">
                <a:cs typeface="Calibri"/>
              </a:rPr>
              <a:t> </a:t>
            </a:r>
            <a:r>
              <a:rPr lang="en-US" err="1">
                <a:cs typeface="Calibri"/>
              </a:rPr>
              <a:t>och</a:t>
            </a:r>
            <a:r>
              <a:rPr lang="en-US">
                <a:cs typeface="Calibri"/>
              </a:rPr>
              <a:t> </a:t>
            </a:r>
            <a:r>
              <a:rPr lang="en-US" err="1">
                <a:cs typeface="Calibri"/>
              </a:rPr>
              <a:t>tankar</a:t>
            </a:r>
            <a:r>
              <a:rPr lang="en-US">
                <a:cs typeface="Calibri"/>
              </a:rPr>
              <a:t>.</a:t>
            </a:r>
          </a:p>
        </p:txBody>
      </p:sp>
      <p:sp>
        <p:nvSpPr>
          <p:cNvPr id="4" name="Slide Number Placeholder 3"/>
          <p:cNvSpPr>
            <a:spLocks noGrp="1"/>
          </p:cNvSpPr>
          <p:nvPr>
            <p:ph type="sldNum" sz="quarter" idx="5"/>
          </p:nvPr>
        </p:nvSpPr>
        <p:spPr/>
        <p:txBody>
          <a:bodyPr/>
          <a:lstStyle/>
          <a:p>
            <a:fld id="{8A537E22-DD24-4D2E-9957-6AE082598480}" type="slidenum">
              <a:t>12</a:t>
            </a:fld>
            <a:endParaRPr lang="en-US"/>
          </a:p>
        </p:txBody>
      </p:sp>
    </p:spTree>
    <p:extLst>
      <p:ext uri="{BB962C8B-B14F-4D97-AF65-F5344CB8AC3E}">
        <p14:creationId xmlns:p14="http://schemas.microsoft.com/office/powerpoint/2010/main" val="4041112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Berätta</a:t>
            </a:r>
            <a:r>
              <a:rPr lang="en-US"/>
              <a:t> lite om dig </a:t>
            </a:r>
            <a:r>
              <a:rPr lang="en-US" err="1"/>
              <a:t>själv</a:t>
            </a:r>
            <a:r>
              <a:rPr lang="en-US"/>
              <a:t> </a:t>
            </a:r>
            <a:r>
              <a:rPr lang="en-US" err="1"/>
              <a:t>och</a:t>
            </a:r>
            <a:r>
              <a:rPr lang="en-US"/>
              <a:t> </a:t>
            </a:r>
            <a:r>
              <a:rPr lang="en-US" err="1"/>
              <a:t>gärna</a:t>
            </a:r>
            <a:r>
              <a:rPr lang="en-US"/>
              <a:t> om </a:t>
            </a:r>
            <a:r>
              <a:rPr lang="en-US" err="1"/>
              <a:t>hur</a:t>
            </a:r>
            <a:r>
              <a:rPr lang="en-US"/>
              <a:t> du </a:t>
            </a:r>
            <a:r>
              <a:rPr lang="en-US" err="1"/>
              <a:t>upptäckte</a:t>
            </a:r>
            <a:r>
              <a:rPr lang="en-US"/>
              <a:t> </a:t>
            </a:r>
            <a:r>
              <a:rPr lang="en-US" err="1"/>
              <a:t>ortopedtekniken</a:t>
            </a:r>
          </a:p>
        </p:txBody>
      </p:sp>
      <p:sp>
        <p:nvSpPr>
          <p:cNvPr id="4" name="Slide Number Placeholder 3"/>
          <p:cNvSpPr>
            <a:spLocks noGrp="1"/>
          </p:cNvSpPr>
          <p:nvPr>
            <p:ph type="sldNum" sz="quarter" idx="5"/>
          </p:nvPr>
        </p:nvSpPr>
        <p:spPr/>
        <p:txBody>
          <a:bodyPr/>
          <a:lstStyle/>
          <a:p>
            <a:fld id="{8A537E22-DD24-4D2E-9957-6AE082598480}" type="slidenum">
              <a:t>3</a:t>
            </a:fld>
            <a:endParaRPr lang="en-US"/>
          </a:p>
        </p:txBody>
      </p:sp>
    </p:spTree>
    <p:extLst>
      <p:ext uri="{BB962C8B-B14F-4D97-AF65-F5344CB8AC3E}">
        <p14:creationId xmlns:p14="http://schemas.microsoft.com/office/powerpoint/2010/main" val="1642730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Ett långt och krångligt ord och många tänker kanske på ortopedläkare eller ortopedmottagning när de hör namnet ortopedteknik. Visst arbetar vi mot ortopeder ibland men riktigt så blodigt som de har det har inte vi det. Vi arbetar med hjälpmedel utanpå kroppen. Det kan vara hjälpmedel som ersätter en kroppsdel som amputerats eller aldrig funnits. Dessa kallas proteser. Det kan också vara hjälpmedel som stödjer kroppsdelar som av en eller annan anledning inte fungerar som de ska, de hjälpmedlen kallas </a:t>
            </a:r>
            <a:r>
              <a:rPr lang="sv-SE" err="1"/>
              <a:t>ortoser</a:t>
            </a:r>
            <a:r>
              <a:rPr lang="sv-SE"/>
              <a:t>. En annan stor hjälpmedelskategori vi arbetar med är skor och inlägg för de som inte kan hitta skor som passar i vanliga affärer eller de som har problem med t.ex. smärta i sina fötter.</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4</a:t>
            </a:fld>
            <a:endParaRPr lang="en-US"/>
          </a:p>
        </p:txBody>
      </p:sp>
    </p:spTree>
    <p:extLst>
      <p:ext uri="{BB962C8B-B14F-4D97-AF65-F5344CB8AC3E}">
        <p14:creationId xmlns:p14="http://schemas.microsoft.com/office/powerpoint/2010/main" val="159058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Ortopedtekniska branschen har ca 1300 anställda runt om i Sverige. Det finns ortopedtekniska avdelningar på ca 50 orter, dessa drivs både av privata företag och offentliga verksamheter d.v.s. av regionerna. Här i ____  är den ortopedtekniska avdelningen privat/offentlig och drivs av: </a:t>
            </a:r>
            <a:endParaRPr lang="en-US"/>
          </a:p>
          <a:p>
            <a:r>
              <a:rPr lang="sv-SE"/>
              <a:t>Förutom de ortopedtekniska avdelningarna ingår även de vi kallar leverantörsföretag i branschen. Dessa företag säljer ortopedtekniska produkter av olika slag. Alltifrån skor och inlägg till delar för att skapa </a:t>
            </a:r>
            <a:r>
              <a:rPr lang="sv-SE" err="1"/>
              <a:t>ortoser</a:t>
            </a:r>
            <a:r>
              <a:rPr lang="sv-SE"/>
              <a:t> och proteser. På leverantörsföretagen arbetar förutom försäljare även produktspecialister som hjälper de ortopedtekniska avdelningarna när de vill prova ut nya produkter på patienterna så allt blir rätt, de bidrar alltså till utbildning av personalen som arbetar med patienterna.</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5</a:t>
            </a:fld>
            <a:endParaRPr lang="en-US"/>
          </a:p>
        </p:txBody>
      </p:sp>
    </p:spTree>
    <p:extLst>
      <p:ext uri="{BB962C8B-B14F-4D97-AF65-F5344CB8AC3E}">
        <p14:creationId xmlns:p14="http://schemas.microsoft.com/office/powerpoint/2010/main" val="84177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 nu </a:t>
            </a:r>
            <a:r>
              <a:rPr lang="en-US" err="1"/>
              <a:t>börjar</a:t>
            </a:r>
            <a:r>
              <a:rPr lang="en-US"/>
              <a:t> vi </a:t>
            </a:r>
            <a:r>
              <a:rPr lang="en-US" err="1"/>
              <a:t>från</a:t>
            </a:r>
            <a:r>
              <a:rPr lang="en-US"/>
              <a:t> </a:t>
            </a:r>
            <a:r>
              <a:rPr lang="en-US" err="1"/>
              <a:t>början</a:t>
            </a:r>
            <a:r>
              <a:rPr lang="en-US"/>
              <a:t>....</a:t>
            </a:r>
            <a:r>
              <a:rPr lang="en-US" err="1"/>
              <a:t>Äldsta</a:t>
            </a:r>
            <a:r>
              <a:rPr lang="en-US"/>
              <a:t> </a:t>
            </a:r>
            <a:r>
              <a:rPr lang="en-US" err="1"/>
              <a:t>protesen</a:t>
            </a:r>
            <a:r>
              <a:rPr lang="en-US"/>
              <a:t> </a:t>
            </a:r>
            <a:r>
              <a:rPr lang="en-US" err="1"/>
              <a:t>som</a:t>
            </a:r>
            <a:r>
              <a:rPr lang="en-US"/>
              <a:t> </a:t>
            </a:r>
            <a:r>
              <a:rPr lang="en-US" err="1"/>
              <a:t>hittats</a:t>
            </a:r>
            <a:r>
              <a:rPr lang="en-US"/>
              <a:t> </a:t>
            </a:r>
            <a:r>
              <a:rPr lang="en-US" err="1"/>
              <a:t>upptäcktes</a:t>
            </a:r>
            <a:r>
              <a:rPr lang="en-US"/>
              <a:t> vid </a:t>
            </a:r>
            <a:r>
              <a:rPr lang="en-US" err="1"/>
              <a:t>utgrävnigar</a:t>
            </a:r>
            <a:r>
              <a:rPr lang="en-US"/>
              <a:t> I </a:t>
            </a:r>
            <a:r>
              <a:rPr lang="en-US" err="1"/>
              <a:t>utanför</a:t>
            </a:r>
            <a:r>
              <a:rPr lang="en-US"/>
              <a:t> Luxor I </a:t>
            </a:r>
            <a:r>
              <a:rPr lang="en-US" err="1"/>
              <a:t>Egypten</a:t>
            </a:r>
            <a:r>
              <a:rPr lang="en-US"/>
              <a:t>. Denna </a:t>
            </a:r>
            <a:r>
              <a:rPr lang="en-US" err="1"/>
              <a:t>tå</a:t>
            </a:r>
            <a:r>
              <a:rPr lang="en-US"/>
              <a:t> </a:t>
            </a:r>
            <a:r>
              <a:rPr lang="en-US" err="1"/>
              <a:t>tillhörde</a:t>
            </a:r>
            <a:r>
              <a:rPr lang="en-US"/>
              <a:t> </a:t>
            </a:r>
            <a:r>
              <a:rPr lang="en-US" err="1"/>
              <a:t>en</a:t>
            </a:r>
            <a:r>
              <a:rPr lang="en-US"/>
              <a:t> </a:t>
            </a:r>
            <a:r>
              <a:rPr lang="en-US" err="1"/>
              <a:t>adelsman</a:t>
            </a:r>
            <a:r>
              <a:rPr lang="en-US"/>
              <a:t> </a:t>
            </a:r>
            <a:r>
              <a:rPr lang="en-US" err="1"/>
              <a:t>som</a:t>
            </a:r>
            <a:r>
              <a:rPr lang="en-US"/>
              <a:t> var </a:t>
            </a:r>
            <a:r>
              <a:rPr lang="en-US" err="1"/>
              <a:t>mumifierad</a:t>
            </a:r>
            <a:r>
              <a:rPr lang="en-US"/>
              <a:t>. </a:t>
            </a:r>
            <a:r>
              <a:rPr lang="en-US" err="1"/>
              <a:t>När</a:t>
            </a:r>
            <a:r>
              <a:rPr lang="en-US"/>
              <a:t> man </a:t>
            </a:r>
            <a:r>
              <a:rPr lang="en-US" err="1"/>
              <a:t>daterade</a:t>
            </a:r>
            <a:r>
              <a:rPr lang="en-US"/>
              <a:t> den </a:t>
            </a:r>
            <a:r>
              <a:rPr lang="en-US" err="1"/>
              <a:t>visade</a:t>
            </a:r>
            <a:r>
              <a:rPr lang="en-US"/>
              <a:t> den sig </a:t>
            </a:r>
            <a:r>
              <a:rPr lang="en-US" err="1"/>
              <a:t>vara</a:t>
            </a:r>
            <a:r>
              <a:rPr lang="en-US"/>
              <a:t> 3000 </a:t>
            </a:r>
            <a:r>
              <a:rPr lang="en-US" err="1"/>
              <a:t>år</a:t>
            </a:r>
            <a:r>
              <a:rPr lang="en-US"/>
              <a:t> </a:t>
            </a:r>
            <a:r>
              <a:rPr lang="en-US" err="1"/>
              <a:t>gammal</a:t>
            </a:r>
            <a:r>
              <a:rPr lang="en-US"/>
              <a:t>! Man </a:t>
            </a:r>
            <a:r>
              <a:rPr lang="en-US" err="1"/>
              <a:t>kan</a:t>
            </a:r>
            <a:r>
              <a:rPr lang="en-US"/>
              <a:t> </a:t>
            </a:r>
            <a:r>
              <a:rPr lang="en-US" err="1"/>
              <a:t>tänka</a:t>
            </a:r>
            <a:r>
              <a:rPr lang="en-US"/>
              <a:t> sig </a:t>
            </a:r>
            <a:r>
              <a:rPr lang="en-US" err="1"/>
              <a:t>att</a:t>
            </a:r>
            <a:r>
              <a:rPr lang="en-US"/>
              <a:t> </a:t>
            </a:r>
            <a:r>
              <a:rPr lang="en-US" err="1"/>
              <a:t>en</a:t>
            </a:r>
            <a:r>
              <a:rPr lang="en-US"/>
              <a:t> </a:t>
            </a:r>
            <a:r>
              <a:rPr lang="en-US" err="1"/>
              <a:t>tå</a:t>
            </a:r>
            <a:r>
              <a:rPr lang="en-US"/>
              <a:t> </a:t>
            </a:r>
            <a:r>
              <a:rPr lang="en-US" err="1"/>
              <a:t>inte</a:t>
            </a:r>
            <a:r>
              <a:rPr lang="en-US"/>
              <a:t> </a:t>
            </a:r>
            <a:r>
              <a:rPr lang="en-US" err="1"/>
              <a:t>är</a:t>
            </a:r>
            <a:r>
              <a:rPr lang="en-US"/>
              <a:t> </a:t>
            </a:r>
            <a:r>
              <a:rPr lang="en-US" err="1"/>
              <a:t>hela</a:t>
            </a:r>
            <a:r>
              <a:rPr lang="en-US"/>
              <a:t> </a:t>
            </a:r>
            <a:r>
              <a:rPr lang="en-US" err="1"/>
              <a:t>världen</a:t>
            </a:r>
            <a:r>
              <a:rPr lang="en-US"/>
              <a:t> </a:t>
            </a:r>
            <a:r>
              <a:rPr lang="en-US" err="1"/>
              <a:t>att</a:t>
            </a:r>
            <a:r>
              <a:rPr lang="en-US"/>
              <a:t> </a:t>
            </a:r>
            <a:r>
              <a:rPr lang="en-US" err="1"/>
              <a:t>bli</a:t>
            </a:r>
            <a:r>
              <a:rPr lang="en-US"/>
              <a:t> av med men just </a:t>
            </a:r>
            <a:r>
              <a:rPr lang="en-US" err="1"/>
              <a:t>stortån</a:t>
            </a:r>
            <a:r>
              <a:rPr lang="en-US"/>
              <a:t> </a:t>
            </a:r>
            <a:r>
              <a:rPr lang="en-US" err="1"/>
              <a:t>påverkar</a:t>
            </a:r>
            <a:r>
              <a:rPr lang="en-US"/>
              <a:t> </a:t>
            </a:r>
            <a:r>
              <a:rPr lang="en-US" err="1"/>
              <a:t>balansen</a:t>
            </a:r>
            <a:r>
              <a:rPr lang="en-US"/>
              <a:t> </a:t>
            </a:r>
            <a:r>
              <a:rPr lang="en-US" err="1"/>
              <a:t>och</a:t>
            </a:r>
            <a:r>
              <a:rPr lang="en-US"/>
              <a:t> </a:t>
            </a:r>
            <a:r>
              <a:rPr lang="en-US" err="1"/>
              <a:t>hur</a:t>
            </a:r>
            <a:r>
              <a:rPr lang="en-US"/>
              <a:t> man </a:t>
            </a:r>
            <a:r>
              <a:rPr lang="en-US" err="1"/>
              <a:t>går</a:t>
            </a:r>
            <a:r>
              <a:rPr lang="en-US"/>
              <a:t> </a:t>
            </a:r>
            <a:r>
              <a:rPr lang="en-US" err="1"/>
              <a:t>väldigt</a:t>
            </a:r>
            <a:r>
              <a:rPr lang="en-US"/>
              <a:t> </a:t>
            </a:r>
            <a:r>
              <a:rPr lang="en-US" err="1"/>
              <a:t>mycket</a:t>
            </a:r>
            <a:r>
              <a:rPr lang="en-US"/>
              <a:t>. Just vid den </a:t>
            </a:r>
            <a:r>
              <a:rPr lang="en-US" err="1"/>
              <a:t>här</a:t>
            </a:r>
            <a:r>
              <a:rPr lang="en-US"/>
              <a:t> </a:t>
            </a:r>
            <a:r>
              <a:rPr lang="en-US" err="1"/>
              <a:t>tiden</a:t>
            </a:r>
            <a:r>
              <a:rPr lang="en-US"/>
              <a:t> </a:t>
            </a:r>
            <a:r>
              <a:rPr lang="en-US" err="1"/>
              <a:t>är</a:t>
            </a:r>
            <a:r>
              <a:rPr lang="en-US"/>
              <a:t> det dock </a:t>
            </a:r>
            <a:r>
              <a:rPr lang="en-US" err="1"/>
              <a:t>svårt</a:t>
            </a:r>
            <a:r>
              <a:rPr lang="en-US"/>
              <a:t> </a:t>
            </a:r>
            <a:r>
              <a:rPr lang="en-US" err="1"/>
              <a:t>att</a:t>
            </a:r>
            <a:r>
              <a:rPr lang="en-US"/>
              <a:t> </a:t>
            </a:r>
            <a:r>
              <a:rPr lang="en-US" err="1"/>
              <a:t>veta</a:t>
            </a:r>
            <a:r>
              <a:rPr lang="en-US"/>
              <a:t> om </a:t>
            </a:r>
            <a:r>
              <a:rPr lang="en-US" err="1"/>
              <a:t>protesen</a:t>
            </a:r>
            <a:r>
              <a:rPr lang="en-US"/>
              <a:t> </a:t>
            </a:r>
            <a:r>
              <a:rPr lang="en-US" err="1"/>
              <a:t>gav</a:t>
            </a:r>
            <a:r>
              <a:rPr lang="en-US"/>
              <a:t> </a:t>
            </a:r>
            <a:r>
              <a:rPr lang="en-US" err="1"/>
              <a:t>någon</a:t>
            </a:r>
            <a:r>
              <a:rPr lang="en-US"/>
              <a:t> </a:t>
            </a:r>
            <a:r>
              <a:rPr lang="en-US" err="1"/>
              <a:t>bättre</a:t>
            </a:r>
            <a:r>
              <a:rPr lang="en-US"/>
              <a:t> </a:t>
            </a:r>
            <a:r>
              <a:rPr lang="en-US" err="1"/>
              <a:t>gång</a:t>
            </a:r>
            <a:r>
              <a:rPr lang="en-US"/>
              <a:t> </a:t>
            </a:r>
            <a:r>
              <a:rPr lang="en-US" err="1"/>
              <a:t>eller</a:t>
            </a:r>
            <a:r>
              <a:rPr lang="en-US"/>
              <a:t> om den bara var till för </a:t>
            </a:r>
            <a:r>
              <a:rPr lang="en-US" err="1"/>
              <a:t>att</a:t>
            </a:r>
            <a:r>
              <a:rPr lang="en-US"/>
              <a:t> det </a:t>
            </a:r>
            <a:r>
              <a:rPr lang="en-US" err="1"/>
              <a:t>inte</a:t>
            </a:r>
            <a:r>
              <a:rPr lang="en-US"/>
              <a:t> </a:t>
            </a:r>
            <a:r>
              <a:rPr lang="en-US" err="1"/>
              <a:t>skulle</a:t>
            </a:r>
            <a:r>
              <a:rPr lang="en-US"/>
              <a:t> se </a:t>
            </a:r>
            <a:r>
              <a:rPr lang="en-US" err="1"/>
              <a:t>konstigt</a:t>
            </a:r>
            <a:r>
              <a:rPr lang="en-US"/>
              <a:t> </a:t>
            </a:r>
            <a:r>
              <a:rPr lang="en-US" err="1"/>
              <a:t>ut.</a:t>
            </a:r>
          </a:p>
          <a:p>
            <a:r>
              <a:rPr lang="en-US" err="1"/>
              <a:t>Även</a:t>
            </a:r>
            <a:r>
              <a:rPr lang="en-US"/>
              <a:t> </a:t>
            </a:r>
            <a:r>
              <a:rPr lang="en-US" err="1"/>
              <a:t>materialen</a:t>
            </a:r>
            <a:r>
              <a:rPr lang="en-US"/>
              <a:t> </a:t>
            </a:r>
            <a:r>
              <a:rPr lang="en-US" err="1"/>
              <a:t>har</a:t>
            </a:r>
            <a:r>
              <a:rPr lang="en-US"/>
              <a:t> </a:t>
            </a:r>
            <a:r>
              <a:rPr lang="en-US" err="1"/>
              <a:t>utvecklats</a:t>
            </a:r>
            <a:r>
              <a:rPr lang="en-US"/>
              <a:t> </a:t>
            </a:r>
            <a:r>
              <a:rPr lang="en-US" err="1"/>
              <a:t>väldigt</a:t>
            </a:r>
            <a:r>
              <a:rPr lang="en-US"/>
              <a:t> </a:t>
            </a:r>
            <a:r>
              <a:rPr lang="en-US" err="1"/>
              <a:t>mycket</a:t>
            </a:r>
            <a:r>
              <a:rPr lang="en-US"/>
              <a:t>. Hur </a:t>
            </a:r>
            <a:r>
              <a:rPr lang="en-US" err="1"/>
              <a:t>många</a:t>
            </a:r>
            <a:r>
              <a:rPr lang="en-US"/>
              <a:t> </a:t>
            </a:r>
            <a:r>
              <a:rPr lang="en-US" err="1"/>
              <a:t>har</a:t>
            </a:r>
            <a:r>
              <a:rPr lang="en-US"/>
              <a:t> sett </a:t>
            </a:r>
            <a:r>
              <a:rPr lang="en-US" err="1"/>
              <a:t>ett</a:t>
            </a:r>
            <a:r>
              <a:rPr lang="en-US"/>
              <a:t> </a:t>
            </a:r>
            <a:r>
              <a:rPr lang="en-US" err="1"/>
              <a:t>träben</a:t>
            </a:r>
            <a:r>
              <a:rPr lang="en-US"/>
              <a:t> </a:t>
            </a:r>
            <a:r>
              <a:rPr lang="en-US" err="1"/>
              <a:t>på</a:t>
            </a:r>
            <a:r>
              <a:rPr lang="en-US"/>
              <a:t> </a:t>
            </a:r>
            <a:r>
              <a:rPr lang="en-US" err="1"/>
              <a:t>en</a:t>
            </a:r>
            <a:r>
              <a:rPr lang="en-US"/>
              <a:t> </a:t>
            </a:r>
            <a:r>
              <a:rPr lang="en-US" err="1"/>
              <a:t>gammal</a:t>
            </a:r>
            <a:r>
              <a:rPr lang="en-US"/>
              <a:t> </a:t>
            </a:r>
            <a:r>
              <a:rPr lang="en-US" err="1"/>
              <a:t>pirat</a:t>
            </a:r>
            <a:r>
              <a:rPr lang="en-US"/>
              <a:t>, det </a:t>
            </a:r>
            <a:r>
              <a:rPr lang="en-US" err="1"/>
              <a:t>finns</a:t>
            </a:r>
            <a:r>
              <a:rPr lang="en-US"/>
              <a:t> </a:t>
            </a:r>
            <a:r>
              <a:rPr lang="en-US" err="1"/>
              <a:t>faktiskt</a:t>
            </a:r>
            <a:r>
              <a:rPr lang="en-US"/>
              <a:t> lite </a:t>
            </a:r>
            <a:r>
              <a:rPr lang="en-US" err="1"/>
              <a:t>sanning</a:t>
            </a:r>
            <a:r>
              <a:rPr lang="en-US"/>
              <a:t> I den </a:t>
            </a:r>
            <a:r>
              <a:rPr lang="en-US" err="1"/>
              <a:t>bilden</a:t>
            </a:r>
            <a:r>
              <a:rPr lang="en-US"/>
              <a:t>. Trä </a:t>
            </a:r>
            <a:r>
              <a:rPr lang="en-US" err="1"/>
              <a:t>och</a:t>
            </a:r>
            <a:r>
              <a:rPr lang="en-US"/>
              <a:t> </a:t>
            </a:r>
            <a:r>
              <a:rPr lang="en-US" err="1"/>
              <a:t>olika</a:t>
            </a:r>
            <a:r>
              <a:rPr lang="en-US"/>
              <a:t> </a:t>
            </a:r>
            <a:r>
              <a:rPr lang="en-US" err="1"/>
              <a:t>metaller</a:t>
            </a:r>
            <a:r>
              <a:rPr lang="en-US"/>
              <a:t> I </a:t>
            </a:r>
            <a:r>
              <a:rPr lang="en-US" err="1"/>
              <a:t>kombination</a:t>
            </a:r>
            <a:r>
              <a:rPr lang="en-US"/>
              <a:t> med </a:t>
            </a:r>
            <a:r>
              <a:rPr lang="en-US" err="1"/>
              <a:t>varandra</a:t>
            </a:r>
            <a:r>
              <a:rPr lang="en-US"/>
              <a:t> </a:t>
            </a:r>
            <a:r>
              <a:rPr lang="en-US" err="1"/>
              <a:t>användes</a:t>
            </a:r>
            <a:r>
              <a:rPr lang="en-US"/>
              <a:t> I </a:t>
            </a:r>
            <a:r>
              <a:rPr lang="en-US" err="1"/>
              <a:t>proteser</a:t>
            </a:r>
            <a:r>
              <a:rPr lang="en-US"/>
              <a:t> </a:t>
            </a:r>
            <a:r>
              <a:rPr lang="en-US" err="1"/>
              <a:t>och</a:t>
            </a:r>
            <a:r>
              <a:rPr lang="en-US"/>
              <a:t> </a:t>
            </a:r>
            <a:r>
              <a:rPr lang="en-US" err="1"/>
              <a:t>ortoser</a:t>
            </a:r>
            <a:r>
              <a:rPr lang="en-US"/>
              <a:t> </a:t>
            </a:r>
            <a:r>
              <a:rPr lang="en-US" err="1"/>
              <a:t>användes</a:t>
            </a:r>
            <a:r>
              <a:rPr lang="en-US"/>
              <a:t> </a:t>
            </a:r>
            <a:r>
              <a:rPr lang="en-US" err="1"/>
              <a:t>även</a:t>
            </a:r>
            <a:r>
              <a:rPr lang="en-US"/>
              <a:t> </a:t>
            </a:r>
            <a:r>
              <a:rPr lang="en-US" err="1"/>
              <a:t>på</a:t>
            </a:r>
            <a:r>
              <a:rPr lang="en-US"/>
              <a:t> 1900-talet. </a:t>
            </a:r>
            <a:r>
              <a:rPr lang="en-US" err="1"/>
              <a:t>Därefter</a:t>
            </a:r>
            <a:r>
              <a:rPr lang="en-US"/>
              <a:t> tog </a:t>
            </a:r>
            <a:r>
              <a:rPr lang="en-US" err="1"/>
              <a:t>utvecklingen</a:t>
            </a:r>
            <a:r>
              <a:rPr lang="en-US"/>
              <a:t> </a:t>
            </a:r>
            <a:r>
              <a:rPr lang="en-US" err="1"/>
              <a:t>och</a:t>
            </a:r>
            <a:r>
              <a:rPr lang="en-US"/>
              <a:t> </a:t>
            </a:r>
            <a:r>
              <a:rPr lang="en-US" err="1"/>
              <a:t>andra</a:t>
            </a:r>
            <a:r>
              <a:rPr lang="en-US"/>
              <a:t> material </a:t>
            </a:r>
            <a:r>
              <a:rPr lang="en-US" err="1"/>
              <a:t>började</a:t>
            </a:r>
            <a:r>
              <a:rPr lang="en-US"/>
              <a:t> </a:t>
            </a:r>
            <a:r>
              <a:rPr lang="en-US" err="1"/>
              <a:t>användas</a:t>
            </a:r>
            <a:r>
              <a:rPr lang="en-US"/>
              <a:t>. Detta </a:t>
            </a:r>
            <a:r>
              <a:rPr lang="en-US" err="1"/>
              <a:t>ledde</a:t>
            </a:r>
            <a:r>
              <a:rPr lang="en-US"/>
              <a:t> till </a:t>
            </a:r>
            <a:r>
              <a:rPr lang="en-US" err="1"/>
              <a:t>att</a:t>
            </a:r>
            <a:r>
              <a:rPr lang="en-US"/>
              <a:t> </a:t>
            </a:r>
            <a:r>
              <a:rPr lang="en-US" err="1"/>
              <a:t>proteserna</a:t>
            </a:r>
            <a:r>
              <a:rPr lang="en-US"/>
              <a:t> </a:t>
            </a:r>
            <a:r>
              <a:rPr lang="en-US" err="1"/>
              <a:t>blev</a:t>
            </a:r>
            <a:r>
              <a:rPr lang="en-US"/>
              <a:t> </a:t>
            </a:r>
            <a:r>
              <a:rPr lang="en-US" err="1"/>
              <a:t>både</a:t>
            </a:r>
            <a:r>
              <a:rPr lang="en-US"/>
              <a:t> </a:t>
            </a:r>
            <a:r>
              <a:rPr lang="en-US" err="1"/>
              <a:t>lättare</a:t>
            </a:r>
            <a:r>
              <a:rPr lang="en-US"/>
              <a:t>, </a:t>
            </a:r>
            <a:r>
              <a:rPr lang="en-US" err="1"/>
              <a:t>bekvämare</a:t>
            </a:r>
            <a:r>
              <a:rPr lang="en-US"/>
              <a:t> </a:t>
            </a:r>
            <a:r>
              <a:rPr lang="en-US" err="1"/>
              <a:t>och</a:t>
            </a:r>
            <a:r>
              <a:rPr lang="en-US"/>
              <a:t> </a:t>
            </a:r>
            <a:r>
              <a:rPr lang="en-US" err="1"/>
              <a:t>mer</a:t>
            </a:r>
            <a:r>
              <a:rPr lang="en-US"/>
              <a:t> </a:t>
            </a:r>
            <a:r>
              <a:rPr lang="en-US" err="1"/>
              <a:t>funktionella</a:t>
            </a:r>
            <a:r>
              <a:rPr lang="en-US"/>
              <a:t>.</a:t>
            </a:r>
          </a:p>
          <a:p>
            <a:r>
              <a:rPr lang="en-US" err="1"/>
              <a:t>Även</a:t>
            </a:r>
            <a:r>
              <a:rPr lang="en-US"/>
              <a:t> </a:t>
            </a:r>
            <a:r>
              <a:rPr lang="en-US" err="1"/>
              <a:t>funktionen</a:t>
            </a:r>
            <a:r>
              <a:rPr lang="en-US"/>
              <a:t> </a:t>
            </a:r>
            <a:r>
              <a:rPr lang="en-US" err="1"/>
              <a:t>på</a:t>
            </a:r>
            <a:r>
              <a:rPr lang="en-US"/>
              <a:t> </a:t>
            </a:r>
            <a:r>
              <a:rPr lang="en-US" err="1"/>
              <a:t>proteser</a:t>
            </a:r>
            <a:r>
              <a:rPr lang="en-US"/>
              <a:t> </a:t>
            </a:r>
            <a:r>
              <a:rPr lang="en-US" err="1"/>
              <a:t>och</a:t>
            </a:r>
            <a:r>
              <a:rPr lang="en-US"/>
              <a:t> </a:t>
            </a:r>
            <a:r>
              <a:rPr lang="en-US" err="1"/>
              <a:t>ortoser</a:t>
            </a:r>
            <a:r>
              <a:rPr lang="en-US"/>
              <a:t> </a:t>
            </a:r>
            <a:r>
              <a:rPr lang="en-US" err="1"/>
              <a:t>har</a:t>
            </a:r>
            <a:r>
              <a:rPr lang="en-US"/>
              <a:t> </a:t>
            </a:r>
            <a:r>
              <a:rPr lang="en-US" err="1"/>
              <a:t>utvecklats</a:t>
            </a:r>
            <a:r>
              <a:rPr lang="en-US"/>
              <a:t> </a:t>
            </a:r>
            <a:r>
              <a:rPr lang="en-US" err="1"/>
              <a:t>väldigt</a:t>
            </a:r>
            <a:r>
              <a:rPr lang="en-US"/>
              <a:t> </a:t>
            </a:r>
            <a:r>
              <a:rPr lang="en-US" err="1"/>
              <a:t>mycket</a:t>
            </a:r>
            <a:r>
              <a:rPr lang="en-US"/>
              <a:t>. </a:t>
            </a:r>
            <a:r>
              <a:rPr lang="en-US" err="1"/>
              <a:t>Från</a:t>
            </a:r>
            <a:r>
              <a:rPr lang="en-US"/>
              <a:t> </a:t>
            </a:r>
            <a:r>
              <a:rPr lang="en-US" err="1"/>
              <a:t>proteser</a:t>
            </a:r>
            <a:r>
              <a:rPr lang="en-US"/>
              <a:t> </a:t>
            </a:r>
            <a:r>
              <a:rPr lang="en-US" err="1"/>
              <a:t>och</a:t>
            </a:r>
            <a:r>
              <a:rPr lang="en-US"/>
              <a:t> </a:t>
            </a:r>
            <a:r>
              <a:rPr lang="en-US" err="1"/>
              <a:t>ortoser</a:t>
            </a:r>
            <a:r>
              <a:rPr lang="en-US"/>
              <a:t> </a:t>
            </a:r>
            <a:r>
              <a:rPr lang="en-US" err="1"/>
              <a:t>utan</a:t>
            </a:r>
            <a:r>
              <a:rPr lang="en-US"/>
              <a:t> </a:t>
            </a:r>
            <a:r>
              <a:rPr lang="en-US" err="1"/>
              <a:t>leder</a:t>
            </a:r>
            <a:r>
              <a:rPr lang="en-US"/>
              <a:t> </a:t>
            </a:r>
            <a:r>
              <a:rPr lang="en-US" err="1"/>
              <a:t>som</a:t>
            </a:r>
            <a:r>
              <a:rPr lang="en-US"/>
              <a:t> </a:t>
            </a:r>
            <a:r>
              <a:rPr lang="en-US" err="1"/>
              <a:t>inte</a:t>
            </a:r>
            <a:r>
              <a:rPr lang="en-US"/>
              <a:t> </a:t>
            </a:r>
            <a:r>
              <a:rPr lang="en-US" err="1"/>
              <a:t>går</a:t>
            </a:r>
            <a:r>
              <a:rPr lang="en-US"/>
              <a:t> </a:t>
            </a:r>
            <a:r>
              <a:rPr lang="en-US" err="1"/>
              <a:t>att</a:t>
            </a:r>
            <a:r>
              <a:rPr lang="en-US"/>
              <a:t> </a:t>
            </a:r>
            <a:r>
              <a:rPr lang="en-US" err="1"/>
              <a:t>styra</a:t>
            </a:r>
            <a:r>
              <a:rPr lang="en-US"/>
              <a:t> till </a:t>
            </a:r>
            <a:r>
              <a:rPr lang="en-US" err="1"/>
              <a:t>ledade</a:t>
            </a:r>
            <a:r>
              <a:rPr lang="en-US"/>
              <a:t> </a:t>
            </a:r>
            <a:r>
              <a:rPr lang="en-US" err="1"/>
              <a:t>ortoser</a:t>
            </a:r>
            <a:r>
              <a:rPr lang="en-US"/>
              <a:t> </a:t>
            </a:r>
            <a:r>
              <a:rPr lang="en-US" err="1"/>
              <a:t>som</a:t>
            </a:r>
            <a:r>
              <a:rPr lang="en-US"/>
              <a:t> </a:t>
            </a:r>
            <a:r>
              <a:rPr lang="en-US" err="1"/>
              <a:t>styrs</a:t>
            </a:r>
            <a:r>
              <a:rPr lang="en-US"/>
              <a:t> av </a:t>
            </a:r>
            <a:r>
              <a:rPr lang="en-US" err="1"/>
              <a:t>rörelser</a:t>
            </a:r>
            <a:r>
              <a:rPr lang="en-US"/>
              <a:t> </a:t>
            </a:r>
            <a:r>
              <a:rPr lang="en-US" err="1"/>
              <a:t>från</a:t>
            </a:r>
            <a:r>
              <a:rPr lang="en-US"/>
              <a:t> </a:t>
            </a:r>
            <a:r>
              <a:rPr lang="en-US" err="1"/>
              <a:t>andra</a:t>
            </a:r>
            <a:r>
              <a:rPr lang="en-US"/>
              <a:t> </a:t>
            </a:r>
            <a:r>
              <a:rPr lang="en-US" err="1"/>
              <a:t>kroppsdelar</a:t>
            </a:r>
            <a:r>
              <a:rPr lang="en-US"/>
              <a:t> till </a:t>
            </a:r>
            <a:r>
              <a:rPr lang="en-US" err="1"/>
              <a:t>proteser</a:t>
            </a:r>
            <a:r>
              <a:rPr lang="en-US"/>
              <a:t> </a:t>
            </a:r>
            <a:r>
              <a:rPr lang="en-US" err="1"/>
              <a:t>som</a:t>
            </a:r>
            <a:r>
              <a:rPr lang="en-US"/>
              <a:t> </a:t>
            </a:r>
            <a:r>
              <a:rPr lang="en-US" err="1"/>
              <a:t>styrs</a:t>
            </a:r>
            <a:r>
              <a:rPr lang="en-US"/>
              <a:t> med </a:t>
            </a:r>
            <a:r>
              <a:rPr lang="en-US" err="1"/>
              <a:t>sensorer</a:t>
            </a:r>
            <a:r>
              <a:rPr lang="en-US"/>
              <a:t> </a:t>
            </a:r>
            <a:r>
              <a:rPr lang="en-US" err="1"/>
              <a:t>som</a:t>
            </a:r>
            <a:r>
              <a:rPr lang="en-US"/>
              <a:t> </a:t>
            </a:r>
            <a:r>
              <a:rPr lang="en-US" err="1"/>
              <a:t>känner</a:t>
            </a:r>
            <a:r>
              <a:rPr lang="en-US"/>
              <a:t> av signaler </a:t>
            </a:r>
            <a:r>
              <a:rPr lang="en-US" err="1"/>
              <a:t>från</a:t>
            </a:r>
            <a:r>
              <a:rPr lang="en-US"/>
              <a:t> </a:t>
            </a:r>
            <a:r>
              <a:rPr lang="en-US" err="1"/>
              <a:t>musklerna</a:t>
            </a:r>
            <a:r>
              <a:rPr lang="en-US"/>
              <a:t> </a:t>
            </a:r>
            <a:r>
              <a:rPr lang="en-US" err="1"/>
              <a:t>och</a:t>
            </a:r>
            <a:r>
              <a:rPr lang="en-US"/>
              <a:t> </a:t>
            </a:r>
            <a:r>
              <a:rPr lang="en-US" err="1"/>
              <a:t>styr</a:t>
            </a:r>
            <a:r>
              <a:rPr lang="en-US"/>
              <a:t> </a:t>
            </a:r>
            <a:r>
              <a:rPr lang="en-US" err="1"/>
              <a:t>protesen</a:t>
            </a:r>
            <a:r>
              <a:rPr lang="en-US"/>
              <a:t> </a:t>
            </a:r>
            <a:r>
              <a:rPr lang="en-US" err="1"/>
              <a:t>utifrån</a:t>
            </a:r>
            <a:r>
              <a:rPr lang="en-US"/>
              <a:t> det </a:t>
            </a:r>
            <a:r>
              <a:rPr lang="en-US" err="1"/>
              <a:t>eller</a:t>
            </a:r>
            <a:r>
              <a:rPr lang="en-US"/>
              <a:t> </a:t>
            </a:r>
            <a:r>
              <a:rPr lang="en-US" err="1"/>
              <a:t>ortoser</a:t>
            </a:r>
            <a:r>
              <a:rPr lang="en-US"/>
              <a:t> </a:t>
            </a:r>
            <a:r>
              <a:rPr lang="en-US" err="1"/>
              <a:t>och</a:t>
            </a:r>
            <a:r>
              <a:rPr lang="en-US"/>
              <a:t> </a:t>
            </a:r>
            <a:r>
              <a:rPr lang="en-US" err="1"/>
              <a:t>proteser</a:t>
            </a:r>
            <a:r>
              <a:rPr lang="en-US"/>
              <a:t> med </a:t>
            </a:r>
            <a:r>
              <a:rPr lang="en-US" err="1"/>
              <a:t>som</a:t>
            </a:r>
            <a:r>
              <a:rPr lang="en-US"/>
              <a:t> </a:t>
            </a:r>
            <a:r>
              <a:rPr lang="en-US" err="1"/>
              <a:t>styrs</a:t>
            </a:r>
            <a:r>
              <a:rPr lang="en-US"/>
              <a:t> av </a:t>
            </a:r>
            <a:r>
              <a:rPr lang="en-US" err="1"/>
              <a:t>en</a:t>
            </a:r>
            <a:r>
              <a:rPr lang="en-US"/>
              <a:t> </a:t>
            </a:r>
            <a:r>
              <a:rPr lang="en-US" err="1"/>
              <a:t>liten</a:t>
            </a:r>
            <a:r>
              <a:rPr lang="en-US"/>
              <a:t> </a:t>
            </a:r>
            <a:r>
              <a:rPr lang="en-US" err="1"/>
              <a:t>inbyggd</a:t>
            </a:r>
            <a:r>
              <a:rPr lang="en-US"/>
              <a:t> </a:t>
            </a:r>
            <a:r>
              <a:rPr lang="en-US" err="1"/>
              <a:t>dator</a:t>
            </a:r>
            <a:r>
              <a:rPr lang="en-US"/>
              <a:t> </a:t>
            </a:r>
            <a:r>
              <a:rPr lang="en-US" err="1"/>
              <a:t>så</a:t>
            </a:r>
            <a:r>
              <a:rPr lang="en-US"/>
              <a:t> </a:t>
            </a:r>
            <a:r>
              <a:rPr lang="en-US" err="1"/>
              <a:t>kallade</a:t>
            </a:r>
            <a:r>
              <a:rPr lang="en-US"/>
              <a:t> </a:t>
            </a:r>
            <a:r>
              <a:rPr lang="en-US" err="1"/>
              <a:t>microprocessorstyrda</a:t>
            </a:r>
            <a:r>
              <a:rPr lang="en-US"/>
              <a:t>. </a:t>
            </a:r>
            <a:r>
              <a:rPr lang="en-US" err="1"/>
              <a:t>Även</a:t>
            </a:r>
            <a:r>
              <a:rPr lang="en-US"/>
              <a:t> om den </a:t>
            </a:r>
            <a:r>
              <a:rPr lang="en-US" err="1"/>
              <a:t>nyaste</a:t>
            </a:r>
            <a:r>
              <a:rPr lang="en-US"/>
              <a:t> </a:t>
            </a:r>
            <a:r>
              <a:rPr lang="en-US" err="1"/>
              <a:t>tekniken</a:t>
            </a:r>
            <a:r>
              <a:rPr lang="en-US"/>
              <a:t> </a:t>
            </a:r>
            <a:r>
              <a:rPr lang="en-US" err="1"/>
              <a:t>kanske</a:t>
            </a:r>
            <a:r>
              <a:rPr lang="en-US"/>
              <a:t> </a:t>
            </a:r>
            <a:r>
              <a:rPr lang="en-US" err="1"/>
              <a:t>låter</a:t>
            </a:r>
            <a:r>
              <a:rPr lang="en-US"/>
              <a:t> </a:t>
            </a:r>
            <a:r>
              <a:rPr lang="en-US" err="1"/>
              <a:t>häftigast</a:t>
            </a:r>
            <a:r>
              <a:rPr lang="en-US"/>
              <a:t> </a:t>
            </a:r>
            <a:r>
              <a:rPr lang="en-US" err="1"/>
              <a:t>så</a:t>
            </a:r>
            <a:r>
              <a:rPr lang="en-US"/>
              <a:t> </a:t>
            </a:r>
            <a:r>
              <a:rPr lang="en-US" err="1"/>
              <a:t>använder</a:t>
            </a:r>
            <a:r>
              <a:rPr lang="en-US"/>
              <a:t> vi </a:t>
            </a:r>
            <a:r>
              <a:rPr lang="en-US" err="1"/>
              <a:t>idag</a:t>
            </a:r>
            <a:r>
              <a:rPr lang="en-US"/>
              <a:t> </a:t>
            </a:r>
            <a:r>
              <a:rPr lang="en-US" err="1"/>
              <a:t>alla</a:t>
            </a:r>
            <a:r>
              <a:rPr lang="en-US"/>
              <a:t> typer av </a:t>
            </a:r>
            <a:r>
              <a:rPr lang="en-US" err="1"/>
              <a:t>ortoser</a:t>
            </a:r>
            <a:r>
              <a:rPr lang="en-US"/>
              <a:t> </a:t>
            </a:r>
            <a:r>
              <a:rPr lang="en-US" err="1"/>
              <a:t>och</a:t>
            </a:r>
            <a:r>
              <a:rPr lang="en-US"/>
              <a:t> </a:t>
            </a:r>
            <a:r>
              <a:rPr lang="en-US" err="1"/>
              <a:t>proteser</a:t>
            </a:r>
            <a:r>
              <a:rPr lang="en-US"/>
              <a:t>, </a:t>
            </a:r>
            <a:r>
              <a:rPr lang="en-US" err="1"/>
              <a:t>allt</a:t>
            </a:r>
            <a:r>
              <a:rPr lang="en-US"/>
              <a:t> </a:t>
            </a:r>
            <a:r>
              <a:rPr lang="en-US" err="1"/>
              <a:t>utifrån</a:t>
            </a:r>
            <a:r>
              <a:rPr lang="en-US"/>
              <a:t> </a:t>
            </a:r>
            <a:r>
              <a:rPr lang="en-US" err="1"/>
              <a:t>vad</a:t>
            </a:r>
            <a:r>
              <a:rPr lang="en-US"/>
              <a:t> </a:t>
            </a:r>
            <a:r>
              <a:rPr lang="en-US" err="1"/>
              <a:t>som</a:t>
            </a:r>
            <a:r>
              <a:rPr lang="en-US"/>
              <a:t> </a:t>
            </a:r>
            <a:r>
              <a:rPr lang="en-US" err="1"/>
              <a:t>passar</a:t>
            </a:r>
            <a:r>
              <a:rPr lang="en-US"/>
              <a:t> </a:t>
            </a:r>
            <a:r>
              <a:rPr lang="en-US" err="1"/>
              <a:t>patientens</a:t>
            </a:r>
            <a:r>
              <a:rPr lang="en-US"/>
              <a:t> </a:t>
            </a:r>
            <a:r>
              <a:rPr lang="en-US" err="1"/>
              <a:t>mål</a:t>
            </a:r>
            <a:r>
              <a:rPr lang="en-US"/>
              <a:t> </a:t>
            </a:r>
            <a:r>
              <a:rPr lang="en-US" err="1"/>
              <a:t>och</a:t>
            </a:r>
            <a:r>
              <a:rPr lang="en-US"/>
              <a:t> </a:t>
            </a:r>
            <a:r>
              <a:rPr lang="en-US" err="1"/>
              <a:t>förutsättningar</a:t>
            </a:r>
            <a:r>
              <a:rPr lang="en-US"/>
              <a:t> </a:t>
            </a:r>
            <a:r>
              <a:rPr lang="en-US" err="1"/>
              <a:t>bäst</a:t>
            </a:r>
            <a:r>
              <a:rPr lang="en-US"/>
              <a:t>.</a:t>
            </a:r>
            <a:br>
              <a:rPr lang="en-US">
                <a:cs typeface="+mn-lt"/>
              </a:rPr>
            </a:br>
            <a:r>
              <a:rPr lang="en-US" err="1"/>
              <a:t>Ett</a:t>
            </a:r>
            <a:r>
              <a:rPr lang="en-US"/>
              <a:t> lite </a:t>
            </a:r>
            <a:r>
              <a:rPr lang="en-US" err="1"/>
              <a:t>häftigt</a:t>
            </a:r>
            <a:r>
              <a:rPr lang="en-US"/>
              <a:t> </a:t>
            </a:r>
            <a:r>
              <a:rPr lang="en-US" err="1"/>
              <a:t>tillägg</a:t>
            </a:r>
            <a:r>
              <a:rPr lang="en-US"/>
              <a:t> </a:t>
            </a:r>
            <a:r>
              <a:rPr lang="en-US" err="1"/>
              <a:t>är</a:t>
            </a:r>
            <a:r>
              <a:rPr lang="en-US"/>
              <a:t> </a:t>
            </a:r>
            <a:r>
              <a:rPr lang="en-US" err="1"/>
              <a:t>att</a:t>
            </a:r>
            <a:r>
              <a:rPr lang="en-US"/>
              <a:t> man nu </a:t>
            </a:r>
            <a:r>
              <a:rPr lang="en-US" err="1"/>
              <a:t>forskar</a:t>
            </a:r>
            <a:r>
              <a:rPr lang="en-US"/>
              <a:t> </a:t>
            </a:r>
            <a:r>
              <a:rPr lang="en-US" err="1"/>
              <a:t>på</a:t>
            </a:r>
            <a:r>
              <a:rPr lang="en-US"/>
              <a:t> </a:t>
            </a:r>
            <a:r>
              <a:rPr lang="en-US" err="1"/>
              <a:t>och</a:t>
            </a:r>
            <a:r>
              <a:rPr lang="en-US"/>
              <a:t> </a:t>
            </a:r>
            <a:r>
              <a:rPr lang="en-US" err="1"/>
              <a:t>testar</a:t>
            </a:r>
            <a:r>
              <a:rPr lang="en-US"/>
              <a:t> </a:t>
            </a:r>
            <a:r>
              <a:rPr lang="en-US" err="1"/>
              <a:t>proteser</a:t>
            </a:r>
            <a:r>
              <a:rPr lang="en-US"/>
              <a:t> </a:t>
            </a:r>
            <a:r>
              <a:rPr lang="en-US" err="1"/>
              <a:t>och</a:t>
            </a:r>
            <a:r>
              <a:rPr lang="en-US"/>
              <a:t> </a:t>
            </a:r>
            <a:r>
              <a:rPr lang="en-US" err="1"/>
              <a:t>ortoser</a:t>
            </a:r>
            <a:r>
              <a:rPr lang="en-US"/>
              <a:t> </a:t>
            </a:r>
            <a:r>
              <a:rPr lang="en-US" err="1"/>
              <a:t>som</a:t>
            </a:r>
            <a:r>
              <a:rPr lang="en-US"/>
              <a:t> </a:t>
            </a:r>
            <a:r>
              <a:rPr lang="en-US" err="1"/>
              <a:t>styrs</a:t>
            </a:r>
            <a:r>
              <a:rPr lang="en-US"/>
              <a:t> </a:t>
            </a:r>
            <a:r>
              <a:rPr lang="en-US" err="1"/>
              <a:t>genom</a:t>
            </a:r>
            <a:r>
              <a:rPr lang="en-US"/>
              <a:t> </a:t>
            </a:r>
            <a:r>
              <a:rPr lang="en-US" err="1"/>
              <a:t>tanken</a:t>
            </a:r>
            <a:r>
              <a:rPr lang="en-US"/>
              <a:t>, </a:t>
            </a:r>
            <a:r>
              <a:rPr lang="en-US" err="1"/>
              <a:t>alltså</a:t>
            </a:r>
            <a:r>
              <a:rPr lang="en-US"/>
              <a:t> </a:t>
            </a:r>
            <a:r>
              <a:rPr lang="en-US" err="1"/>
              <a:t>nervimpulser</a:t>
            </a:r>
            <a:r>
              <a:rPr lang="en-US"/>
              <a:t> </a:t>
            </a:r>
            <a:r>
              <a:rPr lang="en-US" err="1"/>
              <a:t>från</a:t>
            </a:r>
            <a:r>
              <a:rPr lang="en-US"/>
              <a:t> </a:t>
            </a:r>
            <a:r>
              <a:rPr lang="en-US" err="1"/>
              <a:t>hjärnan</a:t>
            </a:r>
            <a:r>
              <a:rPr lang="en-US"/>
              <a:t>. </a:t>
            </a:r>
            <a:r>
              <a:rPr lang="en-US" err="1"/>
              <a:t>Även</a:t>
            </a:r>
            <a:r>
              <a:rPr lang="en-US"/>
              <a:t> AI I </a:t>
            </a:r>
            <a:r>
              <a:rPr lang="en-US" err="1"/>
              <a:t>proteser</a:t>
            </a:r>
            <a:r>
              <a:rPr lang="en-US"/>
              <a:t> (</a:t>
            </a:r>
            <a:r>
              <a:rPr lang="sv"/>
              <a:t>Mönsterigenkänning inom maskininlärning)</a:t>
            </a:r>
            <a:r>
              <a:rPr lang="en-US"/>
              <a:t> </a:t>
            </a:r>
            <a:r>
              <a:rPr lang="en-US" err="1"/>
              <a:t>forskar</a:t>
            </a:r>
            <a:r>
              <a:rPr lang="en-US"/>
              <a:t> man </a:t>
            </a:r>
            <a:r>
              <a:rPr lang="en-US" err="1"/>
              <a:t>på</a:t>
            </a:r>
            <a:r>
              <a:rPr lang="en-US"/>
              <a:t> </a:t>
            </a:r>
            <a:r>
              <a:rPr lang="en-US" err="1"/>
              <a:t>och</a:t>
            </a:r>
            <a:r>
              <a:rPr lang="en-US"/>
              <a:t> </a:t>
            </a:r>
            <a:r>
              <a:rPr lang="en-US" err="1"/>
              <a:t>är</a:t>
            </a:r>
            <a:r>
              <a:rPr lang="en-US"/>
              <a:t> </a:t>
            </a:r>
            <a:r>
              <a:rPr lang="en-US" err="1"/>
              <a:t>säkert</a:t>
            </a:r>
            <a:r>
              <a:rPr lang="en-US"/>
              <a:t> </a:t>
            </a:r>
            <a:r>
              <a:rPr lang="en-US" err="1"/>
              <a:t>något</a:t>
            </a:r>
            <a:r>
              <a:rPr lang="en-US"/>
              <a:t> </a:t>
            </a:r>
            <a:r>
              <a:rPr lang="en-US" err="1"/>
              <a:t>som</a:t>
            </a:r>
            <a:r>
              <a:rPr lang="en-US"/>
              <a:t> </a:t>
            </a:r>
            <a:r>
              <a:rPr lang="en-US" err="1"/>
              <a:t>kommer</a:t>
            </a:r>
            <a:r>
              <a:rPr lang="en-US"/>
              <a:t> </a:t>
            </a:r>
            <a:r>
              <a:rPr lang="en-US" err="1"/>
              <a:t>att</a:t>
            </a:r>
            <a:r>
              <a:rPr lang="en-US"/>
              <a:t> </a:t>
            </a:r>
            <a:r>
              <a:rPr lang="en-US" err="1"/>
              <a:t>användas</a:t>
            </a:r>
            <a:r>
              <a:rPr lang="en-US"/>
              <a:t> av </a:t>
            </a:r>
            <a:r>
              <a:rPr lang="en-US" err="1"/>
              <a:t>vår</a:t>
            </a:r>
            <a:r>
              <a:rPr lang="en-US"/>
              <a:t> </a:t>
            </a:r>
            <a:r>
              <a:rPr lang="en-US" err="1"/>
              <a:t>bransch</a:t>
            </a:r>
            <a:r>
              <a:rPr lang="en-US"/>
              <a:t> </a:t>
            </a:r>
            <a:r>
              <a:rPr lang="en-US" err="1"/>
              <a:t>i</a:t>
            </a:r>
            <a:r>
              <a:rPr lang="en-US"/>
              <a:t> </a:t>
            </a:r>
            <a:r>
              <a:rPr lang="en-US" err="1"/>
              <a:t>framtiden</a:t>
            </a:r>
            <a:r>
              <a:rPr lang="en-US"/>
              <a:t>!  </a:t>
            </a:r>
          </a:p>
          <a:p>
            <a:endParaRPr lang="en-US"/>
          </a:p>
          <a:p>
            <a:endParaRPr lang="en-US"/>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6</a:t>
            </a:fld>
            <a:endParaRPr lang="en-US"/>
          </a:p>
        </p:txBody>
      </p:sp>
    </p:spTree>
    <p:extLst>
      <p:ext uri="{BB962C8B-B14F-4D97-AF65-F5344CB8AC3E}">
        <p14:creationId xmlns:p14="http://schemas.microsoft.com/office/powerpoint/2010/main" val="1384591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sv-SE"/>
              <a:t>Majoriteten av de som arbetar inom branschen är Ortopedingenjörer.</a:t>
            </a:r>
            <a:endParaRPr lang="en-US"/>
          </a:p>
          <a:p>
            <a:pPr>
              <a:lnSpc>
                <a:spcPct val="90000"/>
              </a:lnSpc>
              <a:spcBef>
                <a:spcPts val="1000"/>
              </a:spcBef>
            </a:pPr>
            <a:r>
              <a:rPr lang="sv-SE"/>
              <a:t>Ortopedingenjören är vår främsta </a:t>
            </a:r>
            <a:r>
              <a:rPr lang="sv-SE" err="1"/>
              <a:t>patienthandläggare</a:t>
            </a:r>
            <a:r>
              <a:rPr lang="sv-SE"/>
              <a:t> alltså de som möter patienterna och gör undersökningar för att ta reda på vad patienten behöver för hjälp, vad de har för förutsättningar och vad de vill uppnå med den hjälpen vi kan ge. Efter det får ortopedingenjören designa, prova ut och anpassa det bästa möjliga hjälpmedlet för patienten.</a:t>
            </a:r>
            <a:endParaRPr lang="en-US"/>
          </a:p>
          <a:p>
            <a:pPr>
              <a:lnSpc>
                <a:spcPct val="90000"/>
              </a:lnSpc>
              <a:spcBef>
                <a:spcPts val="1000"/>
              </a:spcBef>
            </a:pPr>
            <a:r>
              <a:rPr lang="sv-SE"/>
              <a:t>De är specialister på biomekanik och hur användandet av </a:t>
            </a:r>
            <a:r>
              <a:rPr lang="sv-SE" err="1"/>
              <a:t>ortoser</a:t>
            </a:r>
            <a:r>
              <a:rPr lang="sv-SE"/>
              <a:t> och proteser påverkar kroppen.</a:t>
            </a:r>
            <a:endParaRPr lang="en-US"/>
          </a:p>
          <a:p>
            <a:pPr>
              <a:lnSpc>
                <a:spcPct val="90000"/>
              </a:lnSpc>
              <a:spcBef>
                <a:spcPts val="1000"/>
              </a:spcBef>
            </a:pPr>
            <a:r>
              <a:rPr lang="sv-SE"/>
              <a:t>En ortopedingenjör behöver vara en riktig problemlösare och tänka utanför boxen då ingen patient är lik den andra. Att tycka om att hjälpa människor är också ett måste för en ortopedingenjör. Det vi gör ger en direkt effekt på våra patienters vardag oavsett om det handlar om att förse en amputerad med en protes så de kan gå igen eller prova ut skor och inlägg till någon som har ont i foten och kanske inte klarar av att fullfölja en arbetsdag.</a:t>
            </a:r>
            <a:endParaRPr lang="en-US"/>
          </a:p>
          <a:p>
            <a:pPr>
              <a:lnSpc>
                <a:spcPct val="90000"/>
              </a:lnSpc>
              <a:spcBef>
                <a:spcPts val="1000"/>
              </a:spcBef>
            </a:pPr>
            <a:r>
              <a:rPr lang="sv-SE"/>
              <a:t>Det är ofta ortopedingenjören arbetar tillsammans med andra professioner så som fysioterapeuter, sjuksköterskor, arbetsterapeuter och läkare. Detta görs i teamsamarbeten med fokus på en diagnos eller en patientgrupp t.ex. diabetesteam eller barnhabilitering.</a:t>
            </a:r>
            <a:endParaRPr lang="en-US"/>
          </a:p>
          <a:p>
            <a:pPr>
              <a:lnSpc>
                <a:spcPct val="90000"/>
              </a:lnSpc>
              <a:spcBef>
                <a:spcPts val="1000"/>
              </a:spcBef>
            </a:pPr>
            <a:endParaRPr lang="sv-SE"/>
          </a:p>
          <a:p>
            <a:endParaRPr lang="sv-SE"/>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7</a:t>
            </a:fld>
            <a:endParaRPr lang="en-US"/>
          </a:p>
        </p:txBody>
      </p:sp>
    </p:spTree>
    <p:extLst>
      <p:ext uri="{BB962C8B-B14F-4D97-AF65-F5344CB8AC3E}">
        <p14:creationId xmlns:p14="http://schemas.microsoft.com/office/powerpoint/2010/main" val="2569190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sv-SE"/>
              <a:t>Ortopedtekniker arbetar främst praktiskt med utformning och tillverkning av hjälpmedel för att säkerställa funktion och tilltalande utseende.</a:t>
            </a:r>
            <a:endParaRPr lang="en-US"/>
          </a:p>
          <a:p>
            <a:pPr>
              <a:lnSpc>
                <a:spcPct val="90000"/>
              </a:lnSpc>
              <a:spcBef>
                <a:spcPts val="1000"/>
              </a:spcBef>
            </a:pPr>
            <a:r>
              <a:rPr lang="sv-SE"/>
              <a:t>Man kan säga att </a:t>
            </a:r>
            <a:r>
              <a:rPr lang="sv-SE" err="1"/>
              <a:t>ortopedteknikern</a:t>
            </a:r>
            <a:r>
              <a:rPr lang="sv-SE"/>
              <a:t> är specialist när det kommer till tillverkning och produktion av våra specialanpassade hjälpmedel. Det är de som kan materialet och vilka dimensioner som behövs. De jobbar med plaster, naturmaterial och olika metaller. Slipning, dragning, läderspänning och skränkning tillhör vardagen och utan dem skulle inga av våra hjälpmedel se så snygga ut!</a:t>
            </a:r>
            <a:endParaRPr lang="en-US"/>
          </a:p>
          <a:p>
            <a:pPr>
              <a:lnSpc>
                <a:spcPct val="90000"/>
              </a:lnSpc>
              <a:spcBef>
                <a:spcPts val="1000"/>
              </a:spcBef>
            </a:pPr>
            <a:r>
              <a:rPr lang="sv-SE"/>
              <a:t>Ortopedteknikerna är våra riktiga hantverkare och vill man arbeta som det behöver man vilja arbeta med händerna även om mycket ny teknik också används. Att ha en känsla för det estetiska och det visuella är inte heller helt fel!</a:t>
            </a:r>
            <a:endParaRPr lang="sv-SE">
              <a:cs typeface="Calibri"/>
            </a:endParaRPr>
          </a:p>
          <a:p>
            <a:pPr>
              <a:lnSpc>
                <a:spcPct val="90000"/>
              </a:lnSpc>
              <a:spcBef>
                <a:spcPts val="1000"/>
              </a:spcBef>
            </a:pPr>
            <a:r>
              <a:rPr lang="sv-SE"/>
              <a:t>Ortopedingenjören och </a:t>
            </a:r>
            <a:r>
              <a:rPr lang="sv-SE" err="1"/>
              <a:t>ortopedteknikern</a:t>
            </a:r>
            <a:r>
              <a:rPr lang="sv-SE"/>
              <a:t> arbetar ofta tätt ihop för att göra det bästa möjliga hjälpmedel för patienten.</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8</a:t>
            </a:fld>
            <a:endParaRPr lang="en-US"/>
          </a:p>
        </p:txBody>
      </p:sp>
    </p:spTree>
    <p:extLst>
      <p:ext uri="{BB962C8B-B14F-4D97-AF65-F5344CB8AC3E}">
        <p14:creationId xmlns:p14="http://schemas.microsoft.com/office/powerpoint/2010/main" val="262690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Förutom ortopedingenjör och ortopedtekniker har vi många andra </a:t>
            </a:r>
            <a:r>
              <a:rPr lang="sv-SE" err="1"/>
              <a:t>proffessioner</a:t>
            </a:r>
            <a:r>
              <a:rPr lang="sv-SE"/>
              <a:t> som finns hos oss. Ute på verkstaden hjälper t.ex. våra </a:t>
            </a:r>
            <a:r>
              <a:rPr lang="sv-SE" err="1"/>
              <a:t>sytekniker</a:t>
            </a:r>
            <a:r>
              <a:rPr lang="sv-SE"/>
              <a:t>, modellörer och sadelmakare till att göra snygga och passande hjälpmedel till patienterna. </a:t>
            </a:r>
            <a:r>
              <a:rPr lang="sv-SE" err="1"/>
              <a:t>Fotortisterna</a:t>
            </a:r>
            <a:r>
              <a:rPr lang="sv-SE"/>
              <a:t> och </a:t>
            </a:r>
            <a:r>
              <a:rPr lang="sv-SE" err="1"/>
              <a:t>ortopedskoteknikerna</a:t>
            </a:r>
            <a:r>
              <a:rPr lang="sv-SE"/>
              <a:t> är experter på fötterna, skor och inlägg. De hjälper våra patienter som har fotproblem. Vi har brist på personal i vår bransch vilket gjort att även fysioterapeuter, arbetsterapeuter och </a:t>
            </a:r>
            <a:r>
              <a:rPr lang="sv-SE" err="1"/>
              <a:t>podiater</a:t>
            </a:r>
            <a:r>
              <a:rPr lang="sv-SE"/>
              <a:t> hjälper oss ta hand om de patienter som behöver ortopedteknisk hjälp. Arbetsterapeuterna och fysioterapeuterna hjälper även de patienter som är i behov av rehabilitering och träning t.ex. de som blivit amputerade och fått protes av oss. </a:t>
            </a:r>
            <a:endParaRPr lang="en-US"/>
          </a:p>
          <a:p>
            <a:r>
              <a:rPr lang="sv-SE"/>
              <a:t>Förutom alla som har med provning eller tillverkning av ortopedtekniska hjälpmedel att göra behöver vi även de som sköter allt runt om. Det är allt från receptionister till HR-personal och administrativ </a:t>
            </a:r>
            <a:r>
              <a:rPr lang="sv-SE" err="1"/>
              <a:t>persnal</a:t>
            </a:r>
            <a:r>
              <a:rPr lang="sv-SE"/>
              <a:t>. </a:t>
            </a:r>
            <a:endParaRPr lang="sv-SE">
              <a:cs typeface="Calibri"/>
            </a:endParaRPr>
          </a:p>
          <a:p>
            <a:r>
              <a:rPr lang="sv-SE"/>
              <a:t>Våra leverantörsföretag har också som vi tidigare nämnt försäljare och produktspecialister hos sig.</a:t>
            </a:r>
            <a:endParaRPr lang="sv-SE">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9</a:t>
            </a:fld>
            <a:endParaRPr lang="en-US"/>
          </a:p>
        </p:txBody>
      </p:sp>
    </p:spTree>
    <p:extLst>
      <p:ext uri="{BB962C8B-B14F-4D97-AF65-F5344CB8AC3E}">
        <p14:creationId xmlns:p14="http://schemas.microsoft.com/office/powerpoint/2010/main" val="1218199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Om man </a:t>
            </a:r>
            <a:r>
              <a:rPr lang="en-US" err="1"/>
              <a:t>vill</a:t>
            </a:r>
            <a:r>
              <a:rPr lang="en-US"/>
              <a:t> </a:t>
            </a:r>
            <a:r>
              <a:rPr lang="en-US" err="1"/>
              <a:t>arbeta</a:t>
            </a:r>
            <a:r>
              <a:rPr lang="en-US"/>
              <a:t> </a:t>
            </a:r>
            <a:r>
              <a:rPr lang="en-US" err="1"/>
              <a:t>inom</a:t>
            </a:r>
            <a:r>
              <a:rPr lang="en-US"/>
              <a:t> den </a:t>
            </a:r>
            <a:r>
              <a:rPr lang="en-US" err="1"/>
              <a:t>ortopedtekniska</a:t>
            </a:r>
            <a:r>
              <a:rPr lang="en-US"/>
              <a:t> </a:t>
            </a:r>
            <a:r>
              <a:rPr lang="en-US" err="1"/>
              <a:t>branschen</a:t>
            </a:r>
            <a:r>
              <a:rPr lang="en-US"/>
              <a:t> </a:t>
            </a:r>
            <a:r>
              <a:rPr lang="en-US" err="1"/>
              <a:t>så</a:t>
            </a:r>
            <a:r>
              <a:rPr lang="en-US"/>
              <a:t> </a:t>
            </a:r>
            <a:r>
              <a:rPr lang="en-US" err="1"/>
              <a:t>rekommenderar</a:t>
            </a:r>
            <a:r>
              <a:rPr lang="en-US"/>
              <a:t> vi </a:t>
            </a:r>
            <a:r>
              <a:rPr lang="en-US" err="1"/>
              <a:t>två</a:t>
            </a:r>
            <a:r>
              <a:rPr lang="en-US"/>
              <a:t> </a:t>
            </a:r>
            <a:r>
              <a:rPr lang="en-US" err="1"/>
              <a:t>utbildningar</a:t>
            </a:r>
            <a:r>
              <a:rPr lang="en-US"/>
              <a:t>. Den </a:t>
            </a:r>
            <a:r>
              <a:rPr lang="en-US" err="1"/>
              <a:t>första</a:t>
            </a:r>
            <a:r>
              <a:rPr lang="en-US"/>
              <a:t>, om man </a:t>
            </a:r>
            <a:r>
              <a:rPr lang="en-US" err="1"/>
              <a:t>vill</a:t>
            </a:r>
            <a:r>
              <a:rPr lang="en-US"/>
              <a:t> </a:t>
            </a:r>
            <a:r>
              <a:rPr lang="en-US" err="1"/>
              <a:t>bli</a:t>
            </a:r>
            <a:r>
              <a:rPr lang="en-US"/>
              <a:t> </a:t>
            </a:r>
            <a:r>
              <a:rPr lang="en-US" err="1"/>
              <a:t>ortopedingenjör</a:t>
            </a:r>
            <a:r>
              <a:rPr lang="en-US"/>
              <a:t>, </a:t>
            </a:r>
            <a:r>
              <a:rPr lang="en-US" err="1"/>
              <a:t>är</a:t>
            </a:r>
            <a:r>
              <a:rPr lang="en-US"/>
              <a:t> den 3-åriga </a:t>
            </a:r>
            <a:r>
              <a:rPr lang="en-US" err="1"/>
              <a:t>högskoleutbildningen</a:t>
            </a:r>
            <a:r>
              <a:rPr lang="en-US"/>
              <a:t> </a:t>
            </a:r>
            <a:r>
              <a:rPr lang="en-US" err="1"/>
              <a:t>på</a:t>
            </a:r>
            <a:r>
              <a:rPr lang="en-US"/>
              <a:t> Jönköping University </a:t>
            </a:r>
            <a:r>
              <a:rPr lang="en-US" err="1"/>
              <a:t>som</a:t>
            </a:r>
            <a:r>
              <a:rPr lang="en-US"/>
              <a:t> ger </a:t>
            </a:r>
            <a:r>
              <a:rPr lang="en-US" err="1"/>
              <a:t>en</a:t>
            </a:r>
            <a:r>
              <a:rPr lang="en-US"/>
              <a:t> </a:t>
            </a:r>
            <a:r>
              <a:rPr lang="en-US" err="1"/>
              <a:t>kandidatexamen</a:t>
            </a:r>
            <a:r>
              <a:rPr lang="en-US"/>
              <a:t> </a:t>
            </a:r>
            <a:r>
              <a:rPr lang="en-US" err="1"/>
              <a:t>inom</a:t>
            </a:r>
            <a:r>
              <a:rPr lang="en-US"/>
              <a:t> </a:t>
            </a:r>
            <a:r>
              <a:rPr lang="en-US" err="1"/>
              <a:t>ortopedteknik</a:t>
            </a:r>
            <a:r>
              <a:rPr lang="en-US"/>
              <a:t>, </a:t>
            </a:r>
            <a:r>
              <a:rPr lang="en-US" err="1"/>
              <a:t>ortopedingenjörsprogrammet</a:t>
            </a:r>
            <a:r>
              <a:rPr lang="en-US"/>
              <a:t>. </a:t>
            </a:r>
            <a:r>
              <a:rPr lang="en-US" err="1"/>
              <a:t>Efter</a:t>
            </a:r>
            <a:r>
              <a:rPr lang="en-US"/>
              <a:t> examen </a:t>
            </a:r>
            <a:r>
              <a:rPr lang="en-US" err="1"/>
              <a:t>kan</a:t>
            </a:r>
            <a:r>
              <a:rPr lang="en-US"/>
              <a:t> man </a:t>
            </a:r>
            <a:r>
              <a:rPr lang="en-US" err="1"/>
              <a:t>söka</a:t>
            </a:r>
            <a:r>
              <a:rPr lang="en-US"/>
              <a:t> </a:t>
            </a:r>
            <a:r>
              <a:rPr lang="en-US" err="1"/>
              <a:t>en</a:t>
            </a:r>
            <a:r>
              <a:rPr lang="en-US"/>
              <a:t> </a:t>
            </a:r>
            <a:r>
              <a:rPr lang="en-US" err="1"/>
              <a:t>legitimering</a:t>
            </a:r>
            <a:r>
              <a:rPr lang="en-US"/>
              <a:t> </a:t>
            </a:r>
            <a:r>
              <a:rPr lang="en-US" err="1"/>
              <a:t>från</a:t>
            </a:r>
            <a:r>
              <a:rPr lang="en-US"/>
              <a:t> </a:t>
            </a:r>
            <a:r>
              <a:rPr lang="en-US" err="1"/>
              <a:t>socialstyrelsen</a:t>
            </a:r>
            <a:r>
              <a:rPr lang="en-US"/>
              <a:t> </a:t>
            </a:r>
            <a:r>
              <a:rPr lang="en-US" err="1"/>
              <a:t>och</a:t>
            </a:r>
            <a:r>
              <a:rPr lang="en-US"/>
              <a:t> </a:t>
            </a:r>
            <a:r>
              <a:rPr lang="en-US" err="1"/>
              <a:t>blir</a:t>
            </a:r>
            <a:r>
              <a:rPr lang="en-US"/>
              <a:t> </a:t>
            </a:r>
            <a:r>
              <a:rPr lang="en-US" err="1"/>
              <a:t>då</a:t>
            </a:r>
            <a:r>
              <a:rPr lang="en-US"/>
              <a:t> </a:t>
            </a:r>
            <a:r>
              <a:rPr lang="en-US" err="1"/>
              <a:t>legitimerad</a:t>
            </a:r>
            <a:r>
              <a:rPr lang="en-US"/>
              <a:t> </a:t>
            </a:r>
            <a:r>
              <a:rPr lang="en-US" err="1"/>
              <a:t>ortopedingenjör</a:t>
            </a:r>
            <a:r>
              <a:rPr lang="en-US"/>
              <a:t>. </a:t>
            </a:r>
            <a:r>
              <a:rPr lang="en-US" err="1"/>
              <a:t>Ett</a:t>
            </a:r>
            <a:r>
              <a:rPr lang="en-US"/>
              <a:t> annat </a:t>
            </a:r>
            <a:r>
              <a:rPr lang="en-US" err="1"/>
              <a:t>alternativ</a:t>
            </a:r>
            <a:r>
              <a:rPr lang="en-US"/>
              <a:t> om man </a:t>
            </a:r>
            <a:r>
              <a:rPr lang="en-US" err="1"/>
              <a:t>instället</a:t>
            </a:r>
            <a:r>
              <a:rPr lang="en-US"/>
              <a:t> </a:t>
            </a:r>
            <a:r>
              <a:rPr lang="en-US" err="1"/>
              <a:t>vill</a:t>
            </a:r>
            <a:r>
              <a:rPr lang="en-US"/>
              <a:t> </a:t>
            </a:r>
            <a:r>
              <a:rPr lang="en-US" err="1"/>
              <a:t>arbeta</a:t>
            </a:r>
            <a:r>
              <a:rPr lang="en-US"/>
              <a:t> med </a:t>
            </a:r>
            <a:r>
              <a:rPr lang="en-US" err="1"/>
              <a:t>att</a:t>
            </a:r>
            <a:r>
              <a:rPr lang="en-US"/>
              <a:t> </a:t>
            </a:r>
            <a:r>
              <a:rPr lang="en-US" err="1"/>
              <a:t>tillverka</a:t>
            </a:r>
            <a:r>
              <a:rPr lang="en-US"/>
              <a:t> de </a:t>
            </a:r>
            <a:r>
              <a:rPr lang="en-US" err="1"/>
              <a:t>ortopedtekniska</a:t>
            </a:r>
            <a:r>
              <a:rPr lang="en-US"/>
              <a:t> </a:t>
            </a:r>
            <a:r>
              <a:rPr lang="en-US" err="1"/>
              <a:t>hjälpmedlena</a:t>
            </a:r>
            <a:r>
              <a:rPr lang="en-US"/>
              <a:t> </a:t>
            </a:r>
            <a:r>
              <a:rPr lang="en-US" err="1"/>
              <a:t>är</a:t>
            </a:r>
            <a:r>
              <a:rPr lang="en-US"/>
              <a:t> </a:t>
            </a:r>
            <a:r>
              <a:rPr lang="en-US" err="1"/>
              <a:t>att</a:t>
            </a:r>
            <a:r>
              <a:rPr lang="en-US"/>
              <a:t> man </a:t>
            </a:r>
            <a:r>
              <a:rPr lang="en-US" err="1"/>
              <a:t>läsa</a:t>
            </a:r>
            <a:r>
              <a:rPr lang="en-US"/>
              <a:t> till </a:t>
            </a:r>
            <a:r>
              <a:rPr lang="en-US" err="1"/>
              <a:t>ortopedtekniker</a:t>
            </a:r>
            <a:r>
              <a:rPr lang="en-US"/>
              <a:t> </a:t>
            </a:r>
            <a:r>
              <a:rPr lang="en-US" err="1"/>
              <a:t>vilket</a:t>
            </a:r>
            <a:r>
              <a:rPr lang="en-US"/>
              <a:t> man </a:t>
            </a:r>
            <a:r>
              <a:rPr lang="en-US" err="1"/>
              <a:t>gör</a:t>
            </a:r>
            <a:r>
              <a:rPr lang="en-US"/>
              <a:t> </a:t>
            </a:r>
            <a:r>
              <a:rPr lang="en-US" err="1"/>
              <a:t>genom</a:t>
            </a:r>
            <a:r>
              <a:rPr lang="en-US"/>
              <a:t> </a:t>
            </a:r>
            <a:r>
              <a:rPr lang="en-US" err="1"/>
              <a:t>en</a:t>
            </a:r>
            <a:r>
              <a:rPr lang="en-US"/>
              <a:t> 2-årig </a:t>
            </a:r>
            <a:r>
              <a:rPr lang="en-US" err="1"/>
              <a:t>Yrkeshögskole-utbildning</a:t>
            </a:r>
            <a:r>
              <a:rPr lang="en-US"/>
              <a:t> </a:t>
            </a:r>
            <a:r>
              <a:rPr lang="en-US" err="1"/>
              <a:t>på</a:t>
            </a:r>
            <a:r>
              <a:rPr lang="en-US"/>
              <a:t> </a:t>
            </a:r>
            <a:r>
              <a:rPr lang="en-US" err="1"/>
              <a:t>distans</a:t>
            </a:r>
            <a:r>
              <a:rPr lang="en-US"/>
              <a:t> </a:t>
            </a:r>
            <a:r>
              <a:rPr lang="en-US" err="1"/>
              <a:t>som</a:t>
            </a:r>
            <a:r>
              <a:rPr lang="en-US"/>
              <a:t> </a:t>
            </a:r>
            <a:r>
              <a:rPr lang="en-US" err="1"/>
              <a:t>också</a:t>
            </a:r>
            <a:r>
              <a:rPr lang="en-US"/>
              <a:t> </a:t>
            </a:r>
            <a:r>
              <a:rPr lang="en-US" err="1"/>
              <a:t>ges</a:t>
            </a:r>
            <a:r>
              <a:rPr lang="en-US"/>
              <a:t> av Jönköping University.  </a:t>
            </a:r>
            <a:r>
              <a:rPr lang="en-US" err="1"/>
              <a:t>Bägge</a:t>
            </a:r>
            <a:r>
              <a:rPr lang="en-US"/>
              <a:t> </a:t>
            </a:r>
            <a:r>
              <a:rPr lang="en-US" err="1"/>
              <a:t>utbildningarna</a:t>
            </a:r>
            <a:r>
              <a:rPr lang="en-US"/>
              <a:t> </a:t>
            </a:r>
            <a:r>
              <a:rPr lang="en-US" err="1"/>
              <a:t>innehåller</a:t>
            </a:r>
            <a:r>
              <a:rPr lang="en-US"/>
              <a:t> </a:t>
            </a:r>
            <a:r>
              <a:rPr lang="en-US" err="1"/>
              <a:t>praktiska</a:t>
            </a:r>
            <a:r>
              <a:rPr lang="en-US"/>
              <a:t> moment </a:t>
            </a:r>
            <a:r>
              <a:rPr lang="en-US" err="1"/>
              <a:t>och</a:t>
            </a:r>
            <a:r>
              <a:rPr lang="en-US"/>
              <a:t> </a:t>
            </a:r>
            <a:r>
              <a:rPr lang="en-US" err="1"/>
              <a:t>på</a:t>
            </a:r>
            <a:r>
              <a:rPr lang="en-US"/>
              <a:t> </a:t>
            </a:r>
            <a:r>
              <a:rPr lang="en-US" err="1"/>
              <a:t>skolan</a:t>
            </a:r>
            <a:r>
              <a:rPr lang="en-US"/>
              <a:t> </a:t>
            </a:r>
            <a:r>
              <a:rPr lang="en-US" err="1"/>
              <a:t>finns</a:t>
            </a:r>
            <a:r>
              <a:rPr lang="en-US"/>
              <a:t> </a:t>
            </a:r>
            <a:r>
              <a:rPr lang="en-US" err="1"/>
              <a:t>en</a:t>
            </a:r>
            <a:r>
              <a:rPr lang="en-US"/>
              <a:t> </a:t>
            </a:r>
            <a:r>
              <a:rPr lang="en-US" err="1"/>
              <a:t>patientmottagning</a:t>
            </a:r>
            <a:r>
              <a:rPr lang="en-US"/>
              <a:t> </a:t>
            </a:r>
            <a:r>
              <a:rPr lang="en-US" err="1"/>
              <a:t>och</a:t>
            </a:r>
            <a:r>
              <a:rPr lang="en-US"/>
              <a:t> </a:t>
            </a:r>
            <a:r>
              <a:rPr lang="en-US" err="1"/>
              <a:t>ortopedteknisk</a:t>
            </a:r>
            <a:r>
              <a:rPr lang="en-US"/>
              <a:t> </a:t>
            </a:r>
            <a:r>
              <a:rPr lang="en-US" err="1"/>
              <a:t>verkstad</a:t>
            </a:r>
            <a:r>
              <a:rPr lang="en-US"/>
              <a:t> </a:t>
            </a:r>
            <a:r>
              <a:rPr lang="en-US" err="1"/>
              <a:t>där</a:t>
            </a:r>
            <a:r>
              <a:rPr lang="en-US"/>
              <a:t> </a:t>
            </a:r>
            <a:r>
              <a:rPr lang="en-US" err="1"/>
              <a:t>studenterna</a:t>
            </a:r>
            <a:r>
              <a:rPr lang="en-US"/>
              <a:t> I </a:t>
            </a:r>
            <a:r>
              <a:rPr lang="en-US" err="1"/>
              <a:t>en</a:t>
            </a:r>
            <a:r>
              <a:rPr lang="en-US"/>
              <a:t> </a:t>
            </a:r>
            <a:r>
              <a:rPr lang="en-US" err="1"/>
              <a:t>lugn</a:t>
            </a:r>
            <a:r>
              <a:rPr lang="en-US"/>
              <a:t> </a:t>
            </a:r>
            <a:r>
              <a:rPr lang="en-US" err="1"/>
              <a:t>och</a:t>
            </a:r>
            <a:r>
              <a:rPr lang="en-US"/>
              <a:t> </a:t>
            </a:r>
            <a:r>
              <a:rPr lang="en-US" err="1"/>
              <a:t>trygg</a:t>
            </a:r>
            <a:r>
              <a:rPr lang="en-US"/>
              <a:t> </a:t>
            </a:r>
            <a:r>
              <a:rPr lang="en-US" err="1"/>
              <a:t>miljö</a:t>
            </a:r>
            <a:r>
              <a:rPr lang="en-US"/>
              <a:t> </a:t>
            </a:r>
            <a:r>
              <a:rPr lang="en-US" err="1"/>
              <a:t>får</a:t>
            </a:r>
            <a:r>
              <a:rPr lang="en-US"/>
              <a:t> </a:t>
            </a:r>
            <a:r>
              <a:rPr lang="en-US" err="1"/>
              <a:t>träna</a:t>
            </a:r>
            <a:r>
              <a:rPr lang="en-US"/>
              <a:t> </a:t>
            </a:r>
            <a:r>
              <a:rPr lang="en-US" err="1"/>
              <a:t>upp</a:t>
            </a:r>
            <a:r>
              <a:rPr lang="en-US"/>
              <a:t> de </a:t>
            </a:r>
            <a:r>
              <a:rPr lang="en-US" err="1"/>
              <a:t>färdigheter</a:t>
            </a:r>
            <a:r>
              <a:rPr lang="en-US"/>
              <a:t> </a:t>
            </a:r>
            <a:r>
              <a:rPr lang="en-US" err="1"/>
              <a:t>som</a:t>
            </a:r>
            <a:r>
              <a:rPr lang="en-US"/>
              <a:t> </a:t>
            </a:r>
            <a:r>
              <a:rPr lang="en-US" err="1"/>
              <a:t>behövs</a:t>
            </a:r>
            <a:r>
              <a:rPr lang="en-US"/>
              <a:t> </a:t>
            </a:r>
            <a:r>
              <a:rPr lang="en-US" err="1"/>
              <a:t>när</a:t>
            </a:r>
            <a:r>
              <a:rPr lang="en-US"/>
              <a:t> de sedan </a:t>
            </a:r>
            <a:r>
              <a:rPr lang="en-US" err="1"/>
              <a:t>är</a:t>
            </a:r>
            <a:r>
              <a:rPr lang="en-US"/>
              <a:t> </a:t>
            </a:r>
            <a:r>
              <a:rPr lang="en-US" err="1"/>
              <a:t>färdiga</a:t>
            </a:r>
            <a:r>
              <a:rPr lang="en-US"/>
              <a:t> </a:t>
            </a:r>
            <a:r>
              <a:rPr lang="en-US" err="1"/>
              <a:t>ortopedingenjörer</a:t>
            </a:r>
            <a:r>
              <a:rPr lang="en-US"/>
              <a:t> </a:t>
            </a:r>
            <a:r>
              <a:rPr lang="en-US" err="1"/>
              <a:t>eller</a:t>
            </a:r>
            <a:r>
              <a:rPr lang="en-US"/>
              <a:t> </a:t>
            </a:r>
            <a:r>
              <a:rPr lang="en-US" err="1"/>
              <a:t>ortopedtekniker</a:t>
            </a:r>
            <a:r>
              <a:rPr lang="en-US"/>
              <a:t>.</a:t>
            </a:r>
          </a:p>
          <a:p>
            <a:endParaRPr lang="en-US">
              <a:cs typeface="Calibri"/>
            </a:endParaRPr>
          </a:p>
        </p:txBody>
      </p:sp>
      <p:sp>
        <p:nvSpPr>
          <p:cNvPr id="4" name="Slide Number Placeholder 3"/>
          <p:cNvSpPr>
            <a:spLocks noGrp="1"/>
          </p:cNvSpPr>
          <p:nvPr>
            <p:ph type="sldNum" sz="quarter" idx="5"/>
          </p:nvPr>
        </p:nvSpPr>
        <p:spPr/>
        <p:txBody>
          <a:bodyPr/>
          <a:lstStyle/>
          <a:p>
            <a:fld id="{8A537E22-DD24-4D2E-9957-6AE082598480}" type="slidenum">
              <a:t>10</a:t>
            </a:fld>
            <a:endParaRPr lang="en-US"/>
          </a:p>
        </p:txBody>
      </p:sp>
    </p:spTree>
    <p:extLst>
      <p:ext uri="{BB962C8B-B14F-4D97-AF65-F5344CB8AC3E}">
        <p14:creationId xmlns:p14="http://schemas.microsoft.com/office/powerpoint/2010/main" val="3403373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553C78-7DAE-F482-26A2-CC75FA27146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71EA3E5-CAED-F4EF-E875-9BF6CCD9E6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8B8BCE8-1966-2A03-A24B-44EA75E14927}"/>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5B30F162-F057-A74B-B680-2B9A79A062F9}"/>
              </a:ext>
            </a:extLst>
          </p:cNvPr>
          <p:cNvSpPr>
            <a:spLocks noGrp="1"/>
          </p:cNvSpPr>
          <p:nvPr>
            <p:ph type="ftr" sz="quarter" idx="11"/>
          </p:nvPr>
        </p:nvSpPr>
        <p:spPr/>
        <p:txBody>
          <a:bodyPr/>
          <a:lstStyle/>
          <a:p>
            <a:r>
              <a:rPr lang="sv-SE" err="1"/>
              <a:t>Ortopedteknik_sverige</a:t>
            </a:r>
            <a:endParaRPr lang="sv-SE"/>
          </a:p>
        </p:txBody>
      </p:sp>
      <p:sp>
        <p:nvSpPr>
          <p:cNvPr id="6" name="Platshållare för bildnummer 5">
            <a:extLst>
              <a:ext uri="{FF2B5EF4-FFF2-40B4-BE49-F238E27FC236}">
                <a16:creationId xmlns:a16="http://schemas.microsoft.com/office/drawing/2014/main" id="{85A2C563-A163-A1F5-5317-7840EB604B0A}"/>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556181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F116C4-C69D-ECB3-90BA-126466EFF91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DCABF8C-C24C-9BD0-B0E7-3533C5AC70F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A71D6C-1B44-7A83-D107-441D48E5F56D}"/>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F93E2AFA-B1D4-5B90-C49A-4E9F9DCBFC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37CF51D-3AF2-3477-7006-27F0FD70A815}"/>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443644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910B77-D8EF-9CAB-BA5B-2706E4DB460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7BB9246-F540-56DB-359D-DA7AFFCABB6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F58B50A-1F2B-BE69-3B20-B5AD12A4E5BD}"/>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46508E74-C2F4-F8E6-FF11-71336210BF0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81D3BF4-46E9-D267-D322-870578EC1DC2}"/>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368450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7ED07B-9B18-91D8-B266-F11DABF8F39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3D5D080-4BE8-2E88-8833-CE2279ACFBB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42D6A92-D33E-F9F3-7161-3B3A511C99B1}"/>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4360F752-F3F6-D1F4-BF97-25217D94EF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A7DCF7-D49D-3F17-89C2-91CFE293AC46}"/>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342037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846DFC-D35E-6C81-918D-71A927B79CB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13DE93E-B8B8-2A4A-DCBC-710BE68687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9082DE5-85A5-E2BB-224F-4A7617D6543D}"/>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A987AD41-C5E7-3133-981E-FB58737401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148606-C6E0-C026-1EF4-3F37A2C6146F}"/>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569121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88F9BA-7CA1-2307-F864-FD1CC0BB2BF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D70F86A-7421-5E8F-1908-EBC820E4342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6022D87-3E1D-A718-B804-22014FFC499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365225F-F0BA-740C-B2D8-07B2B8EE39B3}"/>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6" name="Platshållare för sidfot 5">
            <a:extLst>
              <a:ext uri="{FF2B5EF4-FFF2-40B4-BE49-F238E27FC236}">
                <a16:creationId xmlns:a16="http://schemas.microsoft.com/office/drawing/2014/main" id="{C28DDF68-0181-034B-058E-A5F693DA834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D2C5F28-4005-4DE1-3211-B8AC3B29AB81}"/>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63686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512A5D-C550-70BB-B541-AE166B81972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7AF1E78-C41D-091D-3E98-3218F99B07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F6FE477-47B7-447C-2F77-D37E643DCFF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726F9C9-8602-5BAC-0F33-988BCAB5C3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7D017FB-E025-9DBC-9325-5A723FF4B1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97C7193-5EDC-B885-B632-208DC82FDB95}"/>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8" name="Platshållare för sidfot 7">
            <a:extLst>
              <a:ext uri="{FF2B5EF4-FFF2-40B4-BE49-F238E27FC236}">
                <a16:creationId xmlns:a16="http://schemas.microsoft.com/office/drawing/2014/main" id="{DFFB5B08-B06E-4454-7AB6-125B283129A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0093AE8-9D79-5A4C-F17F-16F824626394}"/>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30536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5255F0-AB5B-A7B7-A9B4-754BC848CB1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C8623B5-063D-6F51-244E-508217533E9A}"/>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4" name="Platshållare för sidfot 3">
            <a:extLst>
              <a:ext uri="{FF2B5EF4-FFF2-40B4-BE49-F238E27FC236}">
                <a16:creationId xmlns:a16="http://schemas.microsoft.com/office/drawing/2014/main" id="{5373153B-A08A-0F3F-A1D2-864639F6470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55EF630-F2DF-28C8-BDF5-2F5F6F50DE8F}"/>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625279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D3DA0B2-9D54-F516-CAE4-6789136BCF50}"/>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3" name="Platshållare för sidfot 2">
            <a:extLst>
              <a:ext uri="{FF2B5EF4-FFF2-40B4-BE49-F238E27FC236}">
                <a16:creationId xmlns:a16="http://schemas.microsoft.com/office/drawing/2014/main" id="{85C21251-AF6E-0980-383C-07F656AE985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525140D-8456-A2B5-DE35-26ADAB651252}"/>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658346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C053AD-289A-6143-183C-8E16EEAE4B7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E1CCEEF-7B61-6D58-8002-44835124AB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7D139E8-3955-4229-BB7C-B80A975BC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4AE5CF2-8259-D998-222F-E92826C8F915}"/>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6" name="Platshållare för sidfot 5">
            <a:extLst>
              <a:ext uri="{FF2B5EF4-FFF2-40B4-BE49-F238E27FC236}">
                <a16:creationId xmlns:a16="http://schemas.microsoft.com/office/drawing/2014/main" id="{C61C5B4F-F677-EF7A-2E0D-B1F68812FDE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E4CC58-E1DE-1DC8-4B13-43E146F5C806}"/>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745983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F83B80-706F-CDA4-D53B-7990972B281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C09A0FF-2E07-A94C-502D-F9F048A0FC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19ACFD0C-16FB-1773-B647-109D2C59A3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B163C3D-6FC6-4F94-BE16-41154990EAA8}"/>
              </a:ext>
            </a:extLst>
          </p:cNvPr>
          <p:cNvSpPr>
            <a:spLocks noGrp="1"/>
          </p:cNvSpPr>
          <p:nvPr>
            <p:ph type="dt" sz="half" idx="10"/>
          </p:nvPr>
        </p:nvSpPr>
        <p:spPr/>
        <p:txBody>
          <a:bodyPr/>
          <a:lstStyle/>
          <a:p>
            <a:fld id="{7CA991FA-E5AC-4A86-8624-C7C7A6D62F7F}" type="datetimeFigureOut">
              <a:rPr lang="sv-SE" smtClean="0"/>
              <a:t>2024-02-23</a:t>
            </a:fld>
            <a:endParaRPr lang="sv-SE"/>
          </a:p>
        </p:txBody>
      </p:sp>
      <p:sp>
        <p:nvSpPr>
          <p:cNvPr id="6" name="Platshållare för sidfot 5">
            <a:extLst>
              <a:ext uri="{FF2B5EF4-FFF2-40B4-BE49-F238E27FC236}">
                <a16:creationId xmlns:a16="http://schemas.microsoft.com/office/drawing/2014/main" id="{E7555235-8338-99FF-356A-026581B4E9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966989-1F29-DB97-9AC6-072FD67EEB14}"/>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2527385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814F893-CB00-FB8B-31F9-3AF16C3E95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540F1E0-FEF1-31E5-004C-AA799F077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1A14B6-3F92-F8EE-12C7-3DB02A517B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A991FA-E5AC-4A86-8624-C7C7A6D62F7F}" type="datetimeFigureOut">
              <a:rPr lang="sv-SE" smtClean="0"/>
              <a:t>2024-02-23</a:t>
            </a:fld>
            <a:endParaRPr lang="sv-SE"/>
          </a:p>
        </p:txBody>
      </p:sp>
      <p:sp>
        <p:nvSpPr>
          <p:cNvPr id="5" name="Platshållare för sidfot 4">
            <a:extLst>
              <a:ext uri="{FF2B5EF4-FFF2-40B4-BE49-F238E27FC236}">
                <a16:creationId xmlns:a16="http://schemas.microsoft.com/office/drawing/2014/main" id="{79040345-6AAA-9B13-4FA2-159E5437D1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DA5F77D-1029-D48E-0571-44841E64A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FBD7B-9104-4F85-AA25-D15A4FB9A2BE}" type="slidenum">
              <a:rPr lang="sv-SE" smtClean="0"/>
              <a:t>‹#›</a:t>
            </a:fld>
            <a:endParaRPr lang="sv-SE"/>
          </a:p>
        </p:txBody>
      </p:sp>
      <p:pic>
        <p:nvPicPr>
          <p:cNvPr id="7" name="Bildobjekt 6" descr="En bild som visar mörker&#10;&#10;Automatiskt genererad beskrivning">
            <a:extLst>
              <a:ext uri="{FF2B5EF4-FFF2-40B4-BE49-F238E27FC236}">
                <a16:creationId xmlns:a16="http://schemas.microsoft.com/office/drawing/2014/main" id="{88175AF1-B030-46D2-5ED1-0AC6C8A3EE5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541741" y="-328446"/>
            <a:ext cx="2743200" cy="2743200"/>
          </a:xfrm>
          <a:prstGeom prst="rect">
            <a:avLst/>
          </a:prstGeom>
        </p:spPr>
      </p:pic>
    </p:spTree>
    <p:extLst>
      <p:ext uri="{BB962C8B-B14F-4D97-AF65-F5344CB8AC3E}">
        <p14:creationId xmlns:p14="http://schemas.microsoft.com/office/powerpoint/2010/main" val="3490777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smithsonianmag.com/smart-news/study-reveals-secrets-ancient-cairo-toe-180963783/"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8B84DD-EC97-C6B7-EE22-FF76F2E08FD0}"/>
              </a:ext>
            </a:extLst>
          </p:cNvPr>
          <p:cNvSpPr>
            <a:spLocks noGrp="1"/>
          </p:cNvSpPr>
          <p:nvPr>
            <p:ph type="ctrTitle"/>
          </p:nvPr>
        </p:nvSpPr>
        <p:spPr/>
        <p:txBody>
          <a:bodyPr/>
          <a:lstStyle/>
          <a:p>
            <a:r>
              <a:rPr lang="sv-SE">
                <a:cs typeface="Calibri Light"/>
              </a:rPr>
              <a:t>Er Logga</a:t>
            </a:r>
            <a:endParaRPr lang="sv-SE"/>
          </a:p>
        </p:txBody>
      </p:sp>
      <p:sp>
        <p:nvSpPr>
          <p:cNvPr id="3" name="Underrubrik 2">
            <a:extLst>
              <a:ext uri="{FF2B5EF4-FFF2-40B4-BE49-F238E27FC236}">
                <a16:creationId xmlns:a16="http://schemas.microsoft.com/office/drawing/2014/main" id="{AF095831-AD4C-18DD-3D3B-38D6DFF802F5}"/>
              </a:ext>
            </a:extLst>
          </p:cNvPr>
          <p:cNvSpPr>
            <a:spLocks noGrp="1"/>
          </p:cNvSpPr>
          <p:nvPr>
            <p:ph type="subTitle" idx="1"/>
          </p:nvPr>
        </p:nvSpPr>
        <p:spPr/>
        <p:txBody>
          <a:bodyPr vert="horz" lIns="91440" tIns="45720" rIns="91440" bIns="45720" rtlCol="0" anchor="t">
            <a:normAutofit/>
          </a:bodyPr>
          <a:lstStyle/>
          <a:p>
            <a:endParaRPr lang="sv-SE" sz="2200">
              <a:cs typeface="Calibri"/>
            </a:endParaRPr>
          </a:p>
          <a:p>
            <a:r>
              <a:rPr lang="sv-SE" sz="2200">
                <a:highlight>
                  <a:srgbClr val="FFFF00"/>
                </a:highlight>
                <a:cs typeface="Calibri"/>
              </a:rPr>
              <a:t>Er avdelning, Skola och datum </a:t>
            </a:r>
            <a:endParaRPr lang="en-US" sz="2200">
              <a:cs typeface="Calibri"/>
            </a:endParaRPr>
          </a:p>
          <a:p>
            <a:r>
              <a:rPr lang="sv-SE" sz="2200" err="1">
                <a:highlight>
                  <a:srgbClr val="FFFF00"/>
                </a:highlight>
                <a:cs typeface="Calibri"/>
              </a:rPr>
              <a:t>Ex.OTB</a:t>
            </a:r>
            <a:r>
              <a:rPr lang="sv-SE" sz="2200">
                <a:highlight>
                  <a:srgbClr val="FFFF00"/>
                </a:highlight>
                <a:cs typeface="Calibri"/>
              </a:rPr>
              <a:t>- Folkuniversitetet Visby Januari 2024 </a:t>
            </a:r>
            <a:endParaRPr lang="sv-SE"/>
          </a:p>
        </p:txBody>
      </p:sp>
    </p:spTree>
    <p:extLst>
      <p:ext uri="{BB962C8B-B14F-4D97-AF65-F5344CB8AC3E}">
        <p14:creationId xmlns:p14="http://schemas.microsoft.com/office/powerpoint/2010/main" val="4133539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67F2B-6615-1ECA-50F3-5ED300C70C90}"/>
              </a:ext>
            </a:extLst>
          </p:cNvPr>
          <p:cNvSpPr>
            <a:spLocks noGrp="1"/>
          </p:cNvSpPr>
          <p:nvPr>
            <p:ph type="title"/>
          </p:nvPr>
        </p:nvSpPr>
        <p:spPr/>
        <p:txBody>
          <a:bodyPr/>
          <a:lstStyle/>
          <a:p>
            <a:r>
              <a:rPr lang="en-US" sz="3900">
                <a:ea typeface="+mj-lt"/>
                <a:cs typeface="+mj-lt"/>
              </a:rPr>
              <a:t>Hur </a:t>
            </a:r>
            <a:r>
              <a:rPr lang="en-US" sz="3900" err="1">
                <a:ea typeface="+mj-lt"/>
                <a:cs typeface="+mj-lt"/>
              </a:rPr>
              <a:t>blir</a:t>
            </a:r>
            <a:r>
              <a:rPr lang="en-US" sz="3900">
                <a:ea typeface="+mj-lt"/>
                <a:cs typeface="+mj-lt"/>
              </a:rPr>
              <a:t> man </a:t>
            </a:r>
            <a:r>
              <a:rPr lang="en-US" sz="3900" err="1">
                <a:ea typeface="+mj-lt"/>
                <a:cs typeface="+mj-lt"/>
              </a:rPr>
              <a:t>en</a:t>
            </a:r>
            <a:r>
              <a:rPr lang="en-US" sz="3900">
                <a:ea typeface="+mj-lt"/>
                <a:cs typeface="+mj-lt"/>
              </a:rPr>
              <a:t> del av </a:t>
            </a:r>
            <a:r>
              <a:rPr lang="en-US" sz="3900" err="1">
                <a:ea typeface="+mj-lt"/>
                <a:cs typeface="+mj-lt"/>
              </a:rPr>
              <a:t>oss</a:t>
            </a:r>
            <a:r>
              <a:rPr lang="en-US" sz="3900">
                <a:ea typeface="+mj-lt"/>
                <a:cs typeface="+mj-lt"/>
              </a:rPr>
              <a:t>?</a:t>
            </a:r>
            <a:endParaRPr lang="en-US" sz="3900"/>
          </a:p>
        </p:txBody>
      </p:sp>
      <p:sp>
        <p:nvSpPr>
          <p:cNvPr id="3" name="Content Placeholder 2">
            <a:extLst>
              <a:ext uri="{FF2B5EF4-FFF2-40B4-BE49-F238E27FC236}">
                <a16:creationId xmlns:a16="http://schemas.microsoft.com/office/drawing/2014/main" id="{6B3EA473-E4B1-9BB5-C238-182A833DA788}"/>
              </a:ext>
            </a:extLst>
          </p:cNvPr>
          <p:cNvSpPr>
            <a:spLocks noGrp="1"/>
          </p:cNvSpPr>
          <p:nvPr>
            <p:ph idx="1"/>
          </p:nvPr>
        </p:nvSpPr>
        <p:spPr/>
        <p:txBody>
          <a:bodyPr vert="horz" lIns="91440" tIns="45720" rIns="91440" bIns="45720" rtlCol="0" anchor="t">
            <a:normAutofit/>
          </a:bodyPr>
          <a:lstStyle/>
          <a:p>
            <a:pPr marL="285750">
              <a:spcAft>
                <a:spcPts val="600"/>
              </a:spcAft>
            </a:pPr>
            <a:r>
              <a:rPr lang="en-US" sz="2000" err="1">
                <a:cs typeface="Calibri"/>
              </a:rPr>
              <a:t>Ortopedingenjör</a:t>
            </a:r>
            <a:r>
              <a:rPr lang="en-US" sz="2000">
                <a:cs typeface="Calibri"/>
              </a:rPr>
              <a:t> 3årig </a:t>
            </a:r>
            <a:r>
              <a:rPr lang="en-US" sz="2000" err="1">
                <a:cs typeface="Calibri"/>
              </a:rPr>
              <a:t>högskoleutbildning</a:t>
            </a:r>
            <a:r>
              <a:rPr lang="en-US" sz="2000">
                <a:cs typeface="Calibri"/>
              </a:rPr>
              <a:t> ger </a:t>
            </a:r>
            <a:r>
              <a:rPr lang="en-US" sz="2000" err="1">
                <a:cs typeface="Calibri"/>
              </a:rPr>
              <a:t>kandidatexamen</a:t>
            </a:r>
            <a:r>
              <a:rPr lang="en-US" sz="2000">
                <a:cs typeface="Calibri"/>
              </a:rPr>
              <a:t> </a:t>
            </a:r>
            <a:r>
              <a:rPr lang="en-US" sz="2000" err="1">
                <a:cs typeface="Calibri"/>
              </a:rPr>
              <a:t>i</a:t>
            </a:r>
            <a:r>
              <a:rPr lang="en-US" sz="2000">
                <a:cs typeface="Calibri"/>
              </a:rPr>
              <a:t> </a:t>
            </a:r>
            <a:r>
              <a:rPr lang="en-US" sz="2000" err="1">
                <a:cs typeface="Calibri"/>
              </a:rPr>
              <a:t>ortopedteknik</a:t>
            </a:r>
            <a:r>
              <a:rPr lang="en-US" sz="2000">
                <a:cs typeface="Calibri"/>
              </a:rPr>
              <a:t> </a:t>
            </a:r>
            <a:r>
              <a:rPr lang="en-US" sz="2000" err="1">
                <a:cs typeface="Calibri"/>
              </a:rPr>
              <a:t>och</a:t>
            </a:r>
            <a:r>
              <a:rPr lang="en-US" sz="2000">
                <a:cs typeface="Calibri"/>
              </a:rPr>
              <a:t> </a:t>
            </a:r>
            <a:r>
              <a:rPr lang="en-US" sz="2000" err="1">
                <a:cs typeface="Calibri"/>
              </a:rPr>
              <a:t>legitimering</a:t>
            </a:r>
            <a:r>
              <a:rPr lang="en-US" sz="2000">
                <a:cs typeface="Calibri"/>
              </a:rPr>
              <a:t> </a:t>
            </a:r>
            <a:r>
              <a:rPr lang="en-US" sz="2000" err="1">
                <a:cs typeface="Calibri"/>
              </a:rPr>
              <a:t>från</a:t>
            </a:r>
            <a:r>
              <a:rPr lang="en-US" sz="2000">
                <a:cs typeface="Calibri"/>
              </a:rPr>
              <a:t> </a:t>
            </a:r>
            <a:r>
              <a:rPr lang="en-US" sz="2000" err="1">
                <a:cs typeface="Calibri"/>
              </a:rPr>
              <a:t>socialstyrelsen</a:t>
            </a:r>
            <a:endParaRPr lang="en-US" err="1">
              <a:cs typeface="Calibri" panose="020F0502020204030204"/>
            </a:endParaRPr>
          </a:p>
          <a:p>
            <a:pPr marL="285750">
              <a:spcAft>
                <a:spcPts val="600"/>
              </a:spcAft>
            </a:pPr>
            <a:r>
              <a:rPr lang="en-US" sz="2000" err="1">
                <a:cs typeface="Calibri"/>
              </a:rPr>
              <a:t>Ortopedtekniker</a:t>
            </a:r>
            <a:r>
              <a:rPr lang="en-US" sz="2000">
                <a:cs typeface="Calibri"/>
              </a:rPr>
              <a:t> 2-årig YH-</a:t>
            </a:r>
            <a:r>
              <a:rPr lang="en-US" sz="2000" err="1">
                <a:cs typeface="Calibri"/>
              </a:rPr>
              <a:t>utbildning</a:t>
            </a:r>
            <a:r>
              <a:rPr lang="en-US" sz="2000">
                <a:cs typeface="Calibri"/>
              </a:rPr>
              <a:t> </a:t>
            </a:r>
            <a:r>
              <a:rPr lang="en-US" sz="2000" err="1">
                <a:cs typeface="Calibri"/>
              </a:rPr>
              <a:t>på</a:t>
            </a:r>
            <a:r>
              <a:rPr lang="en-US" sz="2000">
                <a:cs typeface="Calibri"/>
              </a:rPr>
              <a:t> </a:t>
            </a:r>
            <a:r>
              <a:rPr lang="en-US" sz="2000" err="1">
                <a:cs typeface="Calibri"/>
              </a:rPr>
              <a:t>distans</a:t>
            </a:r>
            <a:endParaRPr lang="en-US" err="1"/>
          </a:p>
        </p:txBody>
      </p:sp>
      <p:pic>
        <p:nvPicPr>
          <p:cNvPr id="6" name="Picture 5" descr="A person in white uniform with nails on their legs&#10;&#10;Description automatically generated">
            <a:extLst>
              <a:ext uri="{FF2B5EF4-FFF2-40B4-BE49-F238E27FC236}">
                <a16:creationId xmlns:a16="http://schemas.microsoft.com/office/drawing/2014/main" id="{9E92C456-DA05-D4D5-4474-C0D87B75D2E2}"/>
              </a:ext>
            </a:extLst>
          </p:cNvPr>
          <p:cNvPicPr>
            <a:picLocks noChangeAspect="1"/>
          </p:cNvPicPr>
          <p:nvPr/>
        </p:nvPicPr>
        <p:blipFill>
          <a:blip r:embed="rId3"/>
          <a:stretch>
            <a:fillRect/>
          </a:stretch>
        </p:blipFill>
        <p:spPr>
          <a:xfrm>
            <a:off x="894080" y="3754120"/>
            <a:ext cx="3230880" cy="2113280"/>
          </a:xfrm>
          <a:prstGeom prst="rect">
            <a:avLst/>
          </a:prstGeom>
        </p:spPr>
      </p:pic>
      <p:pic>
        <p:nvPicPr>
          <p:cNvPr id="7" name="Picture 6" descr="A person in a wheelchair with a prosthetic leg&#10;&#10;Description automatically generated">
            <a:extLst>
              <a:ext uri="{FF2B5EF4-FFF2-40B4-BE49-F238E27FC236}">
                <a16:creationId xmlns:a16="http://schemas.microsoft.com/office/drawing/2014/main" id="{6F2EBC72-6EC1-0F6E-272C-BF4EB73714CB}"/>
              </a:ext>
            </a:extLst>
          </p:cNvPr>
          <p:cNvPicPr>
            <a:picLocks noChangeAspect="1"/>
          </p:cNvPicPr>
          <p:nvPr/>
        </p:nvPicPr>
        <p:blipFill>
          <a:blip r:embed="rId4"/>
          <a:stretch>
            <a:fillRect/>
          </a:stretch>
        </p:blipFill>
        <p:spPr>
          <a:xfrm>
            <a:off x="4538980" y="3751580"/>
            <a:ext cx="3129280" cy="2113280"/>
          </a:xfrm>
          <a:prstGeom prst="rect">
            <a:avLst/>
          </a:prstGeom>
        </p:spPr>
      </p:pic>
      <p:pic>
        <p:nvPicPr>
          <p:cNvPr id="8" name="Picture 7" descr="A person working in a lab&#10;&#10;Description automatically generated">
            <a:extLst>
              <a:ext uri="{FF2B5EF4-FFF2-40B4-BE49-F238E27FC236}">
                <a16:creationId xmlns:a16="http://schemas.microsoft.com/office/drawing/2014/main" id="{E65965E7-04B6-010F-79B8-CE301C2034B5}"/>
              </a:ext>
            </a:extLst>
          </p:cNvPr>
          <p:cNvPicPr>
            <a:picLocks noChangeAspect="1"/>
          </p:cNvPicPr>
          <p:nvPr/>
        </p:nvPicPr>
        <p:blipFill>
          <a:blip r:embed="rId5"/>
          <a:stretch>
            <a:fillRect/>
          </a:stretch>
        </p:blipFill>
        <p:spPr>
          <a:xfrm>
            <a:off x="8072120" y="3759200"/>
            <a:ext cx="3139440" cy="2113280"/>
          </a:xfrm>
          <a:prstGeom prst="rect">
            <a:avLst/>
          </a:prstGeom>
        </p:spPr>
      </p:pic>
    </p:spTree>
    <p:extLst>
      <p:ext uri="{BB962C8B-B14F-4D97-AF65-F5344CB8AC3E}">
        <p14:creationId xmlns:p14="http://schemas.microsoft.com/office/powerpoint/2010/main" val="1415979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0EF4D-0843-E39A-EE45-24C8DB32E8B4}"/>
              </a:ext>
            </a:extLst>
          </p:cNvPr>
          <p:cNvSpPr>
            <a:spLocks noGrp="1"/>
          </p:cNvSpPr>
          <p:nvPr>
            <p:ph type="title"/>
          </p:nvPr>
        </p:nvSpPr>
        <p:spPr/>
        <p:txBody>
          <a:bodyPr/>
          <a:lstStyle/>
          <a:p>
            <a:r>
              <a:rPr lang="sv-SE" sz="4000">
                <a:ea typeface="+mj-lt"/>
                <a:cs typeface="+mj-lt"/>
              </a:rPr>
              <a:t>Vad är det egentligen vi erbjuder?</a:t>
            </a:r>
            <a:endParaRPr lang="en-US"/>
          </a:p>
        </p:txBody>
      </p:sp>
      <p:pic>
        <p:nvPicPr>
          <p:cNvPr id="5" name="Content Placeholder 4" descr="A poster of a person&amp;#39;s hand&#10;&#10;Description automatically generated">
            <a:extLst>
              <a:ext uri="{FF2B5EF4-FFF2-40B4-BE49-F238E27FC236}">
                <a16:creationId xmlns:a16="http://schemas.microsoft.com/office/drawing/2014/main" id="{17E334C8-E1A9-531E-90F8-C4BA9D26970C}"/>
              </a:ext>
            </a:extLst>
          </p:cNvPr>
          <p:cNvPicPr>
            <a:picLocks noGrp="1" noChangeAspect="1"/>
          </p:cNvPicPr>
          <p:nvPr>
            <p:ph idx="1"/>
          </p:nvPr>
        </p:nvPicPr>
        <p:blipFill>
          <a:blip r:embed="rId3"/>
          <a:stretch>
            <a:fillRect/>
          </a:stretch>
        </p:blipFill>
        <p:spPr>
          <a:xfrm>
            <a:off x="3335905" y="1568565"/>
            <a:ext cx="5226407" cy="4608398"/>
          </a:xfrm>
        </p:spPr>
      </p:pic>
    </p:spTree>
    <p:extLst>
      <p:ext uri="{BB962C8B-B14F-4D97-AF65-F5344CB8AC3E}">
        <p14:creationId xmlns:p14="http://schemas.microsoft.com/office/powerpoint/2010/main" val="3807638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5EBE-1CC8-78FB-5821-A2413CBE7C88}"/>
              </a:ext>
            </a:extLst>
          </p:cNvPr>
          <p:cNvSpPr>
            <a:spLocks noGrp="1"/>
          </p:cNvSpPr>
          <p:nvPr>
            <p:ph type="title"/>
          </p:nvPr>
        </p:nvSpPr>
        <p:spPr/>
        <p:txBody>
          <a:bodyPr/>
          <a:lstStyle/>
          <a:p>
            <a:r>
              <a:rPr lang="en-US" err="1">
                <a:cs typeface="Calibri Light"/>
              </a:rPr>
              <a:t>Praktiskt</a:t>
            </a:r>
            <a:r>
              <a:rPr lang="en-US">
                <a:cs typeface="Calibri Light"/>
              </a:rPr>
              <a:t> moment</a:t>
            </a:r>
            <a:endParaRPr lang="en-US"/>
          </a:p>
        </p:txBody>
      </p:sp>
      <p:sp>
        <p:nvSpPr>
          <p:cNvPr id="3" name="Content Placeholder 2">
            <a:extLst>
              <a:ext uri="{FF2B5EF4-FFF2-40B4-BE49-F238E27FC236}">
                <a16:creationId xmlns:a16="http://schemas.microsoft.com/office/drawing/2014/main" id="{08A41186-1DBB-94FC-5484-EBEF85440869}"/>
              </a:ext>
            </a:extLst>
          </p:cNvPr>
          <p:cNvSpPr>
            <a:spLocks noGrp="1"/>
          </p:cNvSpPr>
          <p:nvPr>
            <p:ph idx="1"/>
          </p:nvPr>
        </p:nvSpPr>
        <p:spPr/>
        <p:txBody>
          <a:bodyPr vert="horz" lIns="91440" tIns="45720" rIns="91440" bIns="45720" rtlCol="0" anchor="t">
            <a:normAutofit/>
          </a:bodyPr>
          <a:lstStyle/>
          <a:p>
            <a:r>
              <a:rPr lang="en-US" err="1">
                <a:cs typeface="Calibri"/>
              </a:rPr>
              <a:t>Ett</a:t>
            </a:r>
            <a:r>
              <a:rPr lang="en-US">
                <a:cs typeface="Calibri"/>
              </a:rPr>
              <a:t> </a:t>
            </a:r>
            <a:r>
              <a:rPr lang="en-US" err="1">
                <a:cs typeface="Calibri"/>
              </a:rPr>
              <a:t>praktiskt</a:t>
            </a:r>
            <a:r>
              <a:rPr lang="en-US">
                <a:cs typeface="Calibri"/>
              </a:rPr>
              <a:t> om </a:t>
            </a:r>
            <a:r>
              <a:rPr lang="en-US" err="1">
                <a:cs typeface="Calibri"/>
              </a:rPr>
              <a:t>protes</a:t>
            </a:r>
            <a:endParaRPr lang="en-US">
              <a:cs typeface="Calibri"/>
            </a:endParaRPr>
          </a:p>
          <a:p>
            <a:r>
              <a:rPr lang="en-US" err="1">
                <a:cs typeface="Calibri"/>
              </a:rPr>
              <a:t>Ett</a:t>
            </a:r>
            <a:r>
              <a:rPr lang="en-US">
                <a:cs typeface="Calibri"/>
              </a:rPr>
              <a:t> </a:t>
            </a:r>
            <a:r>
              <a:rPr lang="en-US" err="1">
                <a:cs typeface="Calibri"/>
              </a:rPr>
              <a:t>praktiskt</a:t>
            </a:r>
            <a:r>
              <a:rPr lang="en-US">
                <a:cs typeface="Calibri"/>
              </a:rPr>
              <a:t> om </a:t>
            </a:r>
            <a:r>
              <a:rPr lang="en-US" err="1">
                <a:cs typeface="Calibri"/>
              </a:rPr>
              <a:t>ortos</a:t>
            </a:r>
          </a:p>
          <a:p>
            <a:r>
              <a:rPr lang="en-US" err="1">
                <a:cs typeface="Calibri"/>
              </a:rPr>
              <a:t>Byter</a:t>
            </a:r>
            <a:r>
              <a:rPr lang="en-US">
                <a:cs typeface="Calibri"/>
              </a:rPr>
              <a:t> </a:t>
            </a:r>
            <a:r>
              <a:rPr lang="en-US" err="1">
                <a:cs typeface="Calibri"/>
              </a:rPr>
              <a:t>grupper</a:t>
            </a:r>
            <a:r>
              <a:rPr lang="en-US">
                <a:cs typeface="Calibri"/>
              </a:rPr>
              <a:t> </a:t>
            </a:r>
            <a:r>
              <a:rPr lang="en-US" err="1">
                <a:cs typeface="Calibri"/>
              </a:rPr>
              <a:t>efter</a:t>
            </a:r>
            <a:r>
              <a:rPr lang="en-US">
                <a:cs typeface="Calibri"/>
              </a:rPr>
              <a:t> ca 30 </a:t>
            </a:r>
            <a:r>
              <a:rPr lang="en-US" err="1">
                <a:cs typeface="Calibri"/>
              </a:rPr>
              <a:t>minuter</a:t>
            </a:r>
          </a:p>
        </p:txBody>
      </p:sp>
    </p:spTree>
    <p:extLst>
      <p:ext uri="{BB962C8B-B14F-4D97-AF65-F5344CB8AC3E}">
        <p14:creationId xmlns:p14="http://schemas.microsoft.com/office/powerpoint/2010/main" val="1827787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65A10-EE53-C7E6-5FC9-5E6AC8B4BF5A}"/>
              </a:ext>
            </a:extLst>
          </p:cNvPr>
          <p:cNvSpPr>
            <a:spLocks noGrp="1"/>
          </p:cNvSpPr>
          <p:nvPr>
            <p:ph type="title"/>
          </p:nvPr>
        </p:nvSpPr>
        <p:spPr/>
        <p:txBody>
          <a:bodyPr/>
          <a:lstStyle/>
          <a:p>
            <a:r>
              <a:rPr lang="en-US" err="1">
                <a:cs typeface="Calibri Light"/>
              </a:rPr>
              <a:t>Rundtur</a:t>
            </a:r>
            <a:endParaRPr lang="en-US" err="1"/>
          </a:p>
        </p:txBody>
      </p:sp>
      <p:sp>
        <p:nvSpPr>
          <p:cNvPr id="3" name="Content Placeholder 2">
            <a:extLst>
              <a:ext uri="{FF2B5EF4-FFF2-40B4-BE49-F238E27FC236}">
                <a16:creationId xmlns:a16="http://schemas.microsoft.com/office/drawing/2014/main" id="{DB089AA7-32E6-C312-B8CE-B28059DD694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7701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62ED2-1286-869A-1EB0-0F2B0AC96B9A}"/>
              </a:ext>
            </a:extLst>
          </p:cNvPr>
          <p:cNvSpPr>
            <a:spLocks noGrp="1"/>
          </p:cNvSpPr>
          <p:nvPr>
            <p:ph type="title"/>
          </p:nvPr>
        </p:nvSpPr>
        <p:spPr/>
        <p:txBody>
          <a:bodyPr/>
          <a:lstStyle/>
          <a:p>
            <a:r>
              <a:rPr lang="en-US" err="1">
                <a:ea typeface="+mj-lt"/>
                <a:cs typeface="+mj-lt"/>
              </a:rPr>
              <a:t>Frågor</a:t>
            </a:r>
            <a:r>
              <a:rPr lang="en-US">
                <a:ea typeface="+mj-lt"/>
                <a:cs typeface="+mj-lt"/>
              </a:rPr>
              <a:t>?</a:t>
            </a:r>
            <a:endParaRPr lang="en-US"/>
          </a:p>
        </p:txBody>
      </p:sp>
      <p:pic>
        <p:nvPicPr>
          <p:cNvPr id="4" name="Content Placeholder 3" descr="A logo with a shoe and a snake in the middle&#10;&#10;Description automatically generated">
            <a:extLst>
              <a:ext uri="{FF2B5EF4-FFF2-40B4-BE49-F238E27FC236}">
                <a16:creationId xmlns:a16="http://schemas.microsoft.com/office/drawing/2014/main" id="{F85515AD-3A60-9351-C407-601812F877C0}"/>
              </a:ext>
            </a:extLst>
          </p:cNvPr>
          <p:cNvPicPr>
            <a:picLocks noGrp="1" noChangeAspect="1"/>
          </p:cNvPicPr>
          <p:nvPr>
            <p:ph idx="1"/>
          </p:nvPr>
        </p:nvPicPr>
        <p:blipFill>
          <a:blip r:embed="rId2"/>
          <a:stretch>
            <a:fillRect/>
          </a:stretch>
        </p:blipFill>
        <p:spPr>
          <a:xfrm>
            <a:off x="3294768" y="1825625"/>
            <a:ext cx="5602463" cy="4351338"/>
          </a:xfrm>
        </p:spPr>
      </p:pic>
    </p:spTree>
    <p:extLst>
      <p:ext uri="{BB962C8B-B14F-4D97-AF65-F5344CB8AC3E}">
        <p14:creationId xmlns:p14="http://schemas.microsoft.com/office/powerpoint/2010/main" val="2653533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3A849-09E5-C902-63F2-CBFC44552EEA}"/>
              </a:ext>
            </a:extLst>
          </p:cNvPr>
          <p:cNvSpPr>
            <a:spLocks noGrp="1"/>
          </p:cNvSpPr>
          <p:nvPr>
            <p:ph type="title"/>
          </p:nvPr>
        </p:nvSpPr>
        <p:spPr/>
        <p:txBody>
          <a:bodyPr/>
          <a:lstStyle/>
          <a:p>
            <a:r>
              <a:rPr lang="sv-SE" sz="4000">
                <a:ea typeface="+mj-lt"/>
                <a:cs typeface="+mj-lt"/>
              </a:rPr>
              <a:t>Tack! </a:t>
            </a:r>
            <a:endParaRPr lang="en-US"/>
          </a:p>
        </p:txBody>
      </p:sp>
      <p:pic>
        <p:nvPicPr>
          <p:cNvPr id="4" name="Content Placeholder 3" descr="A group of people jumping in a pool&#10;&#10;Description automatically generated">
            <a:extLst>
              <a:ext uri="{FF2B5EF4-FFF2-40B4-BE49-F238E27FC236}">
                <a16:creationId xmlns:a16="http://schemas.microsoft.com/office/drawing/2014/main" id="{BD2A6450-CC0B-DB05-A941-3E6C0A258A36}"/>
              </a:ext>
            </a:extLst>
          </p:cNvPr>
          <p:cNvPicPr>
            <a:picLocks noGrp="1" noChangeAspect="1"/>
          </p:cNvPicPr>
          <p:nvPr>
            <p:ph idx="1"/>
          </p:nvPr>
        </p:nvPicPr>
        <p:blipFill>
          <a:blip r:embed="rId2"/>
          <a:stretch>
            <a:fillRect/>
          </a:stretch>
        </p:blipFill>
        <p:spPr>
          <a:xfrm>
            <a:off x="4072031" y="118012"/>
            <a:ext cx="4672227" cy="6618975"/>
          </a:xfrm>
        </p:spPr>
      </p:pic>
    </p:spTree>
    <p:extLst>
      <p:ext uri="{BB962C8B-B14F-4D97-AF65-F5344CB8AC3E}">
        <p14:creationId xmlns:p14="http://schemas.microsoft.com/office/powerpoint/2010/main" val="4292572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27ABDB-602A-E39E-EB4C-05F70B091C9C}"/>
              </a:ext>
            </a:extLst>
          </p:cNvPr>
          <p:cNvSpPr>
            <a:spLocks noGrp="1"/>
          </p:cNvSpPr>
          <p:nvPr>
            <p:ph type="title"/>
          </p:nvPr>
        </p:nvSpPr>
        <p:spPr/>
        <p:txBody>
          <a:bodyPr/>
          <a:lstStyle/>
          <a:p>
            <a:r>
              <a:rPr lang="sv-SE">
                <a:ea typeface="+mj-lt"/>
                <a:cs typeface="+mj-lt"/>
              </a:rPr>
              <a:t>Agenda</a:t>
            </a:r>
            <a:endParaRPr lang="en-US"/>
          </a:p>
        </p:txBody>
      </p:sp>
      <p:sp>
        <p:nvSpPr>
          <p:cNvPr id="3" name="Platshållare för innehåll 2">
            <a:extLst>
              <a:ext uri="{FF2B5EF4-FFF2-40B4-BE49-F238E27FC236}">
                <a16:creationId xmlns:a16="http://schemas.microsoft.com/office/drawing/2014/main" id="{6B6264D8-38A1-EE1C-1409-45F7D4C1E3EF}"/>
              </a:ext>
            </a:extLst>
          </p:cNvPr>
          <p:cNvSpPr>
            <a:spLocks noGrp="1"/>
          </p:cNvSpPr>
          <p:nvPr>
            <p:ph idx="1"/>
          </p:nvPr>
        </p:nvSpPr>
        <p:spPr/>
        <p:txBody>
          <a:bodyPr vert="horz" lIns="91440" tIns="45720" rIns="91440" bIns="45720" rtlCol="0" anchor="t">
            <a:normAutofit/>
          </a:bodyPr>
          <a:lstStyle/>
          <a:p>
            <a:r>
              <a:rPr lang="sv-SE" sz="2000">
                <a:cs typeface="Calibri"/>
              </a:rPr>
              <a:t>Presentation av ortopedtekniken och utbildningsvägar (ca 30 minuter)</a:t>
            </a:r>
            <a:endParaRPr lang="en-US" sz="2000">
              <a:cs typeface="Calibri"/>
            </a:endParaRPr>
          </a:p>
          <a:p>
            <a:r>
              <a:rPr lang="sv-SE" sz="2000">
                <a:cs typeface="Calibri"/>
              </a:rPr>
              <a:t>Praktisk övning med genomgång (ca 60 minuter)</a:t>
            </a:r>
            <a:endParaRPr lang="en-US" sz="2000">
              <a:cs typeface="Calibri"/>
            </a:endParaRPr>
          </a:p>
          <a:p>
            <a:r>
              <a:rPr lang="sv-SE" sz="2000">
                <a:cs typeface="Calibri"/>
              </a:rPr>
              <a:t>Fika och visning av </a:t>
            </a:r>
            <a:r>
              <a:rPr lang="sv-SE" sz="2000" err="1">
                <a:cs typeface="Calibri"/>
              </a:rPr>
              <a:t>ortoser</a:t>
            </a:r>
            <a:r>
              <a:rPr lang="sv-SE" sz="2000">
                <a:cs typeface="Calibri"/>
              </a:rPr>
              <a:t> ( ca 15 minuter)</a:t>
            </a:r>
          </a:p>
          <a:p>
            <a:r>
              <a:rPr lang="sv-SE" sz="2000">
                <a:cs typeface="Calibri"/>
              </a:rPr>
              <a:t>Rundtur på avdelningen (ca 60 minuter)</a:t>
            </a:r>
            <a:endParaRPr lang="en-US" sz="2000">
              <a:cs typeface="Calibri"/>
            </a:endParaRPr>
          </a:p>
          <a:p>
            <a:r>
              <a:rPr lang="sv-SE" sz="2000">
                <a:cs typeface="Calibri"/>
              </a:rPr>
              <a:t>Återsamling och tack för idag (ca 15 minuter)</a:t>
            </a:r>
          </a:p>
          <a:p>
            <a:endParaRPr lang="sv-SE">
              <a:cs typeface="Calibri"/>
            </a:endParaRPr>
          </a:p>
        </p:txBody>
      </p:sp>
    </p:spTree>
    <p:extLst>
      <p:ext uri="{BB962C8B-B14F-4D97-AF65-F5344CB8AC3E}">
        <p14:creationId xmlns:p14="http://schemas.microsoft.com/office/powerpoint/2010/main" val="4161198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ADDA4-F0DD-CE31-04E5-39A733F3D7EA}"/>
              </a:ext>
            </a:extLst>
          </p:cNvPr>
          <p:cNvSpPr>
            <a:spLocks noGrp="1"/>
          </p:cNvSpPr>
          <p:nvPr>
            <p:ph type="title"/>
          </p:nvPr>
        </p:nvSpPr>
        <p:spPr>
          <a:xfrm>
            <a:off x="4960344" y="282498"/>
            <a:ext cx="6191480" cy="1298021"/>
          </a:xfrm>
        </p:spPr>
        <p:txBody>
          <a:bodyPr/>
          <a:lstStyle/>
          <a:p>
            <a:r>
              <a:rPr lang="en-US" sz="5400">
                <a:ea typeface="+mj-lt"/>
                <a:cs typeface="+mj-lt"/>
              </a:rPr>
              <a:t>Vem </a:t>
            </a:r>
            <a:r>
              <a:rPr lang="en-US" sz="5400" err="1">
                <a:ea typeface="+mj-lt"/>
                <a:cs typeface="+mj-lt"/>
              </a:rPr>
              <a:t>är</a:t>
            </a:r>
            <a:r>
              <a:rPr lang="en-US" sz="5400">
                <a:ea typeface="+mj-lt"/>
                <a:cs typeface="+mj-lt"/>
              </a:rPr>
              <a:t> jag?</a:t>
            </a:r>
            <a:endParaRPr lang="en-US"/>
          </a:p>
        </p:txBody>
      </p:sp>
      <p:sp>
        <p:nvSpPr>
          <p:cNvPr id="3" name="Content Placeholder 2">
            <a:extLst>
              <a:ext uri="{FF2B5EF4-FFF2-40B4-BE49-F238E27FC236}">
                <a16:creationId xmlns:a16="http://schemas.microsoft.com/office/drawing/2014/main" id="{CF92C3B0-445F-58D1-3C7B-7A6633C0421E}"/>
              </a:ext>
            </a:extLst>
          </p:cNvPr>
          <p:cNvSpPr>
            <a:spLocks noGrp="1"/>
          </p:cNvSpPr>
          <p:nvPr>
            <p:ph idx="1"/>
          </p:nvPr>
        </p:nvSpPr>
        <p:spPr>
          <a:xfrm>
            <a:off x="4960344" y="1825625"/>
            <a:ext cx="6393456" cy="4351338"/>
          </a:xfrm>
        </p:spPr>
        <p:txBody>
          <a:bodyPr vert="horz" lIns="91440" tIns="45720" rIns="91440" bIns="45720" rtlCol="0" anchor="t">
            <a:normAutofit/>
          </a:bodyPr>
          <a:lstStyle/>
          <a:p>
            <a:pPr marL="0" indent="0">
              <a:buNone/>
            </a:pPr>
            <a:r>
              <a:rPr lang="en-US" sz="2200" err="1">
                <a:cs typeface="Calibri"/>
              </a:rPr>
              <a:t>T.ex</a:t>
            </a:r>
            <a:r>
              <a:rPr lang="en-US" sz="2200">
                <a:cs typeface="Calibri"/>
              </a:rPr>
              <a:t>. </a:t>
            </a:r>
            <a:r>
              <a:rPr lang="en-US" sz="2200" err="1">
                <a:cs typeface="Calibri"/>
              </a:rPr>
              <a:t>namn</a:t>
            </a:r>
            <a:r>
              <a:rPr lang="en-US" sz="2200">
                <a:cs typeface="Calibri"/>
              </a:rPr>
              <a:t>, </a:t>
            </a:r>
            <a:r>
              <a:rPr lang="en-US" sz="2200" err="1">
                <a:cs typeface="Calibri"/>
              </a:rPr>
              <a:t>bakgrund</a:t>
            </a:r>
            <a:r>
              <a:rPr lang="en-US" sz="2200">
                <a:cs typeface="Calibri"/>
              </a:rPr>
              <a:t>, </a:t>
            </a:r>
            <a:r>
              <a:rPr lang="en-US" sz="2200" err="1">
                <a:cs typeface="Calibri"/>
              </a:rPr>
              <a:t>specialitet</a:t>
            </a:r>
            <a:r>
              <a:rPr lang="en-US" sz="2200">
                <a:cs typeface="Calibri"/>
              </a:rPr>
              <a:t>, </a:t>
            </a:r>
            <a:r>
              <a:rPr lang="en-US" sz="2200" err="1">
                <a:cs typeface="Calibri"/>
              </a:rPr>
              <a:t>rolig</a:t>
            </a:r>
            <a:r>
              <a:rPr lang="en-US" sz="2200">
                <a:cs typeface="Calibri"/>
              </a:rPr>
              <a:t> </a:t>
            </a:r>
            <a:r>
              <a:rPr lang="en-US" sz="2200" err="1">
                <a:cs typeface="Calibri"/>
              </a:rPr>
              <a:t>fakta</a:t>
            </a:r>
            <a:r>
              <a:rPr lang="en-US" sz="2200">
                <a:cs typeface="Calibri"/>
              </a:rPr>
              <a:t>.</a:t>
            </a:r>
            <a:endParaRPr lang="en-US"/>
          </a:p>
        </p:txBody>
      </p:sp>
      <p:pic>
        <p:nvPicPr>
          <p:cNvPr id="4" name="Picture 3" descr="Kvinna håller i en fotortos.">
            <a:extLst>
              <a:ext uri="{FF2B5EF4-FFF2-40B4-BE49-F238E27FC236}">
                <a16:creationId xmlns:a16="http://schemas.microsoft.com/office/drawing/2014/main" id="{1A321622-9E1E-DB38-31EC-F07770BE910D}"/>
              </a:ext>
            </a:extLst>
          </p:cNvPr>
          <p:cNvPicPr>
            <a:picLocks noChangeAspect="1"/>
          </p:cNvPicPr>
          <p:nvPr/>
        </p:nvPicPr>
        <p:blipFill>
          <a:blip r:embed="rId3"/>
          <a:stretch>
            <a:fillRect/>
          </a:stretch>
        </p:blipFill>
        <p:spPr>
          <a:xfrm>
            <a:off x="4533" y="0"/>
            <a:ext cx="4067175" cy="6858000"/>
          </a:xfrm>
          <a:prstGeom prst="rect">
            <a:avLst/>
          </a:prstGeom>
        </p:spPr>
      </p:pic>
      <p:sp>
        <p:nvSpPr>
          <p:cNvPr id="5" name="TextBox 1">
            <a:extLst>
              <a:ext uri="{FF2B5EF4-FFF2-40B4-BE49-F238E27FC236}">
                <a16:creationId xmlns:a16="http://schemas.microsoft.com/office/drawing/2014/main" id="{4BBFD869-A4C2-99A9-2D74-87A4934847EA}"/>
              </a:ext>
            </a:extLst>
          </p:cNvPr>
          <p:cNvSpPr txBox="1"/>
          <p:nvPr/>
        </p:nvSpPr>
        <p:spPr>
          <a:xfrm>
            <a:off x="-59377" y="19792"/>
            <a:ext cx="4106883" cy="11079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600">
                <a:cs typeface="Calibri"/>
              </a:rPr>
              <a:t>Bild </a:t>
            </a:r>
            <a:r>
              <a:rPr lang="en-US" sz="6600" err="1">
                <a:cs typeface="Calibri"/>
              </a:rPr>
              <a:t>på</a:t>
            </a:r>
            <a:r>
              <a:rPr lang="en-US" sz="6600">
                <a:cs typeface="Calibri"/>
              </a:rPr>
              <a:t> dig</a:t>
            </a:r>
          </a:p>
        </p:txBody>
      </p:sp>
    </p:spTree>
    <p:extLst>
      <p:ext uri="{BB962C8B-B14F-4D97-AF65-F5344CB8AC3E}">
        <p14:creationId xmlns:p14="http://schemas.microsoft.com/office/powerpoint/2010/main" val="195767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DA697C-F0D8-1C47-F89F-F55E3EDC4941}"/>
              </a:ext>
            </a:extLst>
          </p:cNvPr>
          <p:cNvSpPr>
            <a:spLocks noGrp="1"/>
          </p:cNvSpPr>
          <p:nvPr>
            <p:ph type="title"/>
          </p:nvPr>
        </p:nvSpPr>
        <p:spPr/>
        <p:txBody>
          <a:bodyPr/>
          <a:lstStyle/>
          <a:p>
            <a:r>
              <a:rPr lang="en-US" err="1">
                <a:ea typeface="+mj-lt"/>
                <a:cs typeface="+mj-lt"/>
              </a:rPr>
              <a:t>Ortopedvaddå</a:t>
            </a:r>
            <a:r>
              <a:rPr lang="en-US">
                <a:ea typeface="+mj-lt"/>
                <a:cs typeface="+mj-lt"/>
              </a:rPr>
              <a:t>?! </a:t>
            </a:r>
            <a:r>
              <a:rPr lang="en-US" b="1" err="1">
                <a:ea typeface="+mj-lt"/>
                <a:cs typeface="+mj-lt"/>
              </a:rPr>
              <a:t>Ortopedteknik</a:t>
            </a:r>
            <a:r>
              <a:rPr lang="en-US" b="1">
                <a:ea typeface="+mj-lt"/>
                <a:cs typeface="+mj-lt"/>
              </a:rPr>
              <a:t>!</a:t>
            </a:r>
            <a:endParaRPr lang="en-US"/>
          </a:p>
        </p:txBody>
      </p:sp>
      <p:sp>
        <p:nvSpPr>
          <p:cNvPr id="3" name="Platshållare för innehåll 2">
            <a:extLst>
              <a:ext uri="{FF2B5EF4-FFF2-40B4-BE49-F238E27FC236}">
                <a16:creationId xmlns:a16="http://schemas.microsoft.com/office/drawing/2014/main" id="{7992CB5B-7FF7-1521-0DFF-60A87D617914}"/>
              </a:ext>
            </a:extLst>
          </p:cNvPr>
          <p:cNvSpPr>
            <a:spLocks noGrp="1"/>
          </p:cNvSpPr>
          <p:nvPr>
            <p:ph idx="1"/>
          </p:nvPr>
        </p:nvSpPr>
        <p:spPr/>
        <p:txBody>
          <a:bodyPr vert="horz" lIns="91440" tIns="45720" rIns="91440" bIns="45720" rtlCol="0" anchor="t">
            <a:normAutofit/>
          </a:bodyPr>
          <a:lstStyle/>
          <a:p>
            <a:r>
              <a:rPr lang="sv-SE" sz="2200">
                <a:cs typeface="Calibri"/>
              </a:rPr>
              <a:t>Vi designar, tillverkar, anpassar och provar ut hjälpmedel till patienter och brukare</a:t>
            </a:r>
            <a:endParaRPr lang="en-US" sz="2200">
              <a:cs typeface="Calibri"/>
            </a:endParaRPr>
          </a:p>
          <a:p>
            <a:r>
              <a:rPr lang="sv-SE" sz="2200">
                <a:cs typeface="Calibri"/>
              </a:rPr>
              <a:t>Ersätter kroppsdelar – Protes</a:t>
            </a:r>
          </a:p>
          <a:p>
            <a:r>
              <a:rPr lang="sv-SE" sz="2200">
                <a:cs typeface="Calibri"/>
              </a:rPr>
              <a:t>Stödjer kroppsdelar – </a:t>
            </a:r>
            <a:r>
              <a:rPr lang="sv-SE" sz="2200" err="1">
                <a:cs typeface="Calibri"/>
              </a:rPr>
              <a:t>Ortos</a:t>
            </a:r>
            <a:endParaRPr lang="en-US" sz="2200" err="1">
              <a:cs typeface="Calibri"/>
            </a:endParaRPr>
          </a:p>
          <a:p>
            <a:r>
              <a:rPr lang="sv-SE" sz="2200">
                <a:cs typeface="Calibri"/>
              </a:rPr>
              <a:t>Skor och inlägg</a:t>
            </a:r>
            <a:endParaRPr lang="en-US" sz="2200">
              <a:cs typeface="Calibri"/>
            </a:endParaRPr>
          </a:p>
          <a:p>
            <a:endParaRPr lang="sv-SE" sz="2200">
              <a:cs typeface="Calibri"/>
            </a:endParaRPr>
          </a:p>
          <a:p>
            <a:endParaRPr lang="sv-SE">
              <a:cs typeface="Calibri"/>
            </a:endParaRPr>
          </a:p>
        </p:txBody>
      </p:sp>
      <p:pic>
        <p:nvPicPr>
          <p:cNvPr id="4" name="Picture 3" descr="A group of people holding hands&#10;&#10;Description automatically generated">
            <a:extLst>
              <a:ext uri="{FF2B5EF4-FFF2-40B4-BE49-F238E27FC236}">
                <a16:creationId xmlns:a16="http://schemas.microsoft.com/office/drawing/2014/main" id="{E58E8A8D-32EC-71C0-6A82-200E8E304B46}"/>
              </a:ext>
            </a:extLst>
          </p:cNvPr>
          <p:cNvPicPr>
            <a:picLocks noChangeAspect="1"/>
          </p:cNvPicPr>
          <p:nvPr/>
        </p:nvPicPr>
        <p:blipFill>
          <a:blip r:embed="rId3"/>
          <a:stretch>
            <a:fillRect/>
          </a:stretch>
        </p:blipFill>
        <p:spPr>
          <a:xfrm>
            <a:off x="877453" y="3607262"/>
            <a:ext cx="3817352" cy="2563991"/>
          </a:xfrm>
          <a:prstGeom prst="rect">
            <a:avLst/>
          </a:prstGeom>
        </p:spPr>
      </p:pic>
      <p:pic>
        <p:nvPicPr>
          <p:cNvPr id="5" name="Picture 4" descr="A person tying her shoe laces&#10;&#10;Description automatically generated">
            <a:extLst>
              <a:ext uri="{FF2B5EF4-FFF2-40B4-BE49-F238E27FC236}">
                <a16:creationId xmlns:a16="http://schemas.microsoft.com/office/drawing/2014/main" id="{C1C875BC-F21C-DFFA-043D-30602A5CEDEE}"/>
              </a:ext>
            </a:extLst>
          </p:cNvPr>
          <p:cNvPicPr>
            <a:picLocks noChangeAspect="1"/>
          </p:cNvPicPr>
          <p:nvPr/>
        </p:nvPicPr>
        <p:blipFill rotWithShape="1">
          <a:blip r:embed="rId4"/>
          <a:srcRect l="-639" t="-486" r="14377" b="-135"/>
          <a:stretch/>
        </p:blipFill>
        <p:spPr>
          <a:xfrm rot="5400000">
            <a:off x="8648630" y="3733447"/>
            <a:ext cx="2745796" cy="2133220"/>
          </a:xfrm>
          <a:prstGeom prst="rect">
            <a:avLst/>
          </a:prstGeom>
        </p:spPr>
      </p:pic>
      <p:pic>
        <p:nvPicPr>
          <p:cNvPr id="7" name="Picture 6" descr="A close up of a shoe&#10;&#10;Description automatically generated">
            <a:extLst>
              <a:ext uri="{FF2B5EF4-FFF2-40B4-BE49-F238E27FC236}">
                <a16:creationId xmlns:a16="http://schemas.microsoft.com/office/drawing/2014/main" id="{6194FDEE-EA2A-2D4D-1EB6-E2715CC040F7}"/>
              </a:ext>
            </a:extLst>
          </p:cNvPr>
          <p:cNvPicPr>
            <a:picLocks noChangeAspect="1"/>
          </p:cNvPicPr>
          <p:nvPr/>
        </p:nvPicPr>
        <p:blipFill rotWithShape="1">
          <a:blip r:embed="rId5"/>
          <a:srcRect t="22426" b="-368"/>
          <a:stretch/>
        </p:blipFill>
        <p:spPr>
          <a:xfrm>
            <a:off x="4902811" y="4544770"/>
            <a:ext cx="3417095" cy="1765223"/>
          </a:xfrm>
          <a:prstGeom prst="rect">
            <a:avLst/>
          </a:prstGeom>
        </p:spPr>
      </p:pic>
    </p:spTree>
    <p:extLst>
      <p:ext uri="{BB962C8B-B14F-4D97-AF65-F5344CB8AC3E}">
        <p14:creationId xmlns:p14="http://schemas.microsoft.com/office/powerpoint/2010/main" val="758187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6BBAE7-2DBB-3818-6AAC-7B54B7BC7773}"/>
              </a:ext>
            </a:extLst>
          </p:cNvPr>
          <p:cNvSpPr>
            <a:spLocks noGrp="1"/>
          </p:cNvSpPr>
          <p:nvPr>
            <p:ph type="title"/>
          </p:nvPr>
        </p:nvSpPr>
        <p:spPr/>
        <p:txBody>
          <a:bodyPr/>
          <a:lstStyle/>
          <a:p>
            <a:r>
              <a:rPr lang="en-US" err="1">
                <a:ea typeface="+mj-lt"/>
                <a:cs typeface="+mj-lt"/>
              </a:rPr>
              <a:t>Ortopedteknik</a:t>
            </a:r>
            <a:r>
              <a:rPr lang="en-US">
                <a:ea typeface="+mj-lt"/>
                <a:cs typeface="+mj-lt"/>
              </a:rPr>
              <a:t>!</a:t>
            </a:r>
            <a:endParaRPr lang="en-US"/>
          </a:p>
        </p:txBody>
      </p:sp>
      <p:sp>
        <p:nvSpPr>
          <p:cNvPr id="8" name="Platshållare för innehåll 7">
            <a:extLst>
              <a:ext uri="{FF2B5EF4-FFF2-40B4-BE49-F238E27FC236}">
                <a16:creationId xmlns:a16="http://schemas.microsoft.com/office/drawing/2014/main" id="{35E6A06E-5C54-77C7-7A72-02328E52394C}"/>
              </a:ext>
            </a:extLst>
          </p:cNvPr>
          <p:cNvSpPr>
            <a:spLocks noGrp="1"/>
          </p:cNvSpPr>
          <p:nvPr>
            <p:ph idx="1"/>
          </p:nvPr>
        </p:nvSpPr>
        <p:spPr>
          <a:xfrm>
            <a:off x="838200" y="1586927"/>
            <a:ext cx="5796708" cy="4590036"/>
          </a:xfrm>
        </p:spPr>
        <p:txBody>
          <a:bodyPr vert="horz" lIns="91440" tIns="45720" rIns="91440" bIns="45720" rtlCol="0" anchor="t">
            <a:normAutofit/>
          </a:bodyPr>
          <a:lstStyle/>
          <a:p>
            <a:r>
              <a:rPr lang="sv-SE" sz="2200">
                <a:cs typeface="Calibri"/>
              </a:rPr>
              <a:t>Vi finns på över 50 orter</a:t>
            </a:r>
            <a:endParaRPr lang="en-US" sz="2200">
              <a:cs typeface="Calibri"/>
            </a:endParaRPr>
          </a:p>
          <a:p>
            <a:endParaRPr lang="sv-SE" sz="2200">
              <a:cs typeface="Calibri"/>
            </a:endParaRPr>
          </a:p>
          <a:p>
            <a:r>
              <a:rPr lang="sv-SE" sz="2200">
                <a:cs typeface="Calibri"/>
              </a:rPr>
              <a:t>Både privata och offentliga verksamheter</a:t>
            </a:r>
            <a:endParaRPr lang="en-US" sz="2200">
              <a:cs typeface="Calibri"/>
            </a:endParaRPr>
          </a:p>
          <a:p>
            <a:endParaRPr lang="sv-SE" sz="2200">
              <a:cs typeface="Calibri"/>
            </a:endParaRPr>
          </a:p>
          <a:p>
            <a:r>
              <a:rPr lang="sv-SE" sz="2200">
                <a:cs typeface="Calibri"/>
              </a:rPr>
              <a:t>I</a:t>
            </a:r>
            <a:r>
              <a:rPr lang="sv-SE" sz="2200">
                <a:highlight>
                  <a:srgbClr val="FFFF00"/>
                </a:highlight>
                <a:cs typeface="Calibri"/>
              </a:rPr>
              <a:t> </a:t>
            </a:r>
            <a:r>
              <a:rPr lang="sv-SE" sz="2200" u="sng">
                <a:highlight>
                  <a:srgbClr val="FFFF00"/>
                </a:highlight>
                <a:cs typeface="Calibri"/>
              </a:rPr>
              <a:t>Lägg till aktuell stad är vi t.ex. I Visby är vi </a:t>
            </a:r>
            <a:r>
              <a:rPr lang="sv-SE" sz="2200" u="sng" err="1">
                <a:highlight>
                  <a:srgbClr val="FFFF00"/>
                </a:highlight>
                <a:cs typeface="Calibri"/>
              </a:rPr>
              <a:t>TeamOlmed</a:t>
            </a:r>
            <a:r>
              <a:rPr lang="sv-SE" sz="2200" u="sng">
                <a:highlight>
                  <a:srgbClr val="FFFF00"/>
                </a:highlight>
                <a:cs typeface="Calibri"/>
              </a:rPr>
              <a:t> Ni kan också flytta hit er logga!</a:t>
            </a:r>
            <a:endParaRPr lang="sv-SE" sz="2200">
              <a:highlight>
                <a:srgbClr val="FFFF00"/>
              </a:highlight>
              <a:cs typeface="Calibri"/>
            </a:endParaRPr>
          </a:p>
          <a:p>
            <a:endParaRPr lang="sv-SE" sz="2200">
              <a:highlight>
                <a:srgbClr val="FFFF00"/>
              </a:highlight>
              <a:cs typeface="Calibri"/>
            </a:endParaRPr>
          </a:p>
          <a:p>
            <a:r>
              <a:rPr lang="sv-SE" sz="2200">
                <a:cs typeface="Calibri"/>
              </a:rPr>
              <a:t>I branschen finns också de vi kallar leverantörsföretag. De arbetar med produktutveckling och försäljning av ortopedtekniska produkter.</a:t>
            </a:r>
            <a:endParaRPr lang="sv-SE">
              <a:cs typeface="Calibri" panose="020F0502020204030204"/>
            </a:endParaRPr>
          </a:p>
        </p:txBody>
      </p:sp>
      <p:grpSp>
        <p:nvGrpSpPr>
          <p:cNvPr id="3" name="Group 2">
            <a:extLst>
              <a:ext uri="{FF2B5EF4-FFF2-40B4-BE49-F238E27FC236}">
                <a16:creationId xmlns:a16="http://schemas.microsoft.com/office/drawing/2014/main" id="{A01D3AB0-27D5-16F7-3665-681326331290}"/>
              </a:ext>
            </a:extLst>
          </p:cNvPr>
          <p:cNvGrpSpPr/>
          <p:nvPr/>
        </p:nvGrpSpPr>
        <p:grpSpPr>
          <a:xfrm>
            <a:off x="7306888" y="1975063"/>
            <a:ext cx="4357283" cy="4088389"/>
            <a:chOff x="7738382" y="1112075"/>
            <a:chExt cx="4357283" cy="4088389"/>
          </a:xfrm>
        </p:grpSpPr>
        <p:pic>
          <p:nvPicPr>
            <p:cNvPr id="4" name="Picture 3" descr="team-olmed-logo - Ortopedtekniska Branschrådet">
              <a:extLst>
                <a:ext uri="{FF2B5EF4-FFF2-40B4-BE49-F238E27FC236}">
                  <a16:creationId xmlns:a16="http://schemas.microsoft.com/office/drawing/2014/main" id="{E6FEDCD8-603C-972A-40E9-6449EA898CFD}"/>
                </a:ext>
              </a:extLst>
            </p:cNvPr>
            <p:cNvPicPr>
              <a:picLocks noChangeAspect="1"/>
            </p:cNvPicPr>
            <p:nvPr/>
          </p:nvPicPr>
          <p:blipFill>
            <a:blip r:embed="rId3"/>
            <a:stretch>
              <a:fillRect/>
            </a:stretch>
          </p:blipFill>
          <p:spPr>
            <a:xfrm>
              <a:off x="10255106" y="2644384"/>
              <a:ext cx="1840140" cy="592818"/>
            </a:xfrm>
            <a:prstGeom prst="rect">
              <a:avLst/>
            </a:prstGeom>
          </p:spPr>
        </p:pic>
        <p:pic>
          <p:nvPicPr>
            <p:cNvPr id="5" name="Picture 4" descr="Aktiv Ortopedteknik söker Leg Ortopedingenjör till sin klinik i Gävle —  Sveriges Ortopedingenjörers förening">
              <a:extLst>
                <a:ext uri="{FF2B5EF4-FFF2-40B4-BE49-F238E27FC236}">
                  <a16:creationId xmlns:a16="http://schemas.microsoft.com/office/drawing/2014/main" id="{CB0E0D52-BE2A-5852-1F6C-00D496C420C0}"/>
                </a:ext>
              </a:extLst>
            </p:cNvPr>
            <p:cNvPicPr>
              <a:picLocks noChangeAspect="1"/>
            </p:cNvPicPr>
            <p:nvPr/>
          </p:nvPicPr>
          <p:blipFill rotWithShape="1">
            <a:blip r:embed="rId4"/>
            <a:srcRect l="7742" t="35965" r="10968" b="27193"/>
            <a:stretch/>
          </p:blipFill>
          <p:spPr>
            <a:xfrm>
              <a:off x="9944346" y="3989490"/>
              <a:ext cx="2151319" cy="725061"/>
            </a:xfrm>
            <a:prstGeom prst="rect">
              <a:avLst/>
            </a:prstGeom>
          </p:spPr>
        </p:pic>
        <p:pic>
          <p:nvPicPr>
            <p:cNvPr id="6" name="Picture 5" descr="Visuell identitet - Region Norrbotten">
              <a:extLst>
                <a:ext uri="{FF2B5EF4-FFF2-40B4-BE49-F238E27FC236}">
                  <a16:creationId xmlns:a16="http://schemas.microsoft.com/office/drawing/2014/main" id="{EA91B3C6-D04D-6DBF-5B82-2C4F31B957B5}"/>
                </a:ext>
              </a:extLst>
            </p:cNvPr>
            <p:cNvPicPr>
              <a:picLocks noChangeAspect="1"/>
            </p:cNvPicPr>
            <p:nvPr/>
          </p:nvPicPr>
          <p:blipFill>
            <a:blip r:embed="rId5"/>
            <a:stretch>
              <a:fillRect/>
            </a:stretch>
          </p:blipFill>
          <p:spPr>
            <a:xfrm>
              <a:off x="7871363" y="1195742"/>
              <a:ext cx="2040574" cy="280463"/>
            </a:xfrm>
            <a:prstGeom prst="rect">
              <a:avLst/>
            </a:prstGeom>
          </p:spPr>
        </p:pic>
        <p:pic>
          <p:nvPicPr>
            <p:cNvPr id="7" name="Picture 6" descr="Camp Pro Uppsala | Uppland">
              <a:extLst>
                <a:ext uri="{FF2B5EF4-FFF2-40B4-BE49-F238E27FC236}">
                  <a16:creationId xmlns:a16="http://schemas.microsoft.com/office/drawing/2014/main" id="{3E39D762-83F8-C2F0-0274-4DBFA86BDDFE}"/>
                </a:ext>
              </a:extLst>
            </p:cNvPr>
            <p:cNvPicPr>
              <a:picLocks noChangeAspect="1"/>
            </p:cNvPicPr>
            <p:nvPr/>
          </p:nvPicPr>
          <p:blipFill rotWithShape="1">
            <a:blip r:embed="rId6"/>
            <a:srcRect t="15739" r="461" b="14815"/>
            <a:stretch/>
          </p:blipFill>
          <p:spPr>
            <a:xfrm>
              <a:off x="10536566" y="1684462"/>
              <a:ext cx="1282185" cy="904455"/>
            </a:xfrm>
            <a:prstGeom prst="rect">
              <a:avLst/>
            </a:prstGeom>
          </p:spPr>
        </p:pic>
        <p:pic>
          <p:nvPicPr>
            <p:cNvPr id="9" name="Picture 8" descr="Start - Ortopedia - Ortopedi i Stockholm">
              <a:extLst>
                <a:ext uri="{FF2B5EF4-FFF2-40B4-BE49-F238E27FC236}">
                  <a16:creationId xmlns:a16="http://schemas.microsoft.com/office/drawing/2014/main" id="{DCE10107-E844-5197-BD0B-44EAB7210653}"/>
                </a:ext>
              </a:extLst>
            </p:cNvPr>
            <p:cNvPicPr>
              <a:picLocks noChangeAspect="1"/>
            </p:cNvPicPr>
            <p:nvPr/>
          </p:nvPicPr>
          <p:blipFill>
            <a:blip r:embed="rId7"/>
            <a:stretch>
              <a:fillRect/>
            </a:stretch>
          </p:blipFill>
          <p:spPr>
            <a:xfrm>
              <a:off x="7834621" y="3397395"/>
              <a:ext cx="1836965" cy="548121"/>
            </a:xfrm>
            <a:prstGeom prst="rect">
              <a:avLst/>
            </a:prstGeom>
          </p:spPr>
        </p:pic>
        <p:pic>
          <p:nvPicPr>
            <p:cNvPr id="10" name="Picture 9" descr="Logotyper - Region Blekinge">
              <a:extLst>
                <a:ext uri="{FF2B5EF4-FFF2-40B4-BE49-F238E27FC236}">
                  <a16:creationId xmlns:a16="http://schemas.microsoft.com/office/drawing/2014/main" id="{502358FA-191F-8626-0EBC-E51D6AF4D239}"/>
                </a:ext>
              </a:extLst>
            </p:cNvPr>
            <p:cNvPicPr>
              <a:picLocks noChangeAspect="1"/>
            </p:cNvPicPr>
            <p:nvPr/>
          </p:nvPicPr>
          <p:blipFill>
            <a:blip r:embed="rId8"/>
            <a:stretch>
              <a:fillRect/>
            </a:stretch>
          </p:blipFill>
          <p:spPr>
            <a:xfrm>
              <a:off x="10197439" y="1112075"/>
              <a:ext cx="1851563" cy="348839"/>
            </a:xfrm>
            <a:prstGeom prst="rect">
              <a:avLst/>
            </a:prstGeom>
          </p:spPr>
        </p:pic>
        <p:pic>
          <p:nvPicPr>
            <p:cNvPr id="11" name="Picture 10" descr="Västra Götalandsregionen – Digitalidag">
              <a:extLst>
                <a:ext uri="{FF2B5EF4-FFF2-40B4-BE49-F238E27FC236}">
                  <a16:creationId xmlns:a16="http://schemas.microsoft.com/office/drawing/2014/main" id="{F10C86EB-BA62-6966-926D-36568B77A788}"/>
                </a:ext>
              </a:extLst>
            </p:cNvPr>
            <p:cNvPicPr>
              <a:picLocks noChangeAspect="1"/>
            </p:cNvPicPr>
            <p:nvPr/>
          </p:nvPicPr>
          <p:blipFill rotWithShape="1">
            <a:blip r:embed="rId9"/>
            <a:srcRect l="-326" t="43506" r="651" b="4715"/>
            <a:stretch/>
          </p:blipFill>
          <p:spPr>
            <a:xfrm>
              <a:off x="7738382" y="2622281"/>
              <a:ext cx="2405529" cy="635739"/>
            </a:xfrm>
            <a:prstGeom prst="rect">
              <a:avLst/>
            </a:prstGeom>
          </p:spPr>
        </p:pic>
        <p:pic>
          <p:nvPicPr>
            <p:cNvPr id="12" name="Picture 11" descr="Region Västernorrland">
              <a:extLst>
                <a:ext uri="{FF2B5EF4-FFF2-40B4-BE49-F238E27FC236}">
                  <a16:creationId xmlns:a16="http://schemas.microsoft.com/office/drawing/2014/main" id="{A2BD2FD6-6672-49B1-B57E-098700BEB250}"/>
                </a:ext>
              </a:extLst>
            </p:cNvPr>
            <p:cNvPicPr>
              <a:picLocks noChangeAspect="1"/>
            </p:cNvPicPr>
            <p:nvPr/>
          </p:nvPicPr>
          <p:blipFill>
            <a:blip r:embed="rId10"/>
            <a:stretch>
              <a:fillRect/>
            </a:stretch>
          </p:blipFill>
          <p:spPr>
            <a:xfrm>
              <a:off x="7835116" y="1895350"/>
              <a:ext cx="2053690" cy="464623"/>
            </a:xfrm>
            <a:prstGeom prst="rect">
              <a:avLst/>
            </a:prstGeom>
          </p:spPr>
        </p:pic>
        <p:pic>
          <p:nvPicPr>
            <p:cNvPr id="13" name="Picture 12" descr="Regionens nya namn, logotyp och modifierade grafiska profil">
              <a:extLst>
                <a:ext uri="{FF2B5EF4-FFF2-40B4-BE49-F238E27FC236}">
                  <a16:creationId xmlns:a16="http://schemas.microsoft.com/office/drawing/2014/main" id="{70F811A1-F8D7-7AB3-48EB-8101A6A2FBFC}"/>
                </a:ext>
              </a:extLst>
            </p:cNvPr>
            <p:cNvPicPr>
              <a:picLocks noChangeAspect="1"/>
            </p:cNvPicPr>
            <p:nvPr/>
          </p:nvPicPr>
          <p:blipFill>
            <a:blip r:embed="rId11"/>
            <a:stretch>
              <a:fillRect/>
            </a:stretch>
          </p:blipFill>
          <p:spPr>
            <a:xfrm>
              <a:off x="7835115" y="4023012"/>
              <a:ext cx="1984417" cy="464623"/>
            </a:xfrm>
            <a:prstGeom prst="rect">
              <a:avLst/>
            </a:prstGeom>
          </p:spPr>
        </p:pic>
        <p:pic>
          <p:nvPicPr>
            <p:cNvPr id="14" name="Picture 13" descr="Ortopedservice söker Leg. Ortopedingenjör till sin klinik i Skövde —  Sveriges Ortopedingenjörers förening">
              <a:extLst>
                <a:ext uri="{FF2B5EF4-FFF2-40B4-BE49-F238E27FC236}">
                  <a16:creationId xmlns:a16="http://schemas.microsoft.com/office/drawing/2014/main" id="{2ED490C0-66A3-CB8C-C4EC-9A21C9ADE4E1}"/>
                </a:ext>
              </a:extLst>
            </p:cNvPr>
            <p:cNvPicPr>
              <a:picLocks noChangeAspect="1"/>
            </p:cNvPicPr>
            <p:nvPr/>
          </p:nvPicPr>
          <p:blipFill rotWithShape="1">
            <a:blip r:embed="rId12"/>
            <a:srcRect l="9963" t="38372" r="10701" b="32558"/>
            <a:stretch/>
          </p:blipFill>
          <p:spPr>
            <a:xfrm>
              <a:off x="9918742" y="3358306"/>
              <a:ext cx="2131000" cy="495634"/>
            </a:xfrm>
            <a:prstGeom prst="rect">
              <a:avLst/>
            </a:prstGeom>
          </p:spPr>
        </p:pic>
        <p:pic>
          <p:nvPicPr>
            <p:cNvPr id="15" name="Picture 14" descr="Pressmeddelanden | Region Örebro län">
              <a:extLst>
                <a:ext uri="{FF2B5EF4-FFF2-40B4-BE49-F238E27FC236}">
                  <a16:creationId xmlns:a16="http://schemas.microsoft.com/office/drawing/2014/main" id="{3C54E3BF-E0EC-4900-2D2C-B23782D6B000}"/>
                </a:ext>
              </a:extLst>
            </p:cNvPr>
            <p:cNvPicPr>
              <a:picLocks noChangeAspect="1"/>
            </p:cNvPicPr>
            <p:nvPr/>
          </p:nvPicPr>
          <p:blipFill rotWithShape="1">
            <a:blip r:embed="rId13"/>
            <a:srcRect l="2007" t="29280" r="5017" b="28846"/>
            <a:stretch/>
          </p:blipFill>
          <p:spPr>
            <a:xfrm>
              <a:off x="7771720" y="4653293"/>
              <a:ext cx="2368278" cy="547171"/>
            </a:xfrm>
            <a:prstGeom prst="rect">
              <a:avLst/>
            </a:prstGeom>
          </p:spPr>
        </p:pic>
      </p:grpSp>
    </p:spTree>
    <p:extLst>
      <p:ext uri="{BB962C8B-B14F-4D97-AF65-F5344CB8AC3E}">
        <p14:creationId xmlns:p14="http://schemas.microsoft.com/office/powerpoint/2010/main" val="335206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2C748-B3A0-7810-1695-59EA48F552FE}"/>
              </a:ext>
            </a:extLst>
          </p:cNvPr>
          <p:cNvSpPr>
            <a:spLocks noGrp="1"/>
          </p:cNvSpPr>
          <p:nvPr>
            <p:ph type="title"/>
          </p:nvPr>
        </p:nvSpPr>
        <p:spPr/>
        <p:txBody>
          <a:bodyPr/>
          <a:lstStyle/>
          <a:p>
            <a:r>
              <a:rPr lang="en-US" err="1">
                <a:ea typeface="+mj-lt"/>
                <a:cs typeface="+mj-lt"/>
              </a:rPr>
              <a:t>Historiskt</a:t>
            </a:r>
            <a:r>
              <a:rPr lang="en-US">
                <a:ea typeface="+mj-lt"/>
                <a:cs typeface="+mj-lt"/>
              </a:rPr>
              <a:t> om </a:t>
            </a:r>
            <a:r>
              <a:rPr lang="en-US" err="1">
                <a:ea typeface="+mj-lt"/>
                <a:cs typeface="+mj-lt"/>
              </a:rPr>
              <a:t>ortopedtekniken</a:t>
            </a:r>
            <a:endParaRPr lang="en-US" err="1"/>
          </a:p>
        </p:txBody>
      </p:sp>
      <p:sp>
        <p:nvSpPr>
          <p:cNvPr id="3" name="Content Placeholder 2">
            <a:extLst>
              <a:ext uri="{FF2B5EF4-FFF2-40B4-BE49-F238E27FC236}">
                <a16:creationId xmlns:a16="http://schemas.microsoft.com/office/drawing/2014/main" id="{059B2EAB-2ED2-A7CE-6E57-7AF91075CCE2}"/>
              </a:ext>
            </a:extLst>
          </p:cNvPr>
          <p:cNvSpPr>
            <a:spLocks noGrp="1"/>
          </p:cNvSpPr>
          <p:nvPr>
            <p:ph idx="1"/>
          </p:nvPr>
        </p:nvSpPr>
        <p:spPr>
          <a:xfrm>
            <a:off x="838200" y="1687915"/>
            <a:ext cx="9817866" cy="4489048"/>
          </a:xfrm>
        </p:spPr>
        <p:txBody>
          <a:bodyPr vert="horz" lIns="91440" tIns="45720" rIns="91440" bIns="45720" rtlCol="0" anchor="t">
            <a:normAutofit/>
          </a:bodyPr>
          <a:lstStyle/>
          <a:p>
            <a:pPr marL="342900" indent="-342900">
              <a:lnSpc>
                <a:spcPct val="100000"/>
              </a:lnSpc>
              <a:spcBef>
                <a:spcPts val="0"/>
              </a:spcBef>
              <a:spcAft>
                <a:spcPts val="600"/>
              </a:spcAft>
              <a:buFont typeface="Arial,Sans-Serif" panose="020B0604020202020204" pitchFamily="34" charset="0"/>
            </a:pPr>
            <a:r>
              <a:rPr lang="en-US" sz="2200">
                <a:cs typeface="Calibri"/>
              </a:rPr>
              <a:t>3000 </a:t>
            </a:r>
            <a:r>
              <a:rPr lang="en-US" sz="2200" err="1">
                <a:cs typeface="Calibri"/>
              </a:rPr>
              <a:t>år</a:t>
            </a:r>
            <a:r>
              <a:rPr lang="en-US" sz="2200">
                <a:cs typeface="Calibri"/>
              </a:rPr>
              <a:t> </a:t>
            </a:r>
            <a:r>
              <a:rPr lang="en-US" sz="2200" err="1">
                <a:cs typeface="Calibri"/>
              </a:rPr>
              <a:t>gammal</a:t>
            </a:r>
            <a:r>
              <a:rPr lang="en-US" sz="2200">
                <a:cs typeface="Calibri"/>
              </a:rPr>
              <a:t> </a:t>
            </a:r>
            <a:r>
              <a:rPr lang="en-US" sz="2200" err="1">
                <a:cs typeface="Calibri"/>
              </a:rPr>
              <a:t>protes</a:t>
            </a:r>
          </a:p>
          <a:p>
            <a:pPr marL="342900" indent="-342900">
              <a:lnSpc>
                <a:spcPct val="100000"/>
              </a:lnSpc>
              <a:spcBef>
                <a:spcPts val="0"/>
              </a:spcBef>
              <a:spcAft>
                <a:spcPts val="600"/>
              </a:spcAft>
              <a:buFont typeface="Arial,Sans-Serif" panose="020B0604020202020204" pitchFamily="34" charset="0"/>
            </a:pPr>
            <a:r>
              <a:rPr lang="en-US" sz="2200" err="1">
                <a:cs typeface="Calibri"/>
              </a:rPr>
              <a:t>Utvecklats</a:t>
            </a:r>
            <a:r>
              <a:rPr lang="en-US" sz="2200">
                <a:cs typeface="Calibri"/>
              </a:rPr>
              <a:t> </a:t>
            </a:r>
            <a:r>
              <a:rPr lang="en-US" sz="2200" err="1">
                <a:cs typeface="Calibri"/>
              </a:rPr>
              <a:t>från</a:t>
            </a:r>
            <a:r>
              <a:rPr lang="en-US" sz="2200">
                <a:cs typeface="Calibri"/>
              </a:rPr>
              <a:t> </a:t>
            </a:r>
            <a:r>
              <a:rPr lang="en-US" sz="2200" err="1">
                <a:cs typeface="Calibri"/>
              </a:rPr>
              <a:t>trä</a:t>
            </a:r>
            <a:r>
              <a:rPr lang="en-US" sz="2200">
                <a:cs typeface="Calibri"/>
              </a:rPr>
              <a:t>-&gt;</a:t>
            </a:r>
            <a:r>
              <a:rPr lang="en-US" sz="2200" err="1">
                <a:cs typeface="Calibri"/>
              </a:rPr>
              <a:t>plastkompositer</a:t>
            </a:r>
            <a:r>
              <a:rPr lang="en-US" sz="2200">
                <a:cs typeface="Calibri"/>
              </a:rPr>
              <a:t> </a:t>
            </a:r>
            <a:r>
              <a:rPr lang="en-US" sz="2200" err="1">
                <a:cs typeface="Calibri"/>
              </a:rPr>
              <a:t>och</a:t>
            </a:r>
            <a:r>
              <a:rPr lang="en-US" sz="2200">
                <a:cs typeface="Calibri"/>
              </a:rPr>
              <a:t> </a:t>
            </a:r>
            <a:r>
              <a:rPr lang="en-US" sz="2200" err="1">
                <a:cs typeface="Calibri"/>
              </a:rPr>
              <a:t>lättmetaller</a:t>
            </a:r>
          </a:p>
          <a:p>
            <a:pPr marL="342900" indent="-342900">
              <a:lnSpc>
                <a:spcPct val="100000"/>
              </a:lnSpc>
              <a:spcBef>
                <a:spcPts val="0"/>
              </a:spcBef>
              <a:spcAft>
                <a:spcPts val="600"/>
              </a:spcAft>
              <a:buFont typeface="Arial,Sans-Serif" panose="020B0604020202020204" pitchFamily="34" charset="0"/>
            </a:pPr>
            <a:r>
              <a:rPr lang="en-US" sz="2200" err="1">
                <a:cs typeface="Calibri"/>
              </a:rPr>
              <a:t>Från</a:t>
            </a:r>
            <a:r>
              <a:rPr lang="en-US" sz="2200">
                <a:cs typeface="Calibri"/>
              </a:rPr>
              <a:t> stela -&gt; </a:t>
            </a:r>
            <a:r>
              <a:rPr lang="en-US" sz="2200" err="1">
                <a:cs typeface="Calibri"/>
              </a:rPr>
              <a:t>kroppskontrollerade</a:t>
            </a:r>
            <a:r>
              <a:rPr lang="en-US" sz="2200">
                <a:cs typeface="Calibri"/>
              </a:rPr>
              <a:t>-&gt; </a:t>
            </a:r>
            <a:r>
              <a:rPr lang="en-US" sz="2200" err="1">
                <a:cs typeface="Calibri"/>
              </a:rPr>
              <a:t>muskelkontrollerade</a:t>
            </a:r>
            <a:r>
              <a:rPr lang="en-US" sz="2200">
                <a:cs typeface="Calibri"/>
              </a:rPr>
              <a:t> -&gt;</a:t>
            </a:r>
            <a:r>
              <a:rPr lang="en-US" sz="2200" err="1">
                <a:cs typeface="Calibri"/>
              </a:rPr>
              <a:t>Tankekontrollerade</a:t>
            </a:r>
            <a:r>
              <a:rPr lang="en-US" sz="2200">
                <a:cs typeface="Calibri"/>
              </a:rPr>
              <a:t>?</a:t>
            </a:r>
            <a:endParaRPr lang="en-US"/>
          </a:p>
        </p:txBody>
      </p:sp>
      <p:pic>
        <p:nvPicPr>
          <p:cNvPr id="4" name="Picture 3" descr="This 3,000-Year-Old Wooden Toe Shows Early Artistry of Prosthetics | Smart  News| Smithsonian Magazine">
            <a:extLst>
              <a:ext uri="{FF2B5EF4-FFF2-40B4-BE49-F238E27FC236}">
                <a16:creationId xmlns:a16="http://schemas.microsoft.com/office/drawing/2014/main" id="{E02DDE2C-47BF-36B8-8F54-95D8138EB952}"/>
              </a:ext>
            </a:extLst>
          </p:cNvPr>
          <p:cNvPicPr>
            <a:picLocks noChangeAspect="1"/>
          </p:cNvPicPr>
          <p:nvPr/>
        </p:nvPicPr>
        <p:blipFill>
          <a:blip r:embed="rId3"/>
          <a:stretch>
            <a:fillRect/>
          </a:stretch>
        </p:blipFill>
        <p:spPr>
          <a:xfrm>
            <a:off x="5623766" y="3906971"/>
            <a:ext cx="2162175" cy="1076325"/>
          </a:xfrm>
          <a:prstGeom prst="rect">
            <a:avLst/>
          </a:prstGeom>
        </p:spPr>
      </p:pic>
      <p:pic>
        <p:nvPicPr>
          <p:cNvPr id="5" name="Picture 4" descr="C-Brace® KAFO | Step into your future.™">
            <a:extLst>
              <a:ext uri="{FF2B5EF4-FFF2-40B4-BE49-F238E27FC236}">
                <a16:creationId xmlns:a16="http://schemas.microsoft.com/office/drawing/2014/main" id="{502D0B71-1637-217B-B114-19B3512F8813}"/>
              </a:ext>
            </a:extLst>
          </p:cNvPr>
          <p:cNvPicPr>
            <a:picLocks noChangeAspect="1"/>
          </p:cNvPicPr>
          <p:nvPr/>
        </p:nvPicPr>
        <p:blipFill>
          <a:blip r:embed="rId4"/>
          <a:stretch>
            <a:fillRect/>
          </a:stretch>
        </p:blipFill>
        <p:spPr>
          <a:xfrm>
            <a:off x="2057629" y="3342930"/>
            <a:ext cx="2457450" cy="2457450"/>
          </a:xfrm>
          <a:prstGeom prst="rect">
            <a:avLst/>
          </a:prstGeom>
        </p:spPr>
      </p:pic>
      <p:sp>
        <p:nvSpPr>
          <p:cNvPr id="6" name="TextBox 1">
            <a:extLst>
              <a:ext uri="{FF2B5EF4-FFF2-40B4-BE49-F238E27FC236}">
                <a16:creationId xmlns:a16="http://schemas.microsoft.com/office/drawing/2014/main" id="{D91A9F00-0FAA-4C6E-6BF0-0A933FC01184}"/>
              </a:ext>
            </a:extLst>
          </p:cNvPr>
          <p:cNvSpPr txBox="1"/>
          <p:nvPr/>
        </p:nvSpPr>
        <p:spPr>
          <a:xfrm>
            <a:off x="1284533" y="6180337"/>
            <a:ext cx="9108813" cy="38536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13232">
              <a:spcAft>
                <a:spcPts val="600"/>
              </a:spcAft>
            </a:pPr>
            <a:r>
              <a:rPr lang="en-US" sz="702" kern="1200" err="1">
                <a:solidFill>
                  <a:schemeClr val="tx1"/>
                </a:solidFill>
                <a:latin typeface="+mn-lt"/>
                <a:ea typeface="+mn-ea"/>
                <a:cs typeface="Calibri"/>
              </a:rPr>
              <a:t>Bildkälla</a:t>
            </a:r>
            <a:r>
              <a:rPr lang="en-US" sz="702" kern="1200">
                <a:solidFill>
                  <a:schemeClr val="tx1"/>
                </a:solidFill>
                <a:latin typeface="+mn-lt"/>
                <a:ea typeface="+mn-ea"/>
                <a:cs typeface="Calibri"/>
              </a:rPr>
              <a:t>:</a:t>
            </a:r>
            <a:r>
              <a:rPr lang="en-US" sz="702" kern="1200">
                <a:solidFill>
                  <a:schemeClr val="tx1"/>
                </a:solidFill>
                <a:latin typeface="+mn-lt"/>
                <a:ea typeface="+mn-lt"/>
                <a:cs typeface="+mn-lt"/>
              </a:rPr>
              <a:t> </a:t>
            </a:r>
            <a:r>
              <a:rPr lang="en-US" sz="702" kern="1200">
                <a:solidFill>
                  <a:schemeClr val="tx1"/>
                </a:solidFill>
                <a:latin typeface="+mn-lt"/>
                <a:ea typeface="+mn-lt"/>
                <a:cs typeface="+mn-lt"/>
                <a:hlinkClick r:id="rId5"/>
              </a:rPr>
              <a:t>https://www.smithsonianmag.com/smart-news/study-reveals-secrets-ancient-cairo-toe-180963783/</a:t>
            </a:r>
            <a:endParaRPr lang="en-US" sz="702" kern="1200">
              <a:solidFill>
                <a:schemeClr val="tx1"/>
              </a:solidFill>
              <a:latin typeface="+mn-lt"/>
              <a:ea typeface="+mn-lt"/>
              <a:cs typeface="+mn-lt"/>
            </a:endParaRPr>
          </a:p>
          <a:p>
            <a:pPr defTabSz="713232">
              <a:spcAft>
                <a:spcPts val="600"/>
              </a:spcAft>
            </a:pPr>
            <a:r>
              <a:rPr lang="en-US" sz="702" kern="1200">
                <a:solidFill>
                  <a:schemeClr val="tx1"/>
                </a:solidFill>
                <a:latin typeface="+mn-lt"/>
                <a:ea typeface="+mn-lt"/>
                <a:cs typeface="+mn-lt"/>
              </a:rPr>
              <a:t>https://www.ottobock.com/en-us/product/17KO1000=0_B</a:t>
            </a:r>
            <a:endParaRPr lang="en-US"/>
          </a:p>
        </p:txBody>
      </p:sp>
    </p:spTree>
    <p:extLst>
      <p:ext uri="{BB962C8B-B14F-4D97-AF65-F5344CB8AC3E}">
        <p14:creationId xmlns:p14="http://schemas.microsoft.com/office/powerpoint/2010/main" val="308103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1767-DA18-5499-322A-B40D50D2D310}"/>
              </a:ext>
            </a:extLst>
          </p:cNvPr>
          <p:cNvSpPr>
            <a:spLocks noGrp="1"/>
          </p:cNvSpPr>
          <p:nvPr>
            <p:ph type="title"/>
          </p:nvPr>
        </p:nvSpPr>
        <p:spPr/>
        <p:txBody>
          <a:bodyPr/>
          <a:lstStyle/>
          <a:p>
            <a:r>
              <a:rPr lang="en-US" err="1">
                <a:ea typeface="+mj-lt"/>
                <a:cs typeface="+mj-lt"/>
              </a:rPr>
              <a:t>Vilka</a:t>
            </a:r>
            <a:r>
              <a:rPr lang="en-US">
                <a:ea typeface="+mj-lt"/>
                <a:cs typeface="+mj-lt"/>
              </a:rPr>
              <a:t> </a:t>
            </a:r>
            <a:r>
              <a:rPr lang="en-US" err="1">
                <a:ea typeface="+mj-lt"/>
                <a:cs typeface="+mj-lt"/>
              </a:rPr>
              <a:t>är</a:t>
            </a:r>
            <a:r>
              <a:rPr lang="en-US">
                <a:ea typeface="+mj-lt"/>
                <a:cs typeface="+mj-lt"/>
              </a:rPr>
              <a:t> vi? </a:t>
            </a:r>
            <a:br>
              <a:rPr lang="en-US">
                <a:ea typeface="+mj-lt"/>
                <a:cs typeface="+mj-lt"/>
              </a:rPr>
            </a:br>
            <a:r>
              <a:rPr lang="en-US" b="1" err="1">
                <a:ea typeface="+mj-lt"/>
                <a:cs typeface="+mj-lt"/>
              </a:rPr>
              <a:t>Ortopedingenjör</a:t>
            </a:r>
            <a:endParaRPr lang="en-US" b="1" err="1"/>
          </a:p>
        </p:txBody>
      </p:sp>
      <p:sp>
        <p:nvSpPr>
          <p:cNvPr id="3" name="Content Placeholder 2">
            <a:extLst>
              <a:ext uri="{FF2B5EF4-FFF2-40B4-BE49-F238E27FC236}">
                <a16:creationId xmlns:a16="http://schemas.microsoft.com/office/drawing/2014/main" id="{B29FBDF6-DA00-20CE-622A-00B02F2F46C4}"/>
              </a:ext>
            </a:extLst>
          </p:cNvPr>
          <p:cNvSpPr>
            <a:spLocks noGrp="1"/>
          </p:cNvSpPr>
          <p:nvPr>
            <p:ph idx="1"/>
          </p:nvPr>
        </p:nvSpPr>
        <p:spPr>
          <a:xfrm>
            <a:off x="838200" y="1825625"/>
            <a:ext cx="4786829" cy="4351338"/>
          </a:xfrm>
        </p:spPr>
        <p:txBody>
          <a:bodyPr vert="horz" lIns="91440" tIns="45720" rIns="91440" bIns="45720" rtlCol="0" anchor="t">
            <a:normAutofit/>
          </a:bodyPr>
          <a:lstStyle/>
          <a:p>
            <a:pPr marL="342900" indent="-342900"/>
            <a:r>
              <a:rPr lang="sv-SE" sz="2000">
                <a:cs typeface="Calibri"/>
              </a:rPr>
              <a:t>Majoriteten är Ortopedingenjörer</a:t>
            </a:r>
          </a:p>
          <a:p>
            <a:pPr marL="342900" indent="-342900"/>
            <a:r>
              <a:rPr lang="sv-SE" sz="2000" err="1">
                <a:cs typeface="Calibri"/>
              </a:rPr>
              <a:t>Patienthandläggare</a:t>
            </a:r>
          </a:p>
          <a:p>
            <a:pPr marL="342900" indent="-342900"/>
            <a:r>
              <a:rPr lang="sv-SE" sz="2000">
                <a:cs typeface="Calibri"/>
              </a:rPr>
              <a:t>Specialist på biomekanik</a:t>
            </a:r>
            <a:endParaRPr lang="en-US" sz="2000">
              <a:cs typeface="Calibri"/>
            </a:endParaRPr>
          </a:p>
          <a:p>
            <a:pPr marL="342900" indent="-342900"/>
            <a:r>
              <a:rPr lang="sv-SE" sz="2000">
                <a:cs typeface="Calibri"/>
              </a:rPr>
              <a:t>Problemlösare </a:t>
            </a:r>
            <a:endParaRPr lang="en-US" sz="2000">
              <a:cs typeface="Calibri"/>
            </a:endParaRPr>
          </a:p>
          <a:p>
            <a:pPr marL="342900" indent="-342900"/>
            <a:r>
              <a:rPr lang="sv-SE" sz="2000">
                <a:cs typeface="Calibri"/>
              </a:rPr>
              <a:t>Förbättra människors vardag</a:t>
            </a:r>
          </a:p>
          <a:p>
            <a:endParaRPr lang="en-US">
              <a:cs typeface="Calibri"/>
            </a:endParaRPr>
          </a:p>
        </p:txBody>
      </p:sp>
      <p:pic>
        <p:nvPicPr>
          <p:cNvPr id="5" name="Picture 4" descr="A person with prosthetic leg touching a shoe&#10;&#10;Description automatically generated">
            <a:extLst>
              <a:ext uri="{FF2B5EF4-FFF2-40B4-BE49-F238E27FC236}">
                <a16:creationId xmlns:a16="http://schemas.microsoft.com/office/drawing/2014/main" id="{B78F0E4E-5486-661E-33CB-A84745B1560E}"/>
              </a:ext>
            </a:extLst>
          </p:cNvPr>
          <p:cNvPicPr>
            <a:picLocks noChangeAspect="1"/>
          </p:cNvPicPr>
          <p:nvPr/>
        </p:nvPicPr>
        <p:blipFill>
          <a:blip r:embed="rId3"/>
          <a:stretch>
            <a:fillRect/>
          </a:stretch>
        </p:blipFill>
        <p:spPr>
          <a:xfrm>
            <a:off x="5392164" y="436765"/>
            <a:ext cx="4364602" cy="2891150"/>
          </a:xfrm>
          <a:prstGeom prst="rect">
            <a:avLst/>
          </a:prstGeom>
        </p:spPr>
      </p:pic>
      <p:pic>
        <p:nvPicPr>
          <p:cNvPr id="6" name="Picture 5">
            <a:extLst>
              <a:ext uri="{FF2B5EF4-FFF2-40B4-BE49-F238E27FC236}">
                <a16:creationId xmlns:a16="http://schemas.microsoft.com/office/drawing/2014/main" id="{5568189C-EF55-F092-60B9-EC6C5E025535}"/>
              </a:ext>
            </a:extLst>
          </p:cNvPr>
          <p:cNvPicPr>
            <a:picLocks noChangeAspect="1"/>
          </p:cNvPicPr>
          <p:nvPr/>
        </p:nvPicPr>
        <p:blipFill>
          <a:blip r:embed="rId4"/>
          <a:stretch>
            <a:fillRect/>
          </a:stretch>
        </p:blipFill>
        <p:spPr>
          <a:xfrm>
            <a:off x="5396510" y="3423495"/>
            <a:ext cx="4373895" cy="2891150"/>
          </a:xfrm>
          <a:prstGeom prst="rect">
            <a:avLst/>
          </a:prstGeom>
        </p:spPr>
      </p:pic>
    </p:spTree>
    <p:extLst>
      <p:ext uri="{BB962C8B-B14F-4D97-AF65-F5344CB8AC3E}">
        <p14:creationId xmlns:p14="http://schemas.microsoft.com/office/powerpoint/2010/main" val="312772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EC68A-DCC3-BE2D-099A-8BA4B7B64BA4}"/>
              </a:ext>
            </a:extLst>
          </p:cNvPr>
          <p:cNvSpPr>
            <a:spLocks noGrp="1"/>
          </p:cNvSpPr>
          <p:nvPr>
            <p:ph type="title"/>
          </p:nvPr>
        </p:nvSpPr>
        <p:spPr/>
        <p:txBody>
          <a:bodyPr/>
          <a:lstStyle/>
          <a:p>
            <a:r>
              <a:rPr lang="en-US" err="1">
                <a:ea typeface="+mj-lt"/>
                <a:cs typeface="+mj-lt"/>
              </a:rPr>
              <a:t>Vilka</a:t>
            </a:r>
            <a:r>
              <a:rPr lang="en-US">
                <a:ea typeface="+mj-lt"/>
                <a:cs typeface="+mj-lt"/>
              </a:rPr>
              <a:t> </a:t>
            </a:r>
            <a:r>
              <a:rPr lang="en-US" err="1">
                <a:ea typeface="+mj-lt"/>
                <a:cs typeface="+mj-lt"/>
              </a:rPr>
              <a:t>är</a:t>
            </a:r>
            <a:r>
              <a:rPr lang="en-US">
                <a:ea typeface="+mj-lt"/>
                <a:cs typeface="+mj-lt"/>
              </a:rPr>
              <a:t> vi? </a:t>
            </a:r>
            <a:br>
              <a:rPr lang="en-US">
                <a:ea typeface="+mj-lt"/>
                <a:cs typeface="+mj-lt"/>
              </a:rPr>
            </a:br>
            <a:r>
              <a:rPr lang="en-US" b="1" err="1">
                <a:ea typeface="+mj-lt"/>
                <a:cs typeface="+mj-lt"/>
              </a:rPr>
              <a:t>Ortopedtekniker</a:t>
            </a:r>
            <a:endParaRPr lang="en-US">
              <a:cs typeface="Calibri Light" panose="020F0302020204030204"/>
            </a:endParaRPr>
          </a:p>
        </p:txBody>
      </p:sp>
      <p:sp>
        <p:nvSpPr>
          <p:cNvPr id="3" name="Content Placeholder 2">
            <a:extLst>
              <a:ext uri="{FF2B5EF4-FFF2-40B4-BE49-F238E27FC236}">
                <a16:creationId xmlns:a16="http://schemas.microsoft.com/office/drawing/2014/main" id="{BF9AEC45-77A5-A246-940D-902963AE98D4}"/>
              </a:ext>
            </a:extLst>
          </p:cNvPr>
          <p:cNvSpPr>
            <a:spLocks noGrp="1"/>
          </p:cNvSpPr>
          <p:nvPr>
            <p:ph idx="1"/>
          </p:nvPr>
        </p:nvSpPr>
        <p:spPr>
          <a:xfrm>
            <a:off x="838200" y="1825625"/>
            <a:ext cx="4079916" cy="4351338"/>
          </a:xfrm>
        </p:spPr>
        <p:txBody>
          <a:bodyPr vert="horz" lIns="91440" tIns="45720" rIns="91440" bIns="45720" rtlCol="0" anchor="t">
            <a:normAutofit lnSpcReduction="10000"/>
          </a:bodyPr>
          <a:lstStyle/>
          <a:p>
            <a:pPr marL="342900" indent="-342900"/>
            <a:r>
              <a:rPr lang="sv-SE" sz="2000">
                <a:cs typeface="Calibri"/>
              </a:rPr>
              <a:t>Näst </a:t>
            </a:r>
            <a:r>
              <a:rPr lang="sv-SE" sz="2000" err="1">
                <a:cs typeface="Calibri"/>
              </a:rPr>
              <a:t>stösta</a:t>
            </a:r>
            <a:r>
              <a:rPr lang="sv-SE" sz="2000">
                <a:cs typeface="Calibri"/>
              </a:rPr>
              <a:t> yrkesgruppen</a:t>
            </a:r>
          </a:p>
          <a:p>
            <a:pPr marL="342900" indent="-342900"/>
            <a:r>
              <a:rPr lang="sv-SE" sz="2000">
                <a:cs typeface="Calibri"/>
              </a:rPr>
              <a:t>Praktiskt arbete</a:t>
            </a:r>
            <a:endParaRPr lang="en-US" sz="2000">
              <a:cs typeface="Calibri"/>
            </a:endParaRPr>
          </a:p>
          <a:p>
            <a:pPr marL="342900" indent="-342900"/>
            <a:r>
              <a:rPr lang="sv-SE" sz="2000">
                <a:cs typeface="Calibri"/>
              </a:rPr>
              <a:t>Specialist på tillverkning och produktion av specialanpassade hjälpmedel. </a:t>
            </a:r>
          </a:p>
          <a:p>
            <a:pPr marL="342900" indent="-342900"/>
            <a:r>
              <a:rPr lang="sv-SE" sz="2000">
                <a:cs typeface="Calibri"/>
              </a:rPr>
              <a:t>Många olika arbetsmoment</a:t>
            </a:r>
          </a:p>
          <a:p>
            <a:pPr marL="0" indent="0">
              <a:buNone/>
            </a:pPr>
            <a:endParaRPr lang="sv-SE" sz="2000">
              <a:cs typeface="Calibri"/>
            </a:endParaRPr>
          </a:p>
          <a:p>
            <a:pPr marL="342900" indent="-342900"/>
            <a:endParaRPr lang="sv-SE" sz="2000">
              <a:cs typeface="Calibri"/>
            </a:endParaRPr>
          </a:p>
          <a:p>
            <a:pPr marL="342900" indent="-342900"/>
            <a:endParaRPr lang="sv-SE" sz="2000">
              <a:cs typeface="Calibri"/>
            </a:endParaRPr>
          </a:p>
          <a:p>
            <a:r>
              <a:rPr lang="sv-SE" sz="2000">
                <a:cs typeface="Calibri"/>
              </a:rPr>
              <a:t>Ortopedingenjören och </a:t>
            </a:r>
            <a:r>
              <a:rPr lang="sv-SE" sz="2000" err="1">
                <a:cs typeface="Calibri"/>
              </a:rPr>
              <a:t>ortopedteknikern</a:t>
            </a:r>
            <a:r>
              <a:rPr lang="sv-SE" sz="2000">
                <a:cs typeface="Calibri"/>
              </a:rPr>
              <a:t> arbetar ofta tätt ihop för att göra det bästa möjliga hjälpmedel för patienten.</a:t>
            </a:r>
          </a:p>
          <a:p>
            <a:endParaRPr lang="sv-SE" sz="2000">
              <a:cs typeface="Calibri"/>
            </a:endParaRPr>
          </a:p>
          <a:p>
            <a:endParaRPr lang="en-US">
              <a:cs typeface="Calibri"/>
            </a:endParaRPr>
          </a:p>
        </p:txBody>
      </p:sp>
      <p:pic>
        <p:nvPicPr>
          <p:cNvPr id="5" name="Picture 4" descr="A person holding a broken leg&#10;&#10;Description automatically generated">
            <a:extLst>
              <a:ext uri="{FF2B5EF4-FFF2-40B4-BE49-F238E27FC236}">
                <a16:creationId xmlns:a16="http://schemas.microsoft.com/office/drawing/2014/main" id="{06E1106D-F212-53ED-D89D-AB7C6F8C2DFF}"/>
              </a:ext>
            </a:extLst>
          </p:cNvPr>
          <p:cNvPicPr>
            <a:picLocks noChangeAspect="1"/>
          </p:cNvPicPr>
          <p:nvPr/>
        </p:nvPicPr>
        <p:blipFill>
          <a:blip r:embed="rId3"/>
          <a:stretch>
            <a:fillRect/>
          </a:stretch>
        </p:blipFill>
        <p:spPr>
          <a:xfrm>
            <a:off x="5409283" y="787003"/>
            <a:ext cx="3954310" cy="2636207"/>
          </a:xfrm>
          <a:prstGeom prst="rect">
            <a:avLst/>
          </a:prstGeom>
        </p:spPr>
      </p:pic>
      <p:pic>
        <p:nvPicPr>
          <p:cNvPr id="6" name="Picture 5" descr="A person and person looking at a prosthetic leg&#10;&#10;Description automatically generated">
            <a:extLst>
              <a:ext uri="{FF2B5EF4-FFF2-40B4-BE49-F238E27FC236}">
                <a16:creationId xmlns:a16="http://schemas.microsoft.com/office/drawing/2014/main" id="{0D905BD7-A027-B0DE-E768-F8D2F90FA68C}"/>
              </a:ext>
            </a:extLst>
          </p:cNvPr>
          <p:cNvPicPr>
            <a:picLocks noChangeAspect="1"/>
          </p:cNvPicPr>
          <p:nvPr/>
        </p:nvPicPr>
        <p:blipFill>
          <a:blip r:embed="rId4"/>
          <a:stretch>
            <a:fillRect/>
          </a:stretch>
        </p:blipFill>
        <p:spPr>
          <a:xfrm>
            <a:off x="5414777" y="3620638"/>
            <a:ext cx="3958940" cy="2639294"/>
          </a:xfrm>
          <a:prstGeom prst="rect">
            <a:avLst/>
          </a:prstGeom>
        </p:spPr>
      </p:pic>
    </p:spTree>
    <p:extLst>
      <p:ext uri="{BB962C8B-B14F-4D97-AF65-F5344CB8AC3E}">
        <p14:creationId xmlns:p14="http://schemas.microsoft.com/office/powerpoint/2010/main" val="219671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52A31-0E62-B44B-BDB8-26964AB79A54}"/>
              </a:ext>
            </a:extLst>
          </p:cNvPr>
          <p:cNvSpPr>
            <a:spLocks noGrp="1"/>
          </p:cNvSpPr>
          <p:nvPr>
            <p:ph type="title"/>
          </p:nvPr>
        </p:nvSpPr>
        <p:spPr/>
        <p:txBody>
          <a:bodyPr/>
          <a:lstStyle/>
          <a:p>
            <a:r>
              <a:rPr lang="en-US" sz="4900" err="1">
                <a:ea typeface="+mj-lt"/>
                <a:cs typeface="+mj-lt"/>
              </a:rPr>
              <a:t>Vilka</a:t>
            </a:r>
            <a:r>
              <a:rPr lang="en-US" sz="4900">
                <a:ea typeface="+mj-lt"/>
                <a:cs typeface="+mj-lt"/>
              </a:rPr>
              <a:t> </a:t>
            </a:r>
            <a:r>
              <a:rPr lang="en-US" sz="4900" err="1">
                <a:ea typeface="+mj-lt"/>
                <a:cs typeface="+mj-lt"/>
              </a:rPr>
              <a:t>är</a:t>
            </a:r>
            <a:r>
              <a:rPr lang="en-US" sz="4900">
                <a:ea typeface="+mj-lt"/>
                <a:cs typeface="+mj-lt"/>
              </a:rPr>
              <a:t> vi? </a:t>
            </a:r>
            <a:endParaRPr lang="en-US"/>
          </a:p>
        </p:txBody>
      </p:sp>
      <p:sp>
        <p:nvSpPr>
          <p:cNvPr id="3" name="Content Placeholder 2">
            <a:extLst>
              <a:ext uri="{FF2B5EF4-FFF2-40B4-BE49-F238E27FC236}">
                <a16:creationId xmlns:a16="http://schemas.microsoft.com/office/drawing/2014/main" id="{5BCFDC28-FD9F-6417-544E-EC96C58FFF33}"/>
              </a:ext>
            </a:extLst>
          </p:cNvPr>
          <p:cNvSpPr>
            <a:spLocks noGrp="1"/>
          </p:cNvSpPr>
          <p:nvPr>
            <p:ph idx="1"/>
          </p:nvPr>
        </p:nvSpPr>
        <p:spPr/>
        <p:txBody>
          <a:bodyPr vert="horz" lIns="91440" tIns="45720" rIns="91440" bIns="45720" rtlCol="0" anchor="t">
            <a:normAutofit/>
          </a:bodyPr>
          <a:lstStyle/>
          <a:p>
            <a:r>
              <a:rPr lang="sv-SE" sz="1900">
                <a:cs typeface="Calibri"/>
              </a:rPr>
              <a:t>Men hos oss finns också:</a:t>
            </a:r>
            <a:endParaRPr lang="en-US" sz="1900">
              <a:cs typeface="Calibri"/>
            </a:endParaRPr>
          </a:p>
          <a:p>
            <a:pPr marL="342900" indent="-342900"/>
            <a:r>
              <a:rPr lang="sv-SE" sz="1900" err="1">
                <a:cs typeface="Calibri"/>
              </a:rPr>
              <a:t>Fotortister</a:t>
            </a:r>
            <a:endParaRPr lang="en-US" sz="1900" err="1">
              <a:cs typeface="Calibri"/>
            </a:endParaRPr>
          </a:p>
          <a:p>
            <a:pPr marL="342900" indent="-342900"/>
            <a:r>
              <a:rPr lang="sv-SE" sz="1900" err="1">
                <a:cs typeface="Calibri"/>
              </a:rPr>
              <a:t>Ortopedskotekniker</a:t>
            </a:r>
            <a:endParaRPr lang="en-US" sz="1900" err="1">
              <a:cs typeface="Calibri"/>
            </a:endParaRPr>
          </a:p>
          <a:p>
            <a:pPr marL="342900" indent="-342900"/>
            <a:r>
              <a:rPr lang="sv-SE" sz="1900" err="1">
                <a:cs typeface="Calibri"/>
              </a:rPr>
              <a:t>Sytekniker</a:t>
            </a:r>
            <a:endParaRPr lang="en-US" sz="1900" err="1">
              <a:cs typeface="Calibri"/>
            </a:endParaRPr>
          </a:p>
          <a:p>
            <a:pPr marL="342900" indent="-342900"/>
            <a:r>
              <a:rPr lang="sv-SE" sz="1900">
                <a:cs typeface="Calibri"/>
              </a:rPr>
              <a:t>Modellörer</a:t>
            </a:r>
            <a:endParaRPr lang="en-US" sz="1900">
              <a:cs typeface="Calibri"/>
            </a:endParaRPr>
          </a:p>
          <a:p>
            <a:pPr marL="342900" indent="-342900"/>
            <a:r>
              <a:rPr lang="sv-SE" sz="1900">
                <a:cs typeface="Calibri"/>
              </a:rPr>
              <a:t>Sadelmakare</a:t>
            </a:r>
            <a:endParaRPr lang="en-US" sz="1900">
              <a:cs typeface="Calibri"/>
            </a:endParaRPr>
          </a:p>
          <a:p>
            <a:pPr marL="342900" indent="-342900"/>
            <a:r>
              <a:rPr lang="sv-SE" sz="1900">
                <a:cs typeface="Calibri"/>
              </a:rPr>
              <a:t>Fysioterapeuter</a:t>
            </a:r>
            <a:endParaRPr lang="en-US" sz="1900">
              <a:cs typeface="Calibri"/>
            </a:endParaRPr>
          </a:p>
          <a:p>
            <a:pPr marL="342900" indent="-342900"/>
            <a:r>
              <a:rPr lang="sv-SE" sz="1900">
                <a:cs typeface="Calibri"/>
              </a:rPr>
              <a:t>Arbetsterapeuter</a:t>
            </a:r>
            <a:endParaRPr lang="en-US" sz="1900">
              <a:cs typeface="Calibri"/>
            </a:endParaRPr>
          </a:p>
          <a:p>
            <a:pPr marL="342900" indent="-342900"/>
            <a:r>
              <a:rPr lang="sv-SE" sz="1900" err="1">
                <a:cs typeface="Calibri"/>
              </a:rPr>
              <a:t>Podiater</a:t>
            </a:r>
            <a:endParaRPr lang="en-US" sz="1900" err="1">
              <a:cs typeface="Calibri"/>
            </a:endParaRPr>
          </a:p>
          <a:p>
            <a:pPr marL="342900" indent="-342900"/>
            <a:r>
              <a:rPr lang="sv-SE" sz="1900">
                <a:cs typeface="Calibri"/>
              </a:rPr>
              <a:t>HR- och administrativ personal</a:t>
            </a:r>
            <a:endParaRPr lang="en-US" sz="1900">
              <a:cs typeface="Calibri"/>
            </a:endParaRPr>
          </a:p>
          <a:p>
            <a:pPr marL="342900" indent="-342900"/>
            <a:r>
              <a:rPr lang="sv-SE" sz="1900">
                <a:cs typeface="Calibri"/>
              </a:rPr>
              <a:t>Försäljare och produktspecialister</a:t>
            </a:r>
            <a:endParaRPr lang="en-US"/>
          </a:p>
        </p:txBody>
      </p:sp>
      <p:pic>
        <p:nvPicPr>
          <p:cNvPr id="6" name="Picture 5" descr="A collection of plastic objects&#10;&#10;Description automatically generated">
            <a:extLst>
              <a:ext uri="{FF2B5EF4-FFF2-40B4-BE49-F238E27FC236}">
                <a16:creationId xmlns:a16="http://schemas.microsoft.com/office/drawing/2014/main" id="{B70939DA-A364-78D0-E449-27BE51DE0B52}"/>
              </a:ext>
            </a:extLst>
          </p:cNvPr>
          <p:cNvPicPr>
            <a:picLocks noChangeAspect="1"/>
          </p:cNvPicPr>
          <p:nvPr/>
        </p:nvPicPr>
        <p:blipFill rotWithShape="1">
          <a:blip r:embed="rId3"/>
          <a:srcRect l="-281" b="-1261"/>
          <a:stretch/>
        </p:blipFill>
        <p:spPr>
          <a:xfrm>
            <a:off x="5189613" y="3744169"/>
            <a:ext cx="3013353" cy="2326149"/>
          </a:xfrm>
          <a:prstGeom prst="rect">
            <a:avLst/>
          </a:prstGeom>
        </p:spPr>
      </p:pic>
      <p:pic>
        <p:nvPicPr>
          <p:cNvPr id="7" name="Picture 6">
            <a:extLst>
              <a:ext uri="{FF2B5EF4-FFF2-40B4-BE49-F238E27FC236}">
                <a16:creationId xmlns:a16="http://schemas.microsoft.com/office/drawing/2014/main" id="{21589D5F-27DB-E9AA-0D72-A5CDD99159C5}"/>
              </a:ext>
            </a:extLst>
          </p:cNvPr>
          <p:cNvPicPr>
            <a:picLocks noChangeAspect="1"/>
          </p:cNvPicPr>
          <p:nvPr/>
        </p:nvPicPr>
        <p:blipFill rotWithShape="1">
          <a:blip r:embed="rId4"/>
          <a:srcRect l="27273" r="-379"/>
          <a:stretch/>
        </p:blipFill>
        <p:spPr>
          <a:xfrm>
            <a:off x="5190437" y="1087075"/>
            <a:ext cx="3004053" cy="2389767"/>
          </a:xfrm>
          <a:prstGeom prst="rect">
            <a:avLst/>
          </a:prstGeom>
        </p:spPr>
      </p:pic>
    </p:spTree>
    <p:extLst>
      <p:ext uri="{BB962C8B-B14F-4D97-AF65-F5344CB8AC3E}">
        <p14:creationId xmlns:p14="http://schemas.microsoft.com/office/powerpoint/2010/main" val="273008084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4935C0-6DF8-48A2-BFF8-BCF986504BB2}" vid="{0595EB27-6F35-47CA-B37C-D35DFA13F2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ortopedteknik mall</Template>
  <Application>Microsoft Office PowerPoint</Application>
  <PresentationFormat>Widescreen</PresentationFormat>
  <Slides>15</Slides>
  <Notes>11</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Office-tema</vt:lpstr>
      <vt:lpstr>Er Logga</vt:lpstr>
      <vt:lpstr>Agenda</vt:lpstr>
      <vt:lpstr>Vem är jag?</vt:lpstr>
      <vt:lpstr>Ortopedvaddå?! Ortopedteknik!</vt:lpstr>
      <vt:lpstr>Ortopedteknik!</vt:lpstr>
      <vt:lpstr>Historiskt om ortopedtekniken</vt:lpstr>
      <vt:lpstr>Vilka är vi?  Ortopedingenjör</vt:lpstr>
      <vt:lpstr>Vilka är vi?  Ortopedtekniker</vt:lpstr>
      <vt:lpstr>Vilka är vi? </vt:lpstr>
      <vt:lpstr>Hur blir man en del av oss?</vt:lpstr>
      <vt:lpstr>Vad är det egentligen vi erbjuder?</vt:lpstr>
      <vt:lpstr>Praktiskt moment</vt:lpstr>
      <vt:lpstr>Rundtur</vt:lpstr>
      <vt:lpstr>Frågor?</vt:lpstr>
      <vt:lpstr>Tack! </vt:lpstr>
    </vt:vector>
  </TitlesOfParts>
  <Company>Ottobock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Lanzaro, Frida</dc:creator>
  <cp:revision>2</cp:revision>
  <dcterms:created xsi:type="dcterms:W3CDTF">2024-01-10T13:43:17Z</dcterms:created>
  <dcterms:modified xsi:type="dcterms:W3CDTF">2024-02-23T09:04:34Z</dcterms:modified>
</cp:coreProperties>
</file>