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62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1AC410-6664-4473-9431-C3C1B8749FC0}" v="189" dt="2022-04-14T09:02:12.6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10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D6F0B5-31CA-4166-BCD1-5E3A989307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62C84E0-C630-4B9A-B9EE-E3AE59F21E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803CFE-D848-4834-9C6D-B71A002A5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2022-05-05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FF9923-47C7-470A-A978-AA94D0B60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F3004E-F4E6-46DC-A42D-72CCAFF1B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9316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528B-6736-44CE-8560-4D992D38E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042A275-145F-4F05-82D3-F8D0C2AE35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DD7F5AD-DFB1-4212-A6FB-5230CFBFC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2022-05-05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0C2544-CB43-441E-8411-58A4DC780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91543A6-64E1-40A4-8233-AB178B58D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3804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F2F4352-4BF4-4CF4-95DB-52EB6D0C95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08E7FA9-01D9-45F9-B6B4-918813B21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FD1E63-E3B5-4BC6-AFB3-B595439B2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2022-05-05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0D0BBD9-B981-46EE-8FFC-78CDD889F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50B2C3-B9FD-40A9-8912-113C425F3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417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6758DD-7528-4017-90C4-CE0D8B9EA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1D62B33-D685-4992-B1E9-6558EF19F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9D1DC4C-64C2-4CD8-9DD9-21D2FAF6F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2022-05-05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11C656-1000-4AA2-855E-1A2FACF91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A976B89-7ED2-48DB-A177-0B900FCCB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7153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BF537D-CEBC-4CA6-BF1A-D765EA2B6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7A0B44D-5208-4E89-A780-31A719BE2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2692B76-0988-4F82-BAC8-5CA2C452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2022-05-05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E38D978-46D8-4D38-9290-00580665F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97D050-AE2E-4F74-B355-6949BA009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5837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F901F6-8075-4F5C-9D4A-44EAB44F6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BDB501F-DF00-4CB9-94A0-A6842CAA3D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D864B2B-EA16-4ED3-BEBB-D72CBF121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A860580-46F6-4E86-BC4A-60FE5BC22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2022-05-05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6D124EC-F539-478A-9EE0-D10491FDD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50C300D-F843-4902-8E88-59977A05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3329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74EF50-E95F-41FD-B280-548D17D6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A0C56D2-DBA5-466B-9643-E34B166B0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7ADEA78-E141-4E2D-9BA6-DD28757E30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2AF9D56-B0A7-430F-9E33-CA0E14F13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21F1E94-7E37-498D-A811-2E1ABFD7F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9B95B5D-FFD3-431A-9213-FB08160DB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2022-05-05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2A146E4-2CE1-459A-8BE7-84A99B0C5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B4951CA-FE2E-41DA-94FB-ADD8AE24A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83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31E728-DAF7-44F5-B663-5CFEA5027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D840B0-136D-4C90-860A-201C391FF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2022-05-05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B88BEED-9D3C-48BD-AB07-C6A3672DD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2FCD84-ACC8-46B2-80BD-FA4930FD1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7322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8DC57B3-1533-4D8B-8B4F-8EE3BD436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2022-05-05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A4D3003-CBF0-45CD-9708-80256F3D7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DEA27B2-C498-42E8-9AC7-A6B09D4C8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0886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FBE2D9-0908-493A-A15A-9888D314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2929CC1-10A2-4EDB-803A-6EC57935D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A9E22A9-A885-4294-A85E-2BAE89CC6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6D67AEB-9308-4A3A-B2E7-041FCEB90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2022-05-05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06E2531-9466-4ABA-88FD-7E95574F3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B352576-C658-4B3C-B38B-4C9B283C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0927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742664-1B39-4E2E-A1D7-E74CF21E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C2AFBF5-EA25-4633-B413-855B11E9B9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EF202FC-C4D1-46E7-A971-93E83BB963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D7735CE-DF1E-433F-8CDA-CA43263DD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2022-05-05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CE8C265-E29F-42F1-A582-BAD8318F5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FF846C3-71EE-4009-8814-DB1D877E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6230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57402E3-3FEA-4E33-8830-D2A35627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875999D-FCE7-460B-8B79-68124D6F1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8140709-44F9-4D54-9CD5-C529ACAF19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CB984-E680-4CFB-B550-50AF31A6514B}" type="datetimeFigureOut">
              <a:rPr lang="sv-SE" smtClean="0"/>
              <a:t>2022-05-05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368283-4EDB-440B-8408-376661900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B68BCEF-83FA-4027-B65C-E2FC7FBDA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901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9CED20E-CD05-4086-9171-4D6AE4491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20" y="228917"/>
            <a:ext cx="10515600" cy="1325563"/>
          </a:xfrm>
        </p:spPr>
        <p:txBody>
          <a:bodyPr/>
          <a:lstStyle/>
          <a:p>
            <a:pPr algn="ctr"/>
            <a:r>
              <a:rPr lang="sv-SE" dirty="0"/>
              <a:t>OTB-statistik 2021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9920CEB-8217-41BB-8920-33BC2DE0A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4480"/>
            <a:ext cx="4221480" cy="462248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sv-SE" dirty="0"/>
              <a:t>Rapporterande företag</a:t>
            </a:r>
          </a:p>
          <a:p>
            <a:pPr marL="0" indent="0" algn="ctr">
              <a:buNone/>
            </a:pPr>
            <a:r>
              <a:rPr lang="sv-SE" sz="2000" dirty="0"/>
              <a:t>Aktivgruppen</a:t>
            </a:r>
          </a:p>
          <a:p>
            <a:pPr marL="0" indent="0" algn="ctr">
              <a:buNone/>
            </a:pPr>
            <a:r>
              <a:rPr lang="sv-SE" sz="2000" dirty="0"/>
              <a:t>Camp Scandinavia</a:t>
            </a:r>
          </a:p>
          <a:p>
            <a:pPr marL="0" indent="0" algn="ctr">
              <a:buNone/>
            </a:pPr>
            <a:r>
              <a:rPr lang="sv-SE" sz="2000" dirty="0"/>
              <a:t>Linds ortopediska</a:t>
            </a:r>
          </a:p>
          <a:p>
            <a:pPr marL="0" indent="0" algn="ctr">
              <a:buNone/>
            </a:pPr>
            <a:r>
              <a:rPr lang="sv-SE" sz="2000" dirty="0" err="1"/>
              <a:t>Ortopedia</a:t>
            </a:r>
            <a:endParaRPr lang="sv-SE" sz="2000" dirty="0"/>
          </a:p>
          <a:p>
            <a:pPr marL="0" indent="0" algn="ctr">
              <a:buNone/>
            </a:pPr>
            <a:r>
              <a:rPr lang="sv-SE" sz="2000" dirty="0"/>
              <a:t>Ortopedteknik Blekinge</a:t>
            </a:r>
          </a:p>
          <a:p>
            <a:pPr marL="0" indent="0" algn="ctr">
              <a:buNone/>
            </a:pPr>
            <a:r>
              <a:rPr lang="sv-SE" sz="2000" dirty="0"/>
              <a:t>Ortopedteknik Borås</a:t>
            </a:r>
          </a:p>
          <a:p>
            <a:pPr marL="0" indent="0" algn="ctr">
              <a:buNone/>
            </a:pPr>
            <a:r>
              <a:rPr lang="sv-SE" sz="2000" dirty="0"/>
              <a:t>Ortopedteknik Sahlgrenska</a:t>
            </a:r>
          </a:p>
          <a:p>
            <a:pPr marL="0" indent="0" algn="ctr">
              <a:buNone/>
            </a:pPr>
            <a:r>
              <a:rPr lang="sv-SE" sz="2000" dirty="0"/>
              <a:t>Ortopedteknik Västerbotten</a:t>
            </a:r>
          </a:p>
          <a:p>
            <a:pPr marL="0" indent="0" algn="ctr">
              <a:buNone/>
            </a:pPr>
            <a:r>
              <a:rPr lang="sv-SE" sz="2000" dirty="0"/>
              <a:t>Region Örebro</a:t>
            </a:r>
          </a:p>
          <a:p>
            <a:pPr marL="0" indent="0" algn="ctr">
              <a:buNone/>
            </a:pPr>
            <a:r>
              <a:rPr lang="sv-SE" sz="2000" dirty="0"/>
              <a:t>SOSAB</a:t>
            </a:r>
          </a:p>
          <a:p>
            <a:pPr marL="0" indent="0" algn="ctr">
              <a:buNone/>
            </a:pPr>
            <a:r>
              <a:rPr lang="sv-SE" sz="2000" dirty="0"/>
              <a:t>Team </a:t>
            </a:r>
            <a:r>
              <a:rPr lang="sv-SE" sz="2000" dirty="0" err="1"/>
              <a:t>Olmed</a:t>
            </a:r>
            <a:endParaRPr lang="sv-SE" sz="2000" dirty="0"/>
          </a:p>
          <a:p>
            <a:pPr marL="0" indent="0" algn="ctr">
              <a:buNone/>
            </a:pPr>
            <a:endParaRPr lang="sv-SE" sz="2000" dirty="0"/>
          </a:p>
          <a:p>
            <a:pPr marL="0" indent="0" algn="ctr">
              <a:buNone/>
            </a:pPr>
            <a:endParaRPr lang="sv-SE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8A0E2FF1-8801-42B2-B08E-5233AFD5557A}"/>
              </a:ext>
            </a:extLst>
          </p:cNvPr>
          <p:cNvSpPr txBox="1">
            <a:spLocks/>
          </p:cNvSpPr>
          <p:nvPr/>
        </p:nvSpPr>
        <p:spPr>
          <a:xfrm>
            <a:off x="5735320" y="1554480"/>
            <a:ext cx="4221480" cy="4622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Jämfört med 2020 har NU-sjukvården fallit ifrån. Uppskattad täckningsgrad på omsättningsdata är därmed 89 % och på besöksstatistik mm 92%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sv-SE" sz="200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615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9CED20E-CD05-4086-9171-4D6AE4491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OTB-statistik 2020 vs 2019</a:t>
            </a:r>
          </a:p>
        </p:txBody>
      </p:sp>
      <p:graphicFrame>
        <p:nvGraphicFramePr>
          <p:cNvPr id="10" name="Platshållare för innehåll 9">
            <a:extLst>
              <a:ext uri="{FF2B5EF4-FFF2-40B4-BE49-F238E27FC236}">
                <a16:creationId xmlns:a16="http://schemas.microsoft.com/office/drawing/2014/main" id="{D8F7D7BB-2369-4810-920E-2B59B879E0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874471"/>
              </p:ext>
            </p:extLst>
          </p:nvPr>
        </p:nvGraphicFramePr>
        <p:xfrm>
          <a:off x="1085850" y="1828799"/>
          <a:ext cx="9982200" cy="43268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06916">
                  <a:extLst>
                    <a:ext uri="{9D8B030D-6E8A-4147-A177-3AD203B41FA5}">
                      <a16:colId xmlns:a16="http://schemas.microsoft.com/office/drawing/2014/main" val="1478055259"/>
                    </a:ext>
                  </a:extLst>
                </a:gridCol>
                <a:gridCol w="1330960">
                  <a:extLst>
                    <a:ext uri="{9D8B030D-6E8A-4147-A177-3AD203B41FA5}">
                      <a16:colId xmlns:a16="http://schemas.microsoft.com/office/drawing/2014/main" val="1967667561"/>
                    </a:ext>
                  </a:extLst>
                </a:gridCol>
                <a:gridCol w="1330960">
                  <a:extLst>
                    <a:ext uri="{9D8B030D-6E8A-4147-A177-3AD203B41FA5}">
                      <a16:colId xmlns:a16="http://schemas.microsoft.com/office/drawing/2014/main" val="2444103213"/>
                    </a:ext>
                  </a:extLst>
                </a:gridCol>
                <a:gridCol w="813364">
                  <a:extLst>
                    <a:ext uri="{9D8B030D-6E8A-4147-A177-3AD203B41FA5}">
                      <a16:colId xmlns:a16="http://schemas.microsoft.com/office/drawing/2014/main" val="1539183322"/>
                    </a:ext>
                  </a:extLst>
                </a:gridCol>
              </a:tblGrid>
              <a:tr h="746957">
                <a:tc>
                  <a:txBody>
                    <a:bodyPr/>
                    <a:lstStyle/>
                    <a:p>
                      <a:pPr algn="l" fontAlgn="b"/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400" b="1" u="none" strike="noStrike" dirty="0">
                          <a:effectLst/>
                        </a:rPr>
                        <a:t>Beräknad omsättning, tkr, Sverige 2020 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400" b="1" u="none" strike="noStrike" dirty="0">
                          <a:effectLst/>
                        </a:rPr>
                        <a:t>Beräknad omsättning, tkr, Sverige 2019 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400" b="1" u="none" strike="noStrike" dirty="0">
                          <a:effectLst/>
                        </a:rPr>
                        <a:t>Förändring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696867"/>
                  </a:ext>
                </a:extLst>
              </a:tr>
              <a:tr h="287984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u="none" strike="noStrike" dirty="0">
                          <a:effectLst/>
                        </a:rPr>
                        <a:t>06 03 Spinal </a:t>
                      </a:r>
                      <a:r>
                        <a:rPr lang="sv-SE" sz="1600" u="none" strike="noStrike" dirty="0" err="1">
                          <a:effectLst/>
                        </a:rPr>
                        <a:t>orthoses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50 250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58 714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-14%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659099"/>
                  </a:ext>
                </a:extLst>
              </a:tr>
              <a:tr h="287984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u="none" strike="noStrike" dirty="0">
                          <a:effectLst/>
                        </a:rPr>
                        <a:t>06 04 Abdominal </a:t>
                      </a:r>
                      <a:r>
                        <a:rPr lang="sv-SE" sz="1600" u="none" strike="noStrike" dirty="0" err="1">
                          <a:effectLst/>
                        </a:rPr>
                        <a:t>orthoses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29 803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23 836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25%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842721"/>
                  </a:ext>
                </a:extLst>
              </a:tr>
              <a:tr h="28798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06 06 Upper limb orthoses (body-worn)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41 975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36 936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14%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784279"/>
                  </a:ext>
                </a:extLst>
              </a:tr>
              <a:tr h="56696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06 12 Lower limb orthotic systems </a:t>
                      </a:r>
                      <a:br>
                        <a:rPr lang="en-US" sz="1600" u="none" strike="noStrike" dirty="0">
                          <a:effectLst/>
                        </a:rPr>
                      </a:br>
                      <a:r>
                        <a:rPr lang="en-US" sz="1600" u="none" strike="noStrike" dirty="0">
                          <a:effectLst/>
                        </a:rPr>
                        <a:t>NB! 06 12 03 Foot Orthoses excluded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301 806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308 744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-2%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306805"/>
                  </a:ext>
                </a:extLst>
              </a:tr>
              <a:tr h="28798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06 12 03 Foot Orthoses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173 099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188 356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-8%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6722862"/>
                  </a:ext>
                </a:extLst>
              </a:tr>
              <a:tr h="28798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06 18 Upper limb prosthetic systems (06 21 Cosmetic upper limb prostheses included)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26 868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31 564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-15%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994470"/>
                  </a:ext>
                </a:extLst>
              </a:tr>
              <a:tr h="28798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06 24 Lower limb prosthetic systems (06 27 Cosmetic lower limb prostheses included)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191 903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206 750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-7%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251002"/>
                  </a:ext>
                </a:extLst>
              </a:tr>
              <a:tr h="28798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06 30 Prostheses other than limb prostheses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8 773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13 136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-33%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9596386"/>
                  </a:ext>
                </a:extLst>
              </a:tr>
              <a:tr h="287984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u="none" strike="noStrike" dirty="0">
                          <a:effectLst/>
                        </a:rPr>
                        <a:t>06 33 </a:t>
                      </a:r>
                      <a:r>
                        <a:rPr lang="sv-SE" sz="1600" u="none" strike="noStrike" dirty="0" err="1">
                          <a:effectLst/>
                        </a:rPr>
                        <a:t>Orthopaedic</a:t>
                      </a:r>
                      <a:r>
                        <a:rPr lang="sv-SE" sz="1600" u="none" strike="noStrike" dirty="0">
                          <a:effectLst/>
                        </a:rPr>
                        <a:t> </a:t>
                      </a:r>
                      <a:r>
                        <a:rPr lang="sv-SE" sz="1600" u="none" strike="noStrike" dirty="0" err="1">
                          <a:effectLst/>
                        </a:rPr>
                        <a:t>footwear</a:t>
                      </a:r>
                      <a:endParaRPr lang="sv-S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250 441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>
                          <a:effectLst/>
                        </a:rPr>
                        <a:t>283 828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-12%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138147"/>
                  </a:ext>
                </a:extLst>
              </a:tr>
              <a:tr h="296983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u="none" strike="noStrike" dirty="0">
                          <a:effectLst/>
                        </a:rPr>
                        <a:t>TOTAL SAMTLIGA PRODUKTGRUPPER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u="none" strike="noStrike" dirty="0">
                          <a:effectLst/>
                        </a:rPr>
                        <a:t>1 074 918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u="none" strike="noStrike" dirty="0">
                          <a:effectLst/>
                        </a:rPr>
                        <a:t>1 151 865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u="none" strike="noStrike" dirty="0">
                          <a:effectLst/>
                        </a:rPr>
                        <a:t>-7%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84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6487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1900C796-9926-42B0-A257-0747E9A80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OTB-statistik 2021 vs 2020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353E3C6C-369C-4772-924C-C19FB99A9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8" y="1375727"/>
            <a:ext cx="5953443" cy="3887714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9BBE0AB-BFD0-4E25-8E15-508880903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75727"/>
            <a:ext cx="5953444" cy="388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39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DABB0BA3-F27A-4C5F-8BFF-9FF37870D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037" y="390525"/>
            <a:ext cx="9305925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232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23A9ED2-7828-4FB8-B3AC-A8B7FB573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037" y="390525"/>
            <a:ext cx="9305925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63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0A4B1CE2-FE5F-4B86-B8F1-C38264B10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037" y="390525"/>
            <a:ext cx="9305925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992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D82C404-C83D-4175-AF7A-3CDB92214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037" y="390525"/>
            <a:ext cx="9305925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01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218</Words>
  <Application>Microsoft Office PowerPoint</Application>
  <PresentationFormat>Bredbild</PresentationFormat>
  <Paragraphs>59</Paragraphs>
  <Slides>7</Slides>
  <Notes>0</Notes>
  <HiddenSlides>1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OTB-statistik 2021</vt:lpstr>
      <vt:lpstr>OTB-statistik 2020 vs 2019</vt:lpstr>
      <vt:lpstr>OTB-statistik 2021 vs 2020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OTB-statistik 2020 vs 2019</dc:title>
  <dc:creator>Tobias Gullberg</dc:creator>
  <cp:lastModifiedBy>Göran Sigblad</cp:lastModifiedBy>
  <cp:revision>6</cp:revision>
  <dcterms:created xsi:type="dcterms:W3CDTF">2021-03-17T14:58:09Z</dcterms:created>
  <dcterms:modified xsi:type="dcterms:W3CDTF">2022-05-05T07:41:51Z</dcterms:modified>
</cp:coreProperties>
</file>