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</p:sldMasterIdLst>
  <p:notesMasterIdLst>
    <p:notesMasterId r:id="rId18"/>
  </p:notesMasterIdLst>
  <p:sldIdLst>
    <p:sldId id="257" r:id="rId3"/>
    <p:sldId id="261" r:id="rId4"/>
    <p:sldId id="260" r:id="rId5"/>
    <p:sldId id="263" r:id="rId6"/>
    <p:sldId id="262" r:id="rId7"/>
    <p:sldId id="264" r:id="rId8"/>
    <p:sldId id="266" r:id="rId9"/>
    <p:sldId id="265" r:id="rId10"/>
    <p:sldId id="267" r:id="rId11"/>
    <p:sldId id="274" r:id="rId12"/>
    <p:sldId id="269" r:id="rId13"/>
    <p:sldId id="275" r:id="rId14"/>
    <p:sldId id="272" r:id="rId15"/>
    <p:sldId id="273" r:id="rId16"/>
    <p:sldId id="256" r:id="rId17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7878"/>
    <a:srgbClr val="003865"/>
    <a:srgbClr val="BBBBBB"/>
    <a:srgbClr val="939393"/>
    <a:srgbClr val="FFDA7F"/>
    <a:srgbClr val="799BB2"/>
    <a:srgbClr val="C692C2"/>
    <a:srgbClr val="A84D97"/>
    <a:srgbClr val="961B81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878" autoAdjust="0"/>
  </p:normalViewPr>
  <p:slideViewPr>
    <p:cSldViewPr snapToGrid="0" snapToObjects="1">
      <p:cViewPr varScale="1">
        <p:scale>
          <a:sx n="77" d="100"/>
          <a:sy n="77" d="100"/>
        </p:scale>
        <p:origin x="960" y="4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D5EB-F25B-4CD9-B071-040D57428B97}" type="datetimeFigureOut">
              <a:rPr lang="sv-SE" smtClean="0"/>
              <a:t>2019-04-24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B5F86-B050-4F5E-91F6-82CD62AD2D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5584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Firma tom 31:a december 2017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B5F86-B050-4F5E-91F6-82CD62AD2DB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560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AGREE II är ett internationellt verktyg som används till att bedöma kvaliteten och rapportering av kliniska riktlinjer.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B5F86-B050-4F5E-91F6-82CD62AD2DB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0005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Hur man går tillväg vid användning av AGREE II är i grund ganska enkelt: man går systematisk igenom hur dessa kliniska riktlinjer har framtagits men också hjälper till att kontrollera själva innehållet. Den innehåller 23 centrala frågor som fördelas i 6 domäner: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B5F86-B050-4F5E-91F6-82CD62AD2DB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727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Omfattningen och Syfte, Intressenternas deltagande, Tillvägagångssätt, Hur den är framställd, Tillämplighet och Redaktionell oberoende. Varje del besvaras med en 7-gradig skala: Håller inte med alls – Instämmer helt.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B5F86-B050-4F5E-91F6-82CD62AD2DB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162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Förhoppningsvis skapar ytterligare samarbete med andra föreningar (NO; DK; 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B5F86-B050-4F5E-91F6-82CD62AD2DB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234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Slutsats - Kvaliteten på CPG för ortopediska behandling av knäet OA i Norden varierar. Framtida riktlinje utveckling bör fokusera på att förbättra metodik genom att involvera berörda parter (t.ex. certifierade Prosthetist / </a:t>
            </a:r>
            <a:r>
              <a:rPr lang="sv-SE" dirty="0" err="1"/>
              <a:t>orthotists</a:t>
            </a:r>
            <a:r>
              <a:rPr lang="sv-SE" dirty="0"/>
              <a:t>), med angivande av intressekonflikter och ge vägledning för genomförandet.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B5F86-B050-4F5E-91F6-82CD62AD2DB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261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 hasCustomPrompt="1"/>
          </p:nvPr>
        </p:nvSpPr>
        <p:spPr>
          <a:xfrm>
            <a:off x="429330" y="1656000"/>
            <a:ext cx="8232418" cy="2277645"/>
          </a:xfrm>
          <a:prstGeom prst="rect">
            <a:avLst/>
          </a:prstGeom>
        </p:spPr>
        <p:txBody>
          <a:bodyPr/>
          <a:lstStyle>
            <a:lvl1pPr>
              <a:defRPr lang="sv-SE" sz="7000" b="1" kern="1200" baseline="0" dirty="0" smtClean="0">
                <a:solidFill>
                  <a:srgbClr val="787878"/>
                </a:solidFill>
                <a:latin typeface="+mj-lt"/>
                <a:ea typeface="+mn-ea"/>
                <a:cs typeface="BentonSans Bold"/>
              </a:defRPr>
            </a:lvl1pPr>
          </a:lstStyle>
          <a:p>
            <a:r>
              <a:rPr lang="sv-SE" dirty="0"/>
              <a:t>INSERT </a:t>
            </a:r>
            <a:br>
              <a:rPr lang="sv-SE" dirty="0"/>
            </a:br>
            <a:r>
              <a:rPr lang="sv-SE" dirty="0"/>
              <a:t>HEADING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429330" y="4716000"/>
            <a:ext cx="3717925" cy="42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dirty="0">
                <a:solidFill>
                  <a:srgbClr val="787878"/>
                </a:solidFill>
                <a:latin typeface="+mn-lt"/>
                <a:ea typeface="+mn-ea"/>
                <a:cs typeface="ScalaOT"/>
              </a:defRPr>
            </a:lvl1pPr>
          </a:lstStyle>
          <a:p>
            <a:pPr lvl="0"/>
            <a:r>
              <a:rPr lang="sv-SE" dirty="0" err="1"/>
              <a:t>Insert</a:t>
            </a:r>
            <a:r>
              <a:rPr lang="sv-SE" dirty="0"/>
              <a:t> date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2" hasCustomPrompt="1"/>
          </p:nvPr>
        </p:nvSpPr>
        <p:spPr>
          <a:xfrm>
            <a:off x="428400" y="3942000"/>
            <a:ext cx="5760000" cy="673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3000" kern="1200" baseline="0" dirty="0" smtClean="0">
                <a:solidFill>
                  <a:srgbClr val="787878"/>
                </a:solidFill>
                <a:latin typeface="+mj-lt"/>
                <a:ea typeface="+mn-ea"/>
                <a:cs typeface="BentonSans Regular" panose="02000503000000020004" pitchFamily="50" charset="0"/>
              </a:defRPr>
            </a:lvl1pPr>
          </a:lstStyle>
          <a:p>
            <a:pPr lvl="0"/>
            <a:r>
              <a:rPr lang="sv-SE" dirty="0" err="1"/>
              <a:t>Insert</a:t>
            </a:r>
            <a:r>
              <a:rPr lang="sv-SE" dirty="0"/>
              <a:t> </a:t>
            </a:r>
            <a:r>
              <a:rPr lang="sv-SE" dirty="0" err="1"/>
              <a:t>Subtitle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541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5"/>
          <p:cNvSpPr>
            <a:spLocks noGrp="1"/>
          </p:cNvSpPr>
          <p:nvPr>
            <p:ph type="title" hasCustomPrompt="1"/>
          </p:nvPr>
        </p:nvSpPr>
        <p:spPr>
          <a:xfrm>
            <a:off x="428400" y="1180800"/>
            <a:ext cx="6609600" cy="756000"/>
          </a:xfrm>
          <a:prstGeom prst="rect">
            <a:avLst/>
          </a:prstGeom>
        </p:spPr>
        <p:txBody>
          <a:bodyPr/>
          <a:lstStyle>
            <a:lvl1pPr>
              <a:defRPr sz="35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INSERT HEADLINE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29237" y="2300400"/>
            <a:ext cx="6608763" cy="3268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356494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522000" y="1080000"/>
            <a:ext cx="8103600" cy="505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4473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 hasCustomPrompt="1"/>
          </p:nvPr>
        </p:nvSpPr>
        <p:spPr>
          <a:xfrm>
            <a:off x="5140800" y="1695600"/>
            <a:ext cx="3106800" cy="648000"/>
          </a:xfrm>
          <a:prstGeom prst="rect">
            <a:avLst/>
          </a:prstGeom>
        </p:spPr>
        <p:txBody>
          <a:bodyPr/>
          <a:lstStyle>
            <a:lvl1pPr>
              <a:defRPr sz="35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HEADLINE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522000" y="1206000"/>
            <a:ext cx="4050000" cy="443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5140325" y="2634936"/>
            <a:ext cx="3107275" cy="3265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894956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33174" y="1250594"/>
            <a:ext cx="3106800" cy="589092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HEADLINE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" hasCustomPrompt="1"/>
          </p:nvPr>
        </p:nvSpPr>
        <p:spPr>
          <a:xfrm>
            <a:off x="533172" y="2301678"/>
            <a:ext cx="3777569" cy="2959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text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half" idx="15" hasCustomPrompt="1"/>
          </p:nvPr>
        </p:nvSpPr>
        <p:spPr>
          <a:xfrm>
            <a:off x="4794434" y="2301677"/>
            <a:ext cx="3777569" cy="2959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625420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 hasCustomPrompt="1"/>
          </p:nvPr>
        </p:nvSpPr>
        <p:spPr>
          <a:xfrm>
            <a:off x="5140800" y="1695600"/>
            <a:ext cx="3106800" cy="648000"/>
          </a:xfrm>
          <a:prstGeom prst="rect">
            <a:avLst/>
          </a:prstGeom>
        </p:spPr>
        <p:txBody>
          <a:bodyPr/>
          <a:lstStyle>
            <a:lvl1pPr>
              <a:defRPr sz="35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HEADLINE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522000" y="1206000"/>
            <a:ext cx="4050000" cy="212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7" name="Platshållare för bild 2"/>
          <p:cNvSpPr>
            <a:spLocks noGrp="1"/>
          </p:cNvSpPr>
          <p:nvPr>
            <p:ph type="pic" sz="quarter" idx="13" hasCustomPrompt="1"/>
          </p:nvPr>
        </p:nvSpPr>
        <p:spPr>
          <a:xfrm>
            <a:off x="522000" y="3510000"/>
            <a:ext cx="4050000" cy="212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140862" y="2631600"/>
            <a:ext cx="3106738" cy="3268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13575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 hasCustomPrompt="1"/>
          </p:nvPr>
        </p:nvSpPr>
        <p:spPr>
          <a:xfrm>
            <a:off x="428400" y="1180800"/>
            <a:ext cx="6609600" cy="756000"/>
          </a:xfrm>
          <a:prstGeom prst="rect">
            <a:avLst/>
          </a:prstGeom>
        </p:spPr>
        <p:txBody>
          <a:bodyPr/>
          <a:lstStyle>
            <a:lvl1pPr>
              <a:defRPr sz="3500" b="1" cap="none" baseline="0">
                <a:solidFill>
                  <a:srgbClr val="787878"/>
                </a:solidFill>
                <a:latin typeface="+mj-lt"/>
              </a:defRPr>
            </a:lvl1pPr>
          </a:lstStyle>
          <a:p>
            <a:r>
              <a:rPr lang="sv-SE" dirty="0"/>
              <a:t>INSERT HEADLINE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29237" y="2300400"/>
            <a:ext cx="6608763" cy="3268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787878"/>
                </a:solidFill>
                <a:latin typeface="+mj-lt"/>
              </a:defRPr>
            </a:lvl1pPr>
          </a:lstStyle>
          <a:p>
            <a:pPr lvl="0"/>
            <a:r>
              <a:rPr lang="sv-SE" dirty="0" err="1"/>
              <a:t>Insert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87471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522000" y="1080000"/>
            <a:ext cx="8103600" cy="505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rgbClr val="787878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965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316523" y="263769"/>
            <a:ext cx="8361485" cy="3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/>
          <p:cNvSpPr/>
          <p:nvPr userDrawn="1"/>
        </p:nvSpPr>
        <p:spPr>
          <a:xfrm>
            <a:off x="501162" y="6150217"/>
            <a:ext cx="8361485" cy="3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3999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rgbClr val="787878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785088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 hasCustomPrompt="1"/>
          </p:nvPr>
        </p:nvSpPr>
        <p:spPr>
          <a:xfrm>
            <a:off x="5140800" y="1695600"/>
            <a:ext cx="3106800" cy="648000"/>
          </a:xfrm>
          <a:prstGeom prst="rect">
            <a:avLst/>
          </a:prstGeom>
        </p:spPr>
        <p:txBody>
          <a:bodyPr/>
          <a:lstStyle>
            <a:lvl1pPr>
              <a:defRPr sz="3500" b="1" cap="all" baseline="0">
                <a:solidFill>
                  <a:srgbClr val="787878"/>
                </a:solidFill>
                <a:latin typeface="+mj-lt"/>
              </a:defRPr>
            </a:lvl1pPr>
          </a:lstStyle>
          <a:p>
            <a:r>
              <a:rPr lang="sv-SE" dirty="0"/>
              <a:t>HEADLINE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522000" y="1206000"/>
            <a:ext cx="4050000" cy="443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rgbClr val="787878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5140862" y="2631918"/>
            <a:ext cx="3106738" cy="32683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787878"/>
                </a:solidFill>
                <a:latin typeface="+mj-lt"/>
              </a:defRPr>
            </a:lvl1pPr>
          </a:lstStyle>
          <a:p>
            <a:pPr lvl="0"/>
            <a:r>
              <a:rPr lang="sv-SE" dirty="0" err="1"/>
              <a:t>Insert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74686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33174" y="1250594"/>
            <a:ext cx="3106800" cy="589092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HEADLINE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" hasCustomPrompt="1"/>
          </p:nvPr>
        </p:nvSpPr>
        <p:spPr>
          <a:xfrm>
            <a:off x="533172" y="2301678"/>
            <a:ext cx="3777569" cy="2959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text</a:t>
            </a:r>
          </a:p>
        </p:txBody>
      </p:sp>
      <p:sp>
        <p:nvSpPr>
          <p:cNvPr id="18" name="Content Placeholder 4"/>
          <p:cNvSpPr>
            <a:spLocks noGrp="1"/>
          </p:cNvSpPr>
          <p:nvPr>
            <p:ph sz="half" idx="15" hasCustomPrompt="1"/>
          </p:nvPr>
        </p:nvSpPr>
        <p:spPr>
          <a:xfrm>
            <a:off x="4794434" y="2301677"/>
            <a:ext cx="3777569" cy="2959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418368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 hasCustomPrompt="1"/>
          </p:nvPr>
        </p:nvSpPr>
        <p:spPr>
          <a:xfrm>
            <a:off x="5140800" y="1695600"/>
            <a:ext cx="3106800" cy="648000"/>
          </a:xfrm>
          <a:prstGeom prst="rect">
            <a:avLst/>
          </a:prstGeom>
        </p:spPr>
        <p:txBody>
          <a:bodyPr/>
          <a:lstStyle>
            <a:lvl1pPr>
              <a:defRPr sz="3500" b="1" cap="all" baseline="0">
                <a:solidFill>
                  <a:srgbClr val="787878"/>
                </a:solidFill>
                <a:latin typeface="+mj-lt"/>
              </a:defRPr>
            </a:lvl1pPr>
          </a:lstStyle>
          <a:p>
            <a:r>
              <a:rPr lang="sv-SE" dirty="0"/>
              <a:t>HEADLINE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2" hasCustomPrompt="1"/>
          </p:nvPr>
        </p:nvSpPr>
        <p:spPr>
          <a:xfrm>
            <a:off x="522000" y="1206000"/>
            <a:ext cx="4050000" cy="212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rgbClr val="787878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7" name="Platshållare för bild 2"/>
          <p:cNvSpPr>
            <a:spLocks noGrp="1"/>
          </p:cNvSpPr>
          <p:nvPr>
            <p:ph type="pic" sz="quarter" idx="13" hasCustomPrompt="1"/>
          </p:nvPr>
        </p:nvSpPr>
        <p:spPr>
          <a:xfrm>
            <a:off x="522000" y="3510000"/>
            <a:ext cx="4050000" cy="212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baseline="0" dirty="0">
                <a:solidFill>
                  <a:srgbClr val="787878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140862" y="2631600"/>
            <a:ext cx="3106738" cy="3268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787878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30697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title="pic_logoA_whit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4600" y="2514600"/>
            <a:ext cx="4102100" cy="2280294"/>
          </a:xfrm>
          <a:prstGeom prst="rect">
            <a:avLst/>
          </a:prstGeom>
        </p:spPr>
      </p:pic>
      <p:sp>
        <p:nvSpPr>
          <p:cNvPr id="4" name="Rektangel 3"/>
          <p:cNvSpPr/>
          <p:nvPr userDrawn="1"/>
        </p:nvSpPr>
        <p:spPr>
          <a:xfrm>
            <a:off x="422031" y="298938"/>
            <a:ext cx="8255977" cy="369277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/>
          <p:cNvSpPr/>
          <p:nvPr userDrawn="1"/>
        </p:nvSpPr>
        <p:spPr>
          <a:xfrm>
            <a:off x="437661" y="6122376"/>
            <a:ext cx="8255977" cy="369277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04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 hasCustomPrompt="1"/>
          </p:nvPr>
        </p:nvSpPr>
        <p:spPr>
          <a:xfrm>
            <a:off x="429330" y="1656000"/>
            <a:ext cx="8288785" cy="2277645"/>
          </a:xfrm>
          <a:prstGeom prst="rect">
            <a:avLst/>
          </a:prstGeom>
        </p:spPr>
        <p:txBody>
          <a:bodyPr/>
          <a:lstStyle>
            <a:lvl1pPr>
              <a:defRPr lang="sv-SE" sz="7000" b="1" kern="1200" baseline="0" dirty="0" smtClean="0">
                <a:solidFill>
                  <a:schemeClr val="bg1"/>
                </a:solidFill>
                <a:latin typeface="+mj-lt"/>
                <a:ea typeface="+mn-ea"/>
                <a:cs typeface="BentonSans Bold"/>
              </a:defRPr>
            </a:lvl1pPr>
          </a:lstStyle>
          <a:p>
            <a:r>
              <a:rPr lang="sv-SE" dirty="0"/>
              <a:t>INSERT </a:t>
            </a:r>
            <a:br>
              <a:rPr lang="sv-SE" dirty="0"/>
            </a:br>
            <a:r>
              <a:rPr lang="sv-SE" dirty="0"/>
              <a:t>HEADING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429330" y="4716000"/>
            <a:ext cx="3717925" cy="42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2000" kern="1200" dirty="0">
                <a:solidFill>
                  <a:schemeClr val="bg1"/>
                </a:solidFill>
                <a:latin typeface="+mn-lt"/>
                <a:ea typeface="+mn-ea"/>
                <a:cs typeface="ScalaOT"/>
              </a:defRPr>
            </a:lvl1pPr>
          </a:lstStyle>
          <a:p>
            <a:pPr lvl="0"/>
            <a:r>
              <a:rPr lang="sv-SE" dirty="0" err="1"/>
              <a:t>Insert</a:t>
            </a:r>
            <a:r>
              <a:rPr lang="sv-SE" dirty="0"/>
              <a:t> date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2" hasCustomPrompt="1"/>
          </p:nvPr>
        </p:nvSpPr>
        <p:spPr>
          <a:xfrm>
            <a:off x="428400" y="3942000"/>
            <a:ext cx="5760000" cy="673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sv-SE" sz="3000" kern="1200" baseline="0" dirty="0" smtClean="0">
                <a:solidFill>
                  <a:schemeClr val="bg1"/>
                </a:solidFill>
                <a:latin typeface="+mj-lt"/>
                <a:ea typeface="+mn-ea"/>
                <a:cs typeface="BentonSans Regular" panose="02000503000000020004" pitchFamily="50" charset="0"/>
              </a:defRPr>
            </a:lvl1pPr>
          </a:lstStyle>
          <a:p>
            <a:pPr lvl="0"/>
            <a:r>
              <a:rPr lang="sv-SE" dirty="0" err="1"/>
              <a:t>Insert</a:t>
            </a:r>
            <a:r>
              <a:rPr lang="sv-SE" dirty="0"/>
              <a:t> </a:t>
            </a:r>
            <a:r>
              <a:rPr lang="sv-SE" dirty="0" err="1"/>
              <a:t>Subtitle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125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ak 7"/>
          <p:cNvCxnSpPr/>
          <p:nvPr userDrawn="1"/>
        </p:nvCxnSpPr>
        <p:spPr>
          <a:xfrm>
            <a:off x="520700" y="477482"/>
            <a:ext cx="5760000" cy="0"/>
          </a:xfrm>
          <a:prstGeom prst="line">
            <a:avLst/>
          </a:prstGeom>
          <a:ln w="9525" cmpd="sng">
            <a:solidFill>
              <a:srgbClr val="78787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_logoB" title="pic_logoB_gray"/>
          <p:cNvPicPr>
            <a:picLocks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04000" y="331106"/>
            <a:ext cx="1458157" cy="2286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83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72" r:id="rId3"/>
    <p:sldLayoutId id="2147483674" r:id="rId4"/>
    <p:sldLayoutId id="2147483667" r:id="rId5"/>
    <p:sldLayoutId id="2147483687" r:id="rId6"/>
    <p:sldLayoutId id="2147483670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ak 7"/>
          <p:cNvCxnSpPr/>
          <p:nvPr userDrawn="1"/>
        </p:nvCxnSpPr>
        <p:spPr>
          <a:xfrm>
            <a:off x="520700" y="477482"/>
            <a:ext cx="5760000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dobjekt 8" title="pic_logoB_white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04000" y="331106"/>
            <a:ext cx="1458157" cy="2286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126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4" r:id="rId2"/>
    <p:sldLayoutId id="2147483666" r:id="rId3"/>
    <p:sldLayoutId id="2147483673" r:id="rId4"/>
    <p:sldLayoutId id="2147483669" r:id="rId5"/>
    <p:sldLayoutId id="2147483688" r:id="rId6"/>
    <p:sldLayoutId id="2147483668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29330" y="1656000"/>
            <a:ext cx="8307574" cy="2277645"/>
          </a:xfrm>
        </p:spPr>
        <p:txBody>
          <a:bodyPr/>
          <a:lstStyle/>
          <a:p>
            <a:r>
              <a:rPr lang="sv-SE" dirty="0"/>
              <a:t>OTB-Evidensgrupp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429330" y="4716000"/>
            <a:ext cx="8524170" cy="422275"/>
          </a:xfrm>
        </p:spPr>
        <p:txBody>
          <a:bodyPr/>
          <a:lstStyle/>
          <a:p>
            <a:r>
              <a:rPr lang="sv-SE" dirty="0"/>
              <a:t>Stockholm </a:t>
            </a:r>
          </a:p>
          <a:p>
            <a:r>
              <a:rPr lang="sv-SE" dirty="0"/>
              <a:t>OTB Dialogmöte och vårmöte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24:e maj, 2019</a:t>
            </a:r>
          </a:p>
        </p:txBody>
      </p:sp>
    </p:spTree>
    <p:extLst>
      <p:ext uri="{BB962C8B-B14F-4D97-AF65-F5344CB8AC3E}">
        <p14:creationId xmlns:p14="http://schemas.microsoft.com/office/powerpoint/2010/main" val="3943000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B95A4F-BFAE-4481-975D-320574F32F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sz="2000" dirty="0">
                <a:solidFill>
                  <a:schemeClr val="tx1"/>
                </a:solidFill>
              </a:rPr>
              <a:t>https://www.agreetrust.org/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BCA29B-8BE6-45E0-97D3-9DE96104D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784" y="829365"/>
            <a:ext cx="5742432" cy="3925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65AFC-4F5A-4AC1-B971-3AEC9DF93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18435"/>
            <a:ext cx="9144000" cy="8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6B727-84F1-4ACA-8828-0265BE378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400" y="1180800"/>
            <a:ext cx="8253782" cy="756000"/>
          </a:xfrm>
        </p:spPr>
        <p:txBody>
          <a:bodyPr/>
          <a:lstStyle/>
          <a:p>
            <a:r>
              <a:rPr lang="sv-SE" dirty="0"/>
              <a:t>Presentation av arbete vid NOK 2018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A66BB3-1C04-4946-B2B1-C557A11DB4B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lede 5">
            <a:extLst>
              <a:ext uri="{FF2B5EF4-FFF2-40B4-BE49-F238E27FC236}">
                <a16:creationId xmlns:a16="http://schemas.microsoft.com/office/drawing/2014/main" id="{7AD9A579-00F1-4DC8-AACA-D800232EEE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2" y="2787071"/>
            <a:ext cx="3531393" cy="2023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group of people standing in front of a computer screen&#10;&#10;Description automatically generated">
            <a:extLst>
              <a:ext uri="{FF2B5EF4-FFF2-40B4-BE49-F238E27FC236}">
                <a16:creationId xmlns:a16="http://schemas.microsoft.com/office/drawing/2014/main" id="{87AF73FF-700B-4258-822E-F4B6415CA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159" y="2198687"/>
            <a:ext cx="3255169" cy="434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29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B5975F29-607B-405A-A4EF-6DBA0ABF1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Slutsats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3891C9C-AF2F-4AEE-A910-BAF9C441410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F9591B2-A215-4013-9346-00E2620BBB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Kvaliteten på Kliniska riktlinjer för ortopediska behandling av </a:t>
            </a:r>
            <a:r>
              <a:rPr lang="sv-SE" dirty="0" err="1"/>
              <a:t>artos</a:t>
            </a:r>
            <a:r>
              <a:rPr lang="sv-SE" dirty="0"/>
              <a:t> i knäet i Norden varierar.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Framtida riktlinjer bör fokusera på att förbättra:</a:t>
            </a:r>
          </a:p>
          <a:p>
            <a:pPr marL="1028700" lvl="1" indent="-342900"/>
            <a:r>
              <a:rPr lang="sv-SE" sz="2000" dirty="0"/>
              <a:t> </a:t>
            </a:r>
            <a:r>
              <a:rPr lang="sv-SE" sz="2000" dirty="0">
                <a:solidFill>
                  <a:schemeClr val="tx2"/>
                </a:solidFill>
                <a:latin typeface="+mj-lt"/>
              </a:rPr>
              <a:t>metodiken igenom att involvera berörda parter (t.ex. Ortopedingenjörer), </a:t>
            </a:r>
          </a:p>
          <a:p>
            <a:pPr marL="1028700" lvl="1" indent="-342900"/>
            <a:r>
              <a:rPr lang="sv-SE" sz="2000" dirty="0">
                <a:solidFill>
                  <a:schemeClr val="tx2"/>
                </a:solidFill>
                <a:latin typeface="+mj-lt"/>
              </a:rPr>
              <a:t>angivande av intressekonflikter</a:t>
            </a:r>
          </a:p>
          <a:p>
            <a:pPr marL="1028700" lvl="1" indent="-342900"/>
            <a:r>
              <a:rPr lang="sv-SE" sz="2000" dirty="0">
                <a:solidFill>
                  <a:schemeClr val="tx2"/>
                </a:solidFill>
                <a:latin typeface="+mj-lt"/>
              </a:rPr>
              <a:t>utveckla vägledningen för genomförandet</a:t>
            </a:r>
          </a:p>
        </p:txBody>
      </p:sp>
    </p:spTree>
    <p:extLst>
      <p:ext uri="{BB962C8B-B14F-4D97-AF65-F5344CB8AC3E}">
        <p14:creationId xmlns:p14="http://schemas.microsoft.com/office/powerpoint/2010/main" val="207056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341DE-8994-40F9-84D6-7BDC6D54F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Dessutom…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C3BF9-A879-42CD-956B-5E85A71A0F8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68D88A-6E09-4133-9F4E-A6B2B45847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237" y="2300400"/>
            <a:ext cx="7393963" cy="32686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närmare samarbete mellan olika ingenjörer i Sverige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djupare kunskap om process/utformning av riktlinjer i Sverige och andra nordiska länder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upptäckt svagheter och styrkor med olika former länderna emellan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förslag på förbättringsområden inom riktlinjernas utformning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02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28271-A105-4177-BF9B-16F621D4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Tack från oss…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32AD57-2867-45E1-8661-C4EF0430B28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D0558-99E8-4E8D-B4DA-932C3CE9B2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David Rusaw</a:t>
            </a:r>
          </a:p>
          <a:p>
            <a:r>
              <a:rPr lang="sv-SE" dirty="0"/>
              <a:t>Gustav Jarl</a:t>
            </a:r>
          </a:p>
          <a:p>
            <a:r>
              <a:rPr lang="sv-SE" dirty="0"/>
              <a:t>Ulla Tang Hellstrand</a:t>
            </a:r>
          </a:p>
          <a:p>
            <a:r>
              <a:rPr lang="sv-SE" dirty="0"/>
              <a:t>Erika Nordén</a:t>
            </a:r>
          </a:p>
          <a:p>
            <a:r>
              <a:rPr lang="sv-SE" dirty="0"/>
              <a:t>Anton Johannesson</a:t>
            </a:r>
          </a:p>
          <a:p>
            <a:r>
              <a:rPr lang="sv-SE" dirty="0"/>
              <a:t>Göran Sigblad</a:t>
            </a:r>
          </a:p>
          <a:p>
            <a:r>
              <a:rPr lang="sv-SE" dirty="0"/>
              <a:t>Claes Esplund</a:t>
            </a:r>
          </a:p>
          <a:p>
            <a:r>
              <a:rPr lang="sv-SE" dirty="0"/>
              <a:t>Magnus Lilja</a:t>
            </a:r>
          </a:p>
          <a:p>
            <a:r>
              <a:rPr lang="sv-SE" dirty="0"/>
              <a:t>Jessica Crafoord</a:t>
            </a:r>
          </a:p>
          <a:p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94FEA4-1560-48CF-8BDA-80BF2E310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799" y="1847849"/>
            <a:ext cx="5524501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04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65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Saknar systematiskt arbete runt evidensfrågor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Andra vård/hälso professioner har liknande arbetsgrupper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Träffade första gången den 6:e september 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Överens att börja jobba med detta och har fått resurser från OTB och respektive arbetsgivare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101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Gruppmedlemmar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v-SE" dirty="0"/>
              <a:t>David Rusaw</a:t>
            </a:r>
          </a:p>
          <a:p>
            <a:pPr algn="ctr"/>
            <a:r>
              <a:rPr lang="sv-SE" dirty="0"/>
              <a:t>Gustav Jarl</a:t>
            </a:r>
          </a:p>
          <a:p>
            <a:pPr algn="ctr"/>
            <a:r>
              <a:rPr lang="sv-SE" dirty="0"/>
              <a:t>Ulla Tang Hellstrand</a:t>
            </a:r>
          </a:p>
          <a:p>
            <a:pPr algn="ctr"/>
            <a:r>
              <a:rPr lang="sv-SE" dirty="0"/>
              <a:t>Erika Nordén</a:t>
            </a:r>
          </a:p>
          <a:p>
            <a:pPr algn="ctr"/>
            <a:r>
              <a:rPr lang="sv-SE" dirty="0"/>
              <a:t>Anton Johannesson</a:t>
            </a:r>
          </a:p>
          <a:p>
            <a:pPr algn="ctr"/>
            <a:r>
              <a:rPr lang="sv-SE" dirty="0"/>
              <a:t>Magnus Lilja</a:t>
            </a:r>
          </a:p>
          <a:p>
            <a:pPr algn="ctr"/>
            <a:r>
              <a:rPr lang="sv-SE" dirty="0"/>
              <a:t>Göran </a:t>
            </a:r>
            <a:r>
              <a:rPr lang="sv-SE" dirty="0" err="1"/>
              <a:t>Sigblad</a:t>
            </a:r>
            <a:endParaRPr lang="sv-SE" dirty="0"/>
          </a:p>
          <a:p>
            <a:pPr algn="ctr"/>
            <a:r>
              <a:rPr lang="sv-SE" dirty="0"/>
              <a:t>Claes Esplund</a:t>
            </a:r>
          </a:p>
          <a:p>
            <a:pPr algn="ctr"/>
            <a:r>
              <a:rPr lang="sv-SE" dirty="0"/>
              <a:t>Jessica Crafoord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722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Vision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429237" y="2320825"/>
            <a:ext cx="6608763" cy="32686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87878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…att samla in och presentera evidens inom det ortopedtekniska området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Vara delaktig i Socialstyrelsens framtagning av nationella riktlinjer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Synliggöra och stötta ortopedteknisk evidens inom svensk sjukvård</a:t>
            </a:r>
          </a:p>
        </p:txBody>
      </p:sp>
    </p:spTree>
    <p:extLst>
      <p:ext uri="{BB962C8B-B14F-4D97-AF65-F5344CB8AC3E}">
        <p14:creationId xmlns:p14="http://schemas.microsoft.com/office/powerpoint/2010/main" val="251825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Avslutade arbete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9237" y="2300400"/>
            <a:ext cx="8391490" cy="32686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Utvärdering av lämpliga arbetsområden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Identifierat </a:t>
            </a:r>
            <a:r>
              <a:rPr lang="sv-SE" b="1" dirty="0"/>
              <a:t>knäartros</a:t>
            </a:r>
            <a:r>
              <a:rPr lang="sv-SE" dirty="0"/>
              <a:t> utifrån Socialstyrelsens riktlinjer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Arbetat med en </a:t>
            </a:r>
            <a:r>
              <a:rPr lang="sv-SE" b="1" dirty="0"/>
              <a:t>dokument granskning </a:t>
            </a:r>
            <a:r>
              <a:rPr lang="sv-SE" dirty="0"/>
              <a:t>(</a:t>
            </a:r>
            <a:r>
              <a:rPr lang="sv-SE" dirty="0" err="1"/>
              <a:t>Scoping</a:t>
            </a:r>
            <a:r>
              <a:rPr lang="sv-SE" dirty="0"/>
              <a:t> Review) över knäartros </a:t>
            </a:r>
          </a:p>
          <a:p>
            <a:pPr marL="1028700" lvl="1" indent="-342900"/>
            <a:r>
              <a:rPr lang="sv-SE" sz="2000" dirty="0">
                <a:solidFill>
                  <a:schemeClr val="tx2"/>
                </a:solidFill>
                <a:latin typeface="+mj-lt"/>
              </a:rPr>
              <a:t>Granskat internationella, nationella och regionala riktlinjer/vårdprogram</a:t>
            </a:r>
          </a:p>
          <a:p>
            <a:pPr marL="1028700" lvl="1" indent="-342900"/>
            <a:r>
              <a:rPr lang="sv-SE" sz="2000" dirty="0">
                <a:solidFill>
                  <a:schemeClr val="tx2"/>
                </a:solidFill>
                <a:latin typeface="+mj-lt"/>
              </a:rPr>
              <a:t>Systematisk granskning av internationella och nationella riktlinjer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721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Pågående arbete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9237" y="2300400"/>
            <a:ext cx="7347781" cy="32686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Publicering av resultat för tidigare nämnt manuskript </a:t>
            </a:r>
          </a:p>
          <a:p>
            <a:pPr marL="1028700" lvl="1" indent="-342900"/>
            <a:r>
              <a:rPr lang="sv-SE" sz="2000" dirty="0">
                <a:solidFill>
                  <a:schemeClr val="tx2"/>
                </a:solidFill>
                <a:latin typeface="+mj-lt"/>
              </a:rPr>
              <a:t>(inlämnade till </a:t>
            </a:r>
            <a:r>
              <a:rPr lang="sv-SE" sz="2000" dirty="0" err="1">
                <a:solidFill>
                  <a:schemeClr val="tx2"/>
                </a:solidFill>
                <a:latin typeface="+mj-lt"/>
              </a:rPr>
              <a:t>Prosthetics</a:t>
            </a:r>
            <a:r>
              <a:rPr lang="sv-SE" sz="2000" dirty="0">
                <a:solidFill>
                  <a:schemeClr val="tx2"/>
                </a:solidFill>
                <a:latin typeface="+mj-lt"/>
              </a:rPr>
              <a:t> &amp; </a:t>
            </a:r>
            <a:r>
              <a:rPr lang="sv-SE" sz="2000" dirty="0" err="1">
                <a:solidFill>
                  <a:schemeClr val="tx2"/>
                </a:solidFill>
                <a:latin typeface="+mj-lt"/>
              </a:rPr>
              <a:t>Orthotics</a:t>
            </a:r>
            <a:r>
              <a:rPr lang="sv-SE" sz="2000" dirty="0">
                <a:solidFill>
                  <a:schemeClr val="tx2"/>
                </a:solidFill>
                <a:latin typeface="+mj-lt"/>
              </a:rPr>
              <a:t> International)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Behålla kontakt med Socialstyrelsen</a:t>
            </a:r>
          </a:p>
        </p:txBody>
      </p:sp>
    </p:spTree>
    <p:extLst>
      <p:ext uri="{BB962C8B-B14F-4D97-AF65-F5344CB8AC3E}">
        <p14:creationId xmlns:p14="http://schemas.microsoft.com/office/powerpoint/2010/main" val="351900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091C4-37A6-4458-99A8-7CDC063F4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99" y="1180800"/>
            <a:ext cx="8250237" cy="1399114"/>
          </a:xfrm>
        </p:spPr>
        <p:txBody>
          <a:bodyPr/>
          <a:lstStyle/>
          <a:p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Nordic Clinical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Guidelines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 for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Orthotic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Treatment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 of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Osteoarthritis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 of the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Knee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: A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Systematic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 Review </a:t>
            </a:r>
            <a:r>
              <a:rPr lang="sv-SE" sz="2800" dirty="0" err="1">
                <a:latin typeface="Calibri" panose="020F0502020204030204" pitchFamily="34" charset="0"/>
                <a:ea typeface="Calibri" panose="020F0502020204030204" pitchFamily="34" charset="0"/>
              </a:rPr>
              <a:t>Using</a:t>
            </a:r>
            <a: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  <a:t> the AGREE II Instrument</a:t>
            </a:r>
            <a:b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</a:rPr>
              <a:t>David Rusaw, Gustav Jarl, Ulla Tang Hellstrand, Erika Nordén, Anton Johannesson</a:t>
            </a:r>
            <a:br>
              <a:rPr lang="sv-SE" sz="28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sv-SE" sz="2400" dirty="0"/>
            </a:br>
            <a:r>
              <a:rPr lang="en-US" sz="2400" dirty="0"/>
              <a:t> 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F328E-5017-4DC8-B9F1-D60645C5F3F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3C53AD-2005-444A-9A15-5FFC90E8E9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237" y="2830982"/>
            <a:ext cx="8249399" cy="2738080"/>
          </a:xfrm>
        </p:spPr>
        <p:txBody>
          <a:bodyPr/>
          <a:lstStyle/>
          <a:p>
            <a:r>
              <a:rPr lang="sv-SE" dirty="0"/>
              <a:t>Systematisk litteratursökning och kontakt med patient-/intressegrupper </a:t>
            </a:r>
          </a:p>
          <a:p>
            <a:r>
              <a:rPr lang="sv-SE" dirty="0"/>
              <a:t>”Riktlinjer för ortopedteknisk behandling av knäartros”</a:t>
            </a:r>
          </a:p>
          <a:p>
            <a:r>
              <a:rPr lang="sv-SE" dirty="0"/>
              <a:t>Inom nordiska länder identifierade 4 riktlinjer (3 hälso myndigheter (SV, NO, DK) och en läkarförening (FI))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414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15F6C9-982F-4E4E-97D2-76D1DC6274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sz="2000" dirty="0">
                <a:solidFill>
                  <a:schemeClr val="tx1"/>
                </a:solidFill>
              </a:rPr>
              <a:t>https://www.agreetrust.org/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5F0CB6-122A-4C2E-AD7F-8C00FE206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199" y="867985"/>
            <a:ext cx="6609601" cy="539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3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B95A4F-BFAE-4481-975D-320574F32F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sz="2000" dirty="0">
                <a:solidFill>
                  <a:schemeClr val="tx1"/>
                </a:solidFill>
              </a:rPr>
              <a:t>https://www.agreetrust.org/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BCA29B-8BE6-45E0-97D3-9DE96104D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784" y="829365"/>
            <a:ext cx="5742432" cy="3925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65AFC-4F5A-4AC1-B971-3AEC9DF93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18435"/>
            <a:ext cx="9144000" cy="8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29500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JU Colors">
      <a:dk1>
        <a:sysClr val="windowText" lastClr="000000"/>
      </a:dk1>
      <a:lt1>
        <a:sysClr val="window" lastClr="FFFFFF"/>
      </a:lt1>
      <a:dk2>
        <a:srgbClr val="787878"/>
      </a:dk2>
      <a:lt2>
        <a:srgbClr val="E7E6E6"/>
      </a:lt2>
      <a:accent1>
        <a:srgbClr val="FFB500"/>
      </a:accent1>
      <a:accent2>
        <a:srgbClr val="961B81"/>
      </a:accent2>
      <a:accent3>
        <a:srgbClr val="003865"/>
      </a:accent3>
      <a:accent4>
        <a:srgbClr val="EBEBDF"/>
      </a:accent4>
      <a:accent5>
        <a:srgbClr val="009CDE"/>
      </a:accent5>
      <a:accent6>
        <a:srgbClr val="007A33"/>
      </a:accent6>
      <a:hlink>
        <a:srgbClr val="0563C1"/>
      </a:hlink>
      <a:folHlink>
        <a:srgbClr val="954F72"/>
      </a:folHlink>
    </a:clrScheme>
    <a:fontScheme name="JU-Fonts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8A0F6B8-6209-46FC-A571-220C51A56C38}" vid="{8257D268-A614-4A5E-A78D-20CA105431C7}"/>
    </a:ext>
  </a:extLst>
</a:theme>
</file>

<file path=ppt/theme/theme2.xml><?xml version="1.0" encoding="utf-8"?>
<a:theme xmlns:a="http://schemas.openxmlformats.org/drawingml/2006/main" name="Blue">
  <a:themeElements>
    <a:clrScheme name="JU Colors">
      <a:dk1>
        <a:sysClr val="windowText" lastClr="000000"/>
      </a:dk1>
      <a:lt1>
        <a:sysClr val="window" lastClr="FFFFFF"/>
      </a:lt1>
      <a:dk2>
        <a:srgbClr val="787878"/>
      </a:dk2>
      <a:lt2>
        <a:srgbClr val="E7E6E6"/>
      </a:lt2>
      <a:accent1>
        <a:srgbClr val="FFB500"/>
      </a:accent1>
      <a:accent2>
        <a:srgbClr val="961B81"/>
      </a:accent2>
      <a:accent3>
        <a:srgbClr val="003865"/>
      </a:accent3>
      <a:accent4>
        <a:srgbClr val="EBEBDF"/>
      </a:accent4>
      <a:accent5>
        <a:srgbClr val="009CDE"/>
      </a:accent5>
      <a:accent6>
        <a:srgbClr val="007A33"/>
      </a:accent6>
      <a:hlink>
        <a:srgbClr val="0563C1"/>
      </a:hlink>
      <a:folHlink>
        <a:srgbClr val="954F72"/>
      </a:folHlink>
    </a:clrScheme>
    <a:fontScheme name="JU-Fonts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8A0F6B8-6209-46FC-A571-220C51A56C38}" vid="{749239CC-B088-4496-90B8-8BF5994E906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151a519d-3700-4d0b-9431-082148b7e268</Template>
  <TotalTime>7710</TotalTime>
  <Words>526</Words>
  <Application>Microsoft Office PowerPoint</Application>
  <PresentationFormat>Bildspel på skärmen (4:3)</PresentationFormat>
  <Paragraphs>79</Paragraphs>
  <Slides>15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White</vt:lpstr>
      <vt:lpstr>Blue</vt:lpstr>
      <vt:lpstr>OTB-Evidensgrupp</vt:lpstr>
      <vt:lpstr>Syfte</vt:lpstr>
      <vt:lpstr>Gruppmedlemmar</vt:lpstr>
      <vt:lpstr>Vision</vt:lpstr>
      <vt:lpstr>Avslutade arbete</vt:lpstr>
      <vt:lpstr>Pågående arbete</vt:lpstr>
      <vt:lpstr>Nordic Clinical Guidelines for Orthotic Treatment of Osteoarthritis of the Knee: A Systematic Review Using the AGREE II Instrument David Rusaw, Gustav Jarl, Ulla Tang Hellstrand, Erika Nordén, Anton Johannesson    </vt:lpstr>
      <vt:lpstr>PowerPoint-presentation</vt:lpstr>
      <vt:lpstr>PowerPoint-presentation</vt:lpstr>
      <vt:lpstr>PowerPoint-presentation</vt:lpstr>
      <vt:lpstr>Presentation av arbete vid NOK 2018</vt:lpstr>
      <vt:lpstr>Slutsats</vt:lpstr>
      <vt:lpstr>Dessutom…</vt:lpstr>
      <vt:lpstr>Tack från oss…</vt:lpstr>
      <vt:lpstr>PowerPoint-presentation</vt:lpstr>
    </vt:vector>
  </TitlesOfParts>
  <Company>Jönköping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OTB-Evidensgrupp</dc:title>
  <dc:creator>David Rusaw</dc:creator>
  <cp:lastModifiedBy>göran sigblad</cp:lastModifiedBy>
  <cp:revision>50</cp:revision>
  <dcterms:created xsi:type="dcterms:W3CDTF">2017-11-17T08:44:22Z</dcterms:created>
  <dcterms:modified xsi:type="dcterms:W3CDTF">2019-04-24T09:03:21Z</dcterms:modified>
</cp:coreProperties>
</file>