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8" r:id="rId2"/>
    <p:sldId id="260" r:id="rId3"/>
    <p:sldId id="262" r:id="rId4"/>
    <p:sldId id="280" r:id="rId5"/>
    <p:sldId id="281" r:id="rId6"/>
    <p:sldId id="261" r:id="rId7"/>
    <p:sldId id="263" r:id="rId8"/>
    <p:sldId id="275" r:id="rId9"/>
    <p:sldId id="277" r:id="rId10"/>
    <p:sldId id="278" r:id="rId11"/>
    <p:sldId id="268" r:id="rId12"/>
    <p:sldId id="269" r:id="rId13"/>
    <p:sldId id="271" r:id="rId14"/>
    <p:sldId id="276" r:id="rId15"/>
    <p:sldId id="272" r:id="rId16"/>
    <p:sldId id="273" r:id="rId17"/>
    <p:sldId id="279" r:id="rId18"/>
    <p:sldId id="274" r:id="rId19"/>
    <p:sldId id="270" r:id="rId20"/>
  </p:sldIdLst>
  <p:sldSz cx="9144000" cy="6858000" type="screen4x3"/>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3DC"/>
    <a:srgbClr val="003468"/>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82" autoAdjust="0"/>
    <p:restoredTop sz="94624" autoAdjust="0"/>
  </p:normalViewPr>
  <p:slideViewPr>
    <p:cSldViewPr snapToGrid="0">
      <p:cViewPr varScale="1">
        <p:scale>
          <a:sx n="84" d="100"/>
          <a:sy n="84" d="100"/>
        </p:scale>
        <p:origin x="977" y="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9" name="Rektangel 18">
            <a:extLst>
              <a:ext uri="{FF2B5EF4-FFF2-40B4-BE49-F238E27FC236}">
                <a16:creationId xmlns:a16="http://schemas.microsoft.com/office/drawing/2014/main" id="{54F1F192-917D-44EE-9330-50224318389F}"/>
              </a:ext>
            </a:extLst>
          </p:cNvPr>
          <p:cNvSpPr/>
          <p:nvPr userDrawn="1"/>
        </p:nvSpPr>
        <p:spPr bwMode="auto">
          <a:xfrm>
            <a:off x="0" y="0"/>
            <a:ext cx="9144000" cy="972000"/>
          </a:xfrm>
          <a:prstGeom prst="rect">
            <a:avLst/>
          </a:prstGeom>
          <a:solidFill>
            <a:srgbClr val="E9E3DC"/>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20" name="Bild 19">
            <a:extLst>
              <a:ext uri="{FF2B5EF4-FFF2-40B4-BE49-F238E27FC236}">
                <a16:creationId xmlns:a16="http://schemas.microsoft.com/office/drawing/2014/main" id="{01EFBFFE-FAB1-45A9-A57E-155DF9007B4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21" name="Grupp 20">
            <a:extLst>
              <a:ext uri="{FF2B5EF4-FFF2-40B4-BE49-F238E27FC236}">
                <a16:creationId xmlns:a16="http://schemas.microsoft.com/office/drawing/2014/main" id="{A5EE197A-2218-490C-B910-50D02DE869E9}"/>
              </a:ext>
            </a:extLst>
          </p:cNvPr>
          <p:cNvGrpSpPr/>
          <p:nvPr userDrawn="1"/>
        </p:nvGrpSpPr>
        <p:grpSpPr>
          <a:xfrm>
            <a:off x="8999538" y="3175"/>
            <a:ext cx="144463" cy="788988"/>
            <a:chOff x="8999538" y="3175"/>
            <a:chExt cx="144463" cy="788988"/>
          </a:xfrm>
        </p:grpSpPr>
        <p:sp>
          <p:nvSpPr>
            <p:cNvPr id="22" name="Rectangle 30">
              <a:extLst>
                <a:ext uri="{FF2B5EF4-FFF2-40B4-BE49-F238E27FC236}">
                  <a16:creationId xmlns:a16="http://schemas.microsoft.com/office/drawing/2014/main" id="{5BF1DE56-4FC2-4C94-A969-E8D1A58B6751}"/>
                </a:ext>
              </a:extLst>
            </p:cNvPr>
            <p:cNvSpPr>
              <a:spLocks noChangeAspect="1" noChangeArrowheads="1"/>
            </p:cNvSpPr>
            <p:nvPr userDrawn="1"/>
          </p:nvSpPr>
          <p:spPr bwMode="auto">
            <a:xfrm>
              <a:off x="8999538" y="3175"/>
              <a:ext cx="144463" cy="144463"/>
            </a:xfrm>
            <a:prstGeom prst="rect">
              <a:avLst/>
            </a:prstGeom>
            <a:solidFill>
              <a:schemeClr val="accent2"/>
            </a:solidFill>
            <a:ln>
              <a:noFill/>
            </a:ln>
            <a:effectLst/>
            <a:extLst/>
          </p:spPr>
          <p:txBody>
            <a:bodyPr anchor="ctr">
              <a:spAutoFit/>
            </a:bodyPr>
            <a:lstStyle/>
            <a:p>
              <a:endParaRPr lang="sv-SE"/>
            </a:p>
          </p:txBody>
        </p:sp>
        <p:sp>
          <p:nvSpPr>
            <p:cNvPr id="23" name="Rectangle 31">
              <a:extLst>
                <a:ext uri="{FF2B5EF4-FFF2-40B4-BE49-F238E27FC236}">
                  <a16:creationId xmlns:a16="http://schemas.microsoft.com/office/drawing/2014/main" id="{34485709-C896-4731-9C30-270E246602C4}"/>
                </a:ext>
              </a:extLst>
            </p:cNvPr>
            <p:cNvSpPr>
              <a:spLocks noChangeAspect="1" noChangeArrowheads="1"/>
            </p:cNvSpPr>
            <p:nvPr userDrawn="1"/>
          </p:nvSpPr>
          <p:spPr bwMode="auto">
            <a:xfrm>
              <a:off x="8999538" y="222250"/>
              <a:ext cx="144463" cy="144463"/>
            </a:xfrm>
            <a:prstGeom prst="rect">
              <a:avLst/>
            </a:prstGeom>
            <a:solidFill>
              <a:schemeClr val="accent2"/>
            </a:solidFill>
            <a:ln>
              <a:noFill/>
            </a:ln>
            <a:effectLst/>
            <a:extLst/>
          </p:spPr>
          <p:txBody>
            <a:bodyPr anchor="ctr">
              <a:spAutoFit/>
            </a:bodyPr>
            <a:lstStyle/>
            <a:p>
              <a:endParaRPr lang="sv-SE"/>
            </a:p>
          </p:txBody>
        </p:sp>
        <p:sp>
          <p:nvSpPr>
            <p:cNvPr id="24" name="Rectangle 32">
              <a:extLst>
                <a:ext uri="{FF2B5EF4-FFF2-40B4-BE49-F238E27FC236}">
                  <a16:creationId xmlns:a16="http://schemas.microsoft.com/office/drawing/2014/main" id="{AEC58057-F316-49ED-81A9-D948AF099990}"/>
                </a:ext>
              </a:extLst>
            </p:cNvPr>
            <p:cNvSpPr>
              <a:spLocks noChangeAspect="1" noChangeArrowheads="1"/>
            </p:cNvSpPr>
            <p:nvPr userDrawn="1"/>
          </p:nvSpPr>
          <p:spPr bwMode="auto">
            <a:xfrm>
              <a:off x="8999538" y="434975"/>
              <a:ext cx="144463" cy="144463"/>
            </a:xfrm>
            <a:prstGeom prst="rect">
              <a:avLst/>
            </a:prstGeom>
            <a:solidFill>
              <a:schemeClr val="accent1"/>
            </a:solidFill>
            <a:ln>
              <a:noFill/>
            </a:ln>
            <a:effectLst/>
            <a:extLst/>
          </p:spPr>
          <p:txBody>
            <a:bodyPr anchor="ctr">
              <a:spAutoFit/>
            </a:bodyPr>
            <a:lstStyle/>
            <a:p>
              <a:endParaRPr lang="sv-SE"/>
            </a:p>
          </p:txBody>
        </p:sp>
        <p:sp>
          <p:nvSpPr>
            <p:cNvPr id="25" name="Rectangle 33">
              <a:extLst>
                <a:ext uri="{FF2B5EF4-FFF2-40B4-BE49-F238E27FC236}">
                  <a16:creationId xmlns:a16="http://schemas.microsoft.com/office/drawing/2014/main" id="{911914C6-C46E-436E-9A4C-E9EC2C6CB4FE}"/>
                </a:ext>
              </a:extLst>
            </p:cNvPr>
            <p:cNvSpPr>
              <a:spLocks noChangeAspect="1" noChangeArrowheads="1"/>
            </p:cNvSpPr>
            <p:nvPr userDrawn="1"/>
          </p:nvSpPr>
          <p:spPr bwMode="auto">
            <a:xfrm>
              <a:off x="8999538" y="647700"/>
              <a:ext cx="144463" cy="144463"/>
            </a:xfrm>
            <a:prstGeom prst="rect">
              <a:avLst/>
            </a:prstGeom>
            <a:solidFill>
              <a:schemeClr val="accent2"/>
            </a:solidFill>
            <a:ln>
              <a:noFill/>
            </a:ln>
            <a:effectLst/>
            <a:extLst/>
          </p:spPr>
          <p:txBody>
            <a:bodyPr anchor="ctr">
              <a:spAutoFit/>
            </a:bodyPr>
            <a:lstStyle/>
            <a:p>
              <a:endParaRPr lang="sv-SE"/>
            </a:p>
          </p:txBody>
        </p:sp>
      </p:grpSp>
      <p:sp>
        <p:nvSpPr>
          <p:cNvPr id="13315" name="Rectangle 3"/>
          <p:cNvSpPr>
            <a:spLocks noGrp="1" noChangeArrowheads="1"/>
          </p:cNvSpPr>
          <p:nvPr>
            <p:ph type="ctrTitle"/>
          </p:nvPr>
        </p:nvSpPr>
        <p:spPr>
          <a:xfrm>
            <a:off x="685800" y="2130427"/>
            <a:ext cx="7772400" cy="1470025"/>
          </a:xfrm>
        </p:spPr>
        <p:txBody>
          <a:bodyPr/>
          <a:lstStyle>
            <a:lvl1pPr algn="ctr">
              <a:defRPr/>
            </a:lvl1pPr>
          </a:lstStyle>
          <a:p>
            <a:pPr lvl="0"/>
            <a:r>
              <a:rPr lang="sv-SE" noProof="0" dirty="0"/>
              <a:t>Klicka här för att ändra format</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sv-SE" noProof="0" dirty="0"/>
              <a:t>Klicka här för att ändra format på underrubrik i bakgrunden</a:t>
            </a:r>
          </a:p>
        </p:txBody>
      </p:sp>
      <p:sp>
        <p:nvSpPr>
          <p:cNvPr id="13321" name="Rectangle 9"/>
          <p:cNvSpPr>
            <a:spLocks noGrp="1" noChangeArrowheads="1"/>
          </p:cNvSpPr>
          <p:nvPr>
            <p:ph type="dt" sz="half" idx="2"/>
          </p:nvPr>
        </p:nvSpPr>
        <p:spPr/>
        <p:txBody>
          <a:bodyPr/>
          <a:lstStyle>
            <a:lvl1pPr>
              <a:defRPr/>
            </a:lvl1pPr>
          </a:lstStyle>
          <a:p>
            <a:fld id="{AD3DB8B6-3223-481D-88DB-B8AC641C411F}" type="datetime1">
              <a:rPr lang="sv-SE" smtClean="0"/>
              <a:t>2019-04-23</a:t>
            </a:fld>
            <a:endParaRPr lang="sv-SE"/>
          </a:p>
        </p:txBody>
      </p:sp>
      <p:sp>
        <p:nvSpPr>
          <p:cNvPr id="13322" name="Rectangle 10"/>
          <p:cNvSpPr>
            <a:spLocks noGrp="1" noChangeArrowheads="1"/>
          </p:cNvSpPr>
          <p:nvPr>
            <p:ph type="ftr" sz="quarter" idx="3"/>
          </p:nvPr>
        </p:nvSpPr>
        <p:spPr/>
        <p:txBody>
          <a:bodyPr/>
          <a:lstStyle>
            <a:lvl1pPr>
              <a:defRPr/>
            </a:lvl1pPr>
          </a:lstStyle>
          <a:p>
            <a:r>
              <a:rPr lang="sv-SE" dirty="0"/>
              <a:t>Regionledningskontoret</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lvl1pPr>
              <a:defRPr/>
            </a:lvl1pPr>
          </a:lstStyle>
          <a:p>
            <a:fld id="{9D13B87F-F3BA-4563-817A-C9033C870D2C}" type="datetime1">
              <a:rPr lang="sv-SE" smtClean="0"/>
              <a:t>2019-04-23</a:t>
            </a:fld>
            <a:endParaRPr lang="sv-SE"/>
          </a:p>
        </p:txBody>
      </p:sp>
      <p:sp>
        <p:nvSpPr>
          <p:cNvPr id="5" name="Platshållare för sidfot 4"/>
          <p:cNvSpPr>
            <a:spLocks noGrp="1"/>
          </p:cNvSpPr>
          <p:nvPr>
            <p:ph type="ftr" sz="quarter" idx="11"/>
          </p:nvPr>
        </p:nvSpPr>
        <p:spPr/>
        <p:txBody>
          <a:bodyPr/>
          <a:lstStyle>
            <a:lvl1pPr>
              <a:defRPr/>
            </a:lvl1pPr>
          </a:lstStyle>
          <a:p>
            <a:r>
              <a:rPr lang="sv-SE" dirty="0"/>
              <a:t>Regionledningskontoret</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fld id="{1B6E31FF-D028-4626-A5B0-E5DE5AB9E7C3}" type="datetime1">
              <a:rPr lang="sv-SE" smtClean="0"/>
              <a:t>2019-04-23</a:t>
            </a:fld>
            <a:endParaRPr lang="sv-SE"/>
          </a:p>
        </p:txBody>
      </p:sp>
      <p:sp>
        <p:nvSpPr>
          <p:cNvPr id="5" name="Platshållare för sidfot 4"/>
          <p:cNvSpPr>
            <a:spLocks noGrp="1"/>
          </p:cNvSpPr>
          <p:nvPr>
            <p:ph type="ftr" sz="quarter" idx="11"/>
          </p:nvPr>
        </p:nvSpPr>
        <p:spPr/>
        <p:txBody>
          <a:bodyPr/>
          <a:lstStyle>
            <a:lvl1pPr>
              <a:defRPr/>
            </a:lvl1pPr>
          </a:lstStyle>
          <a:p>
            <a:r>
              <a:rPr lang="sv-SE" dirty="0"/>
              <a:t>Regionledningskontoret</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idx="1"/>
          </p:nvPr>
        </p:nvSpPr>
        <p:spPr>
          <a:xfrm>
            <a:off x="719138" y="2159000"/>
            <a:ext cx="3717988" cy="39370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lvl1pPr>
              <a:defRPr/>
            </a:lvl1pPr>
          </a:lstStyle>
          <a:p>
            <a:fld id="{E8FC44D6-C370-4186-9A67-19E6E4756C97}" type="datetime1">
              <a:rPr lang="sv-SE" smtClean="0"/>
              <a:t>2019-04-23</a:t>
            </a:fld>
            <a:endParaRPr lang="sv-SE"/>
          </a:p>
        </p:txBody>
      </p:sp>
      <p:sp>
        <p:nvSpPr>
          <p:cNvPr id="5" name="Platshållare för sidfot 4"/>
          <p:cNvSpPr>
            <a:spLocks noGrp="1"/>
          </p:cNvSpPr>
          <p:nvPr>
            <p:ph type="ftr" sz="quarter" idx="11"/>
          </p:nvPr>
        </p:nvSpPr>
        <p:spPr/>
        <p:txBody>
          <a:bodyPr/>
          <a:lstStyle>
            <a:lvl1pPr>
              <a:defRPr/>
            </a:lvl1pPr>
          </a:lstStyle>
          <a:p>
            <a:r>
              <a:rPr lang="sv-SE" dirty="0"/>
              <a:t>Regionledningskontoret</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4710495" y="2159000"/>
            <a:ext cx="3717988" cy="39370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datum 2"/>
          <p:cNvSpPr>
            <a:spLocks noGrp="1"/>
          </p:cNvSpPr>
          <p:nvPr>
            <p:ph type="dt" sz="half" idx="10"/>
          </p:nvPr>
        </p:nvSpPr>
        <p:spPr/>
        <p:txBody>
          <a:bodyPr/>
          <a:lstStyle>
            <a:lvl1pPr>
              <a:defRPr/>
            </a:lvl1pPr>
          </a:lstStyle>
          <a:p>
            <a:fld id="{D8E096C8-3213-45AC-9B68-F0E8D1AE272E}" type="datetime1">
              <a:rPr lang="sv-SE" smtClean="0"/>
              <a:t>2019-04-23</a:t>
            </a:fld>
            <a:endParaRPr lang="sv-SE"/>
          </a:p>
        </p:txBody>
      </p:sp>
      <p:sp>
        <p:nvSpPr>
          <p:cNvPr id="4" name="Platshållare för sidfot 3"/>
          <p:cNvSpPr>
            <a:spLocks noGrp="1"/>
          </p:cNvSpPr>
          <p:nvPr>
            <p:ph type="ftr" sz="quarter" idx="11"/>
          </p:nvPr>
        </p:nvSpPr>
        <p:spPr/>
        <p:txBody>
          <a:bodyPr/>
          <a:lstStyle>
            <a:lvl1pPr>
              <a:defRPr/>
            </a:lvl1pPr>
          </a:lstStyle>
          <a:p>
            <a:r>
              <a:rPr lang="sv-SE" dirty="0"/>
              <a:t>Regionledningskontoret</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413B54B9-164F-4A9E-A906-96C1E6432984}" type="datetime1">
              <a:rPr lang="sv-SE" smtClean="0"/>
              <a:t>2019-04-23</a:t>
            </a:fld>
            <a:endParaRPr lang="sv-SE"/>
          </a:p>
        </p:txBody>
      </p:sp>
      <p:sp>
        <p:nvSpPr>
          <p:cNvPr id="3" name="Platshållare för sidfot 2"/>
          <p:cNvSpPr>
            <a:spLocks noGrp="1"/>
          </p:cNvSpPr>
          <p:nvPr>
            <p:ph type="ftr" sz="quarter" idx="11"/>
          </p:nvPr>
        </p:nvSpPr>
        <p:spPr/>
        <p:txBody>
          <a:bodyPr/>
          <a:lstStyle>
            <a:lvl1pPr>
              <a:defRPr/>
            </a:lvl1pPr>
          </a:lstStyle>
          <a:p>
            <a:r>
              <a:rPr lang="sv-SE" dirty="0"/>
              <a:t>Regionledningskontoret</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a:p>
        </p:txBody>
      </p:sp>
    </p:spTree>
    <p:extLst>
      <p:ext uri="{BB962C8B-B14F-4D97-AF65-F5344CB8AC3E}">
        <p14:creationId xmlns:p14="http://schemas.microsoft.com/office/powerpoint/2010/main" val="2809269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9138" y="2159000"/>
            <a:ext cx="3682741" cy="3937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r>
              <a:rPr lang="sv-SE" dirty="0"/>
              <a:t>Regionledningskontoret</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
        <p:nvSpPr>
          <p:cNvPr id="7" name="Platshållare för innehåll 2"/>
          <p:cNvSpPr>
            <a:spLocks noGrp="1"/>
          </p:cNvSpPr>
          <p:nvPr>
            <p:ph idx="13"/>
          </p:nvPr>
        </p:nvSpPr>
        <p:spPr>
          <a:xfrm>
            <a:off x="4737359" y="2159000"/>
            <a:ext cx="3682741" cy="393700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276731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9138" y="2159000"/>
            <a:ext cx="7700962" cy="3937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r>
              <a:rPr lang="sv-SE" dirty="0"/>
              <a:t>Regionledningskontoret</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898941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9144000" cy="972000"/>
          </a:xfrm>
          <a:prstGeom prst="rect">
            <a:avLst/>
          </a:prstGeom>
          <a:solidFill>
            <a:srgbClr val="E9E3DC"/>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719139" y="1456595"/>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719139" y="2159000"/>
            <a:ext cx="7700962"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6400801" y="237636"/>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8A320C7F-CAA0-4199-B0EE-E7AD69B082A7}" type="datetime1">
              <a:rPr lang="sv-SE" smtClean="0"/>
              <a:t>2019-04-23</a:t>
            </a:fld>
            <a:endParaRPr lang="sv-SE" dirty="0"/>
          </a:p>
        </p:txBody>
      </p:sp>
      <p:sp>
        <p:nvSpPr>
          <p:cNvPr id="1029" name="Rectangle 5"/>
          <p:cNvSpPr>
            <a:spLocks noGrp="1" noChangeArrowheads="1"/>
          </p:cNvSpPr>
          <p:nvPr>
            <p:ph type="ftr" sz="quarter" idx="3"/>
          </p:nvPr>
        </p:nvSpPr>
        <p:spPr bwMode="auto">
          <a:xfrm>
            <a:off x="6400801" y="65502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Regionledningskontoret</a:t>
            </a:r>
          </a:p>
        </p:txBody>
      </p:sp>
      <p:sp>
        <p:nvSpPr>
          <p:cNvPr id="1030" name="Rectangle 6"/>
          <p:cNvSpPr>
            <a:spLocks noGrp="1" noChangeArrowheads="1"/>
          </p:cNvSpPr>
          <p:nvPr>
            <p:ph type="sldNum" sz="quarter" idx="4"/>
          </p:nvPr>
        </p:nvSpPr>
        <p:spPr bwMode="auto">
          <a:xfrm>
            <a:off x="6400801" y="446333"/>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a:p>
        </p:txBody>
      </p:sp>
      <p:pic>
        <p:nvPicPr>
          <p:cNvPr id="15" name="Bild 14">
            <a:extLst>
              <a:ext uri="{FF2B5EF4-FFF2-40B4-BE49-F238E27FC236}">
                <a16:creationId xmlns:a16="http://schemas.microsoft.com/office/drawing/2014/main" id="{05116325-B406-460C-9ADB-106E06DDABD2}"/>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2643" y="287739"/>
            <a:ext cx="1997319" cy="357545"/>
          </a:xfrm>
          <a:prstGeom prst="rect">
            <a:avLst/>
          </a:prstGeom>
        </p:spPr>
      </p:pic>
      <p:grpSp>
        <p:nvGrpSpPr>
          <p:cNvPr id="16" name="Grupp 15">
            <a:extLst>
              <a:ext uri="{FF2B5EF4-FFF2-40B4-BE49-F238E27FC236}">
                <a16:creationId xmlns:a16="http://schemas.microsoft.com/office/drawing/2014/main" id="{92489088-1FA7-43DD-AC2E-192A613A9A23}"/>
              </a:ext>
            </a:extLst>
          </p:cNvPr>
          <p:cNvGrpSpPr/>
          <p:nvPr userDrawn="1"/>
        </p:nvGrpSpPr>
        <p:grpSpPr>
          <a:xfrm>
            <a:off x="8999538" y="3175"/>
            <a:ext cx="144463" cy="788988"/>
            <a:chOff x="8999538" y="3175"/>
            <a:chExt cx="144463" cy="788988"/>
          </a:xfrm>
        </p:grpSpPr>
        <p:sp>
          <p:nvSpPr>
            <p:cNvPr id="17" name="Rectangle 30">
              <a:extLst>
                <a:ext uri="{FF2B5EF4-FFF2-40B4-BE49-F238E27FC236}">
                  <a16:creationId xmlns:a16="http://schemas.microsoft.com/office/drawing/2014/main" id="{A7A15648-6A42-4897-ABAF-4E8D40D46218}"/>
                </a:ext>
              </a:extLst>
            </p:cNvPr>
            <p:cNvSpPr>
              <a:spLocks noChangeAspect="1" noChangeArrowheads="1"/>
            </p:cNvSpPr>
            <p:nvPr userDrawn="1"/>
          </p:nvSpPr>
          <p:spPr bwMode="auto">
            <a:xfrm>
              <a:off x="8999538" y="3175"/>
              <a:ext cx="144463" cy="144463"/>
            </a:xfrm>
            <a:prstGeom prst="rect">
              <a:avLst/>
            </a:prstGeom>
            <a:solidFill>
              <a:schemeClr val="accent2"/>
            </a:solidFill>
            <a:ln>
              <a:noFill/>
            </a:ln>
            <a:effectLst/>
            <a:extLst/>
          </p:spPr>
          <p:txBody>
            <a:bodyPr anchor="ctr">
              <a:spAutoFit/>
            </a:bodyPr>
            <a:lstStyle/>
            <a:p>
              <a:endParaRPr lang="sv-SE"/>
            </a:p>
          </p:txBody>
        </p:sp>
        <p:sp>
          <p:nvSpPr>
            <p:cNvPr id="18" name="Rectangle 31">
              <a:extLst>
                <a:ext uri="{FF2B5EF4-FFF2-40B4-BE49-F238E27FC236}">
                  <a16:creationId xmlns:a16="http://schemas.microsoft.com/office/drawing/2014/main" id="{D87C648E-60C3-40BD-81D5-9E16C2E0FBC5}"/>
                </a:ext>
              </a:extLst>
            </p:cNvPr>
            <p:cNvSpPr>
              <a:spLocks noChangeAspect="1" noChangeArrowheads="1"/>
            </p:cNvSpPr>
            <p:nvPr userDrawn="1"/>
          </p:nvSpPr>
          <p:spPr bwMode="auto">
            <a:xfrm>
              <a:off x="8999538" y="222250"/>
              <a:ext cx="144463" cy="144463"/>
            </a:xfrm>
            <a:prstGeom prst="rect">
              <a:avLst/>
            </a:prstGeom>
            <a:solidFill>
              <a:schemeClr val="accent2"/>
            </a:solidFill>
            <a:ln>
              <a:noFill/>
            </a:ln>
            <a:effectLst/>
            <a:extLst/>
          </p:spPr>
          <p:txBody>
            <a:bodyPr anchor="ctr">
              <a:spAutoFit/>
            </a:bodyPr>
            <a:lstStyle/>
            <a:p>
              <a:endParaRPr lang="sv-SE"/>
            </a:p>
          </p:txBody>
        </p:sp>
        <p:sp>
          <p:nvSpPr>
            <p:cNvPr id="19" name="Rectangle 32">
              <a:extLst>
                <a:ext uri="{FF2B5EF4-FFF2-40B4-BE49-F238E27FC236}">
                  <a16:creationId xmlns:a16="http://schemas.microsoft.com/office/drawing/2014/main" id="{6BB8206F-75FF-4C3A-98FA-C6D5F5E0C304}"/>
                </a:ext>
              </a:extLst>
            </p:cNvPr>
            <p:cNvSpPr>
              <a:spLocks noChangeAspect="1" noChangeArrowheads="1"/>
            </p:cNvSpPr>
            <p:nvPr userDrawn="1"/>
          </p:nvSpPr>
          <p:spPr bwMode="auto">
            <a:xfrm>
              <a:off x="8999538" y="434975"/>
              <a:ext cx="144463" cy="144463"/>
            </a:xfrm>
            <a:prstGeom prst="rect">
              <a:avLst/>
            </a:prstGeom>
            <a:solidFill>
              <a:schemeClr val="accent1"/>
            </a:solidFill>
            <a:ln>
              <a:noFill/>
            </a:ln>
            <a:effectLst/>
            <a:extLst/>
          </p:spPr>
          <p:txBody>
            <a:bodyPr anchor="ctr">
              <a:spAutoFit/>
            </a:bodyPr>
            <a:lstStyle/>
            <a:p>
              <a:endParaRPr lang="sv-SE"/>
            </a:p>
          </p:txBody>
        </p:sp>
        <p:sp>
          <p:nvSpPr>
            <p:cNvPr id="20" name="Rectangle 33">
              <a:extLst>
                <a:ext uri="{FF2B5EF4-FFF2-40B4-BE49-F238E27FC236}">
                  <a16:creationId xmlns:a16="http://schemas.microsoft.com/office/drawing/2014/main" id="{105FD4D1-BBCE-438E-B4FB-7D9D37E5A0E9}"/>
                </a:ext>
              </a:extLst>
            </p:cNvPr>
            <p:cNvSpPr>
              <a:spLocks noChangeAspect="1" noChangeArrowheads="1"/>
            </p:cNvSpPr>
            <p:nvPr userDrawn="1"/>
          </p:nvSpPr>
          <p:spPr bwMode="auto">
            <a:xfrm>
              <a:off x="8999538" y="647700"/>
              <a:ext cx="144463" cy="144463"/>
            </a:xfrm>
            <a:prstGeom prst="rect">
              <a:avLst/>
            </a:prstGeom>
            <a:solidFill>
              <a:schemeClr val="accent2"/>
            </a:solidFill>
            <a:ln>
              <a:noFill/>
            </a:ln>
            <a:effectLst/>
            <a:extLst/>
          </p:spPr>
          <p:txBody>
            <a:bodyPr anchor="ctr">
              <a:spAutoFit/>
            </a:bodyPr>
            <a:lstStyle/>
            <a:p>
              <a:endParaRPr lang="sv-SE"/>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 id="2147483659" r:id="rId7"/>
    <p:sldLayoutId id="2147483660" r:id="rId8"/>
  </p:sldLayoutIdLst>
  <p:hf hdr="0"/>
  <p:txStyles>
    <p:titleStyle>
      <a:lvl1pPr algn="l" rtl="0" fontAlgn="base">
        <a:spcBef>
          <a:spcPct val="0"/>
        </a:spcBef>
        <a:spcAft>
          <a:spcPct val="0"/>
        </a:spcAft>
        <a:defRPr sz="3000" b="0">
          <a:solidFill>
            <a:schemeClr val="tx1"/>
          </a:solidFill>
          <a:latin typeface="+mj-lt"/>
          <a:ea typeface="+mj-ea"/>
          <a:cs typeface="+mj-cs"/>
        </a:defRPr>
      </a:lvl1pPr>
      <a:lvl2pPr algn="l" rtl="0" fontAlgn="base">
        <a:spcBef>
          <a:spcPct val="0"/>
        </a:spcBef>
        <a:spcAft>
          <a:spcPct val="0"/>
        </a:spcAft>
        <a:defRPr sz="3000">
          <a:solidFill>
            <a:schemeClr val="tx2"/>
          </a:solidFill>
          <a:latin typeface="Verdana" pitchFamily="34" charset="0"/>
          <a:ea typeface="Geneva" pitchFamily="1" charset="-128"/>
        </a:defRPr>
      </a:lvl2pPr>
      <a:lvl3pPr algn="l" rtl="0" fontAlgn="base">
        <a:spcBef>
          <a:spcPct val="0"/>
        </a:spcBef>
        <a:spcAft>
          <a:spcPct val="0"/>
        </a:spcAft>
        <a:defRPr sz="3000">
          <a:solidFill>
            <a:schemeClr val="tx2"/>
          </a:solidFill>
          <a:latin typeface="Verdana" pitchFamily="34" charset="0"/>
          <a:ea typeface="Geneva" pitchFamily="1" charset="-128"/>
        </a:defRPr>
      </a:lvl3pPr>
      <a:lvl4pPr algn="l" rtl="0" fontAlgn="base">
        <a:spcBef>
          <a:spcPct val="0"/>
        </a:spcBef>
        <a:spcAft>
          <a:spcPct val="0"/>
        </a:spcAft>
        <a:defRPr sz="3000">
          <a:solidFill>
            <a:schemeClr val="tx2"/>
          </a:solidFill>
          <a:latin typeface="Verdana" pitchFamily="34" charset="0"/>
          <a:ea typeface="Geneva" pitchFamily="1" charset="-128"/>
        </a:defRPr>
      </a:lvl4pPr>
      <a:lvl5pPr algn="l" rtl="0" fontAlgn="base">
        <a:spcBef>
          <a:spcPct val="0"/>
        </a:spcBef>
        <a:spcAft>
          <a:spcPct val="0"/>
        </a:spcAft>
        <a:defRPr sz="3000">
          <a:solidFill>
            <a:schemeClr val="tx2"/>
          </a:solidFill>
          <a:latin typeface="Verdana" pitchFamily="34" charset="0"/>
          <a:ea typeface="Geneva" pitchFamily="1" charset="-128"/>
        </a:defRPr>
      </a:lvl5pPr>
      <a:lvl6pPr marL="457200" algn="l" rtl="0" fontAlgn="base">
        <a:spcBef>
          <a:spcPct val="0"/>
        </a:spcBef>
        <a:spcAft>
          <a:spcPct val="0"/>
        </a:spcAft>
        <a:defRPr sz="3000">
          <a:solidFill>
            <a:schemeClr val="tx2"/>
          </a:solidFill>
          <a:latin typeface="Verdana" pitchFamily="34" charset="0"/>
          <a:ea typeface="Geneva" pitchFamily="1" charset="-128"/>
        </a:defRPr>
      </a:lvl6pPr>
      <a:lvl7pPr marL="914400" algn="l" rtl="0" fontAlgn="base">
        <a:spcBef>
          <a:spcPct val="0"/>
        </a:spcBef>
        <a:spcAft>
          <a:spcPct val="0"/>
        </a:spcAft>
        <a:defRPr sz="3000">
          <a:solidFill>
            <a:schemeClr val="tx2"/>
          </a:solidFill>
          <a:latin typeface="Verdana" pitchFamily="34" charset="0"/>
          <a:ea typeface="Geneva" pitchFamily="1" charset="-128"/>
        </a:defRPr>
      </a:lvl7pPr>
      <a:lvl8pPr marL="1371600" algn="l" rtl="0" fontAlgn="base">
        <a:spcBef>
          <a:spcPct val="0"/>
        </a:spcBef>
        <a:spcAft>
          <a:spcPct val="0"/>
        </a:spcAft>
        <a:defRPr sz="3000">
          <a:solidFill>
            <a:schemeClr val="tx2"/>
          </a:solidFill>
          <a:latin typeface="Verdana" pitchFamily="34" charset="0"/>
          <a:ea typeface="Geneva" pitchFamily="1" charset="-128"/>
        </a:defRPr>
      </a:lvl8pPr>
      <a:lvl9pPr marL="1828800" algn="l" rtl="0" fontAlgn="base">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fontAlgn="base">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fontAlgn="base">
        <a:lnSpc>
          <a:spcPct val="120000"/>
        </a:lnSpc>
        <a:spcBef>
          <a:spcPts val="400"/>
        </a:spcBef>
        <a:spcAft>
          <a:spcPts val="100"/>
        </a:spcAft>
        <a:buChar char="–"/>
        <a:defRPr sz="2000">
          <a:solidFill>
            <a:schemeClr val="tx1"/>
          </a:solidFill>
          <a:latin typeface="+mn-lt"/>
          <a:ea typeface="+mn-ea"/>
        </a:defRPr>
      </a:lvl2pPr>
      <a:lvl3pPr marL="1143000" indent="-209550" algn="l" rtl="0" fontAlgn="base">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fontAlgn="base">
        <a:lnSpc>
          <a:spcPct val="120000"/>
        </a:lnSpc>
        <a:spcBef>
          <a:spcPts val="400"/>
        </a:spcBef>
        <a:spcAft>
          <a:spcPts val="100"/>
        </a:spcAft>
        <a:buChar char="–"/>
        <a:defRPr>
          <a:solidFill>
            <a:schemeClr val="tx1"/>
          </a:solidFill>
          <a:latin typeface="+mn-lt"/>
          <a:ea typeface="+mn-ea"/>
        </a:defRPr>
      </a:lvl4pPr>
      <a:lvl5pPr marL="2057400" indent="-228600" algn="l" rtl="0" fontAlgn="base">
        <a:lnSpc>
          <a:spcPct val="120000"/>
        </a:lnSpc>
        <a:spcBef>
          <a:spcPts val="400"/>
        </a:spcBef>
        <a:spcAft>
          <a:spcPts val="100"/>
        </a:spcAft>
        <a:buChar char="»"/>
        <a:defRPr>
          <a:solidFill>
            <a:schemeClr val="tx1"/>
          </a:solidFill>
          <a:latin typeface="+mn-lt"/>
          <a:ea typeface="+mn-ea"/>
        </a:defRPr>
      </a:lvl5pPr>
      <a:lvl6pPr marL="2514600" indent="-228600" algn="l" rtl="0" fontAlgn="base">
        <a:lnSpc>
          <a:spcPct val="120000"/>
        </a:lnSpc>
        <a:spcBef>
          <a:spcPts val="400"/>
        </a:spcBef>
        <a:spcAft>
          <a:spcPts val="100"/>
        </a:spcAft>
        <a:buChar char="»"/>
        <a:defRPr>
          <a:solidFill>
            <a:schemeClr val="tx1"/>
          </a:solidFill>
          <a:latin typeface="+mn-lt"/>
          <a:ea typeface="+mn-ea"/>
        </a:defRPr>
      </a:lvl6pPr>
      <a:lvl7pPr marL="2971800" indent="-228600" algn="l" rtl="0" fontAlgn="base">
        <a:lnSpc>
          <a:spcPct val="120000"/>
        </a:lnSpc>
        <a:spcBef>
          <a:spcPts val="400"/>
        </a:spcBef>
        <a:spcAft>
          <a:spcPts val="100"/>
        </a:spcAft>
        <a:buChar char="»"/>
        <a:defRPr>
          <a:solidFill>
            <a:schemeClr val="tx1"/>
          </a:solidFill>
          <a:latin typeface="+mn-lt"/>
          <a:ea typeface="+mn-ea"/>
        </a:defRPr>
      </a:lvl7pPr>
      <a:lvl8pPr marL="3429000" indent="-228600" algn="l" rtl="0" fontAlgn="base">
        <a:lnSpc>
          <a:spcPct val="120000"/>
        </a:lnSpc>
        <a:spcBef>
          <a:spcPts val="400"/>
        </a:spcBef>
        <a:spcAft>
          <a:spcPts val="100"/>
        </a:spcAft>
        <a:buChar char="»"/>
        <a:defRPr>
          <a:solidFill>
            <a:schemeClr val="tx1"/>
          </a:solidFill>
          <a:latin typeface="+mn-lt"/>
          <a:ea typeface="+mn-ea"/>
        </a:defRPr>
      </a:lvl8pPr>
      <a:lvl9pPr marL="3886200" indent="-228600" algn="l" rtl="0" fontAlgn="base">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158"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europa.eu/rapid/press-release_MEMO-17-848_en.htm?utm_campaign=L%C3%A4kemedelsmarknaden_170407_Biovicas%20teknik%20i%20Eurostarsprojekt%20f%C3%B6r%20nytt%20blodcancerl%C3%A4kemedel&amp;utm_medium=email&amp;utm_source=Eloqua&amp;elqTrackId=a9ef8dbffd03418b89176ace2e7137db&amp;elq=ecbdad1726ec49aaa0ec6fe423b90532&amp;elqaid=6880&amp;elqat=1&amp;elqCampaignId=4809" TargetMode="External"/><Relationship Id="rId2" Type="http://schemas.openxmlformats.org/officeDocument/2006/relationships/hyperlink" Target="https://lakemedelsverket.se/malgrupp/Foretag/Medicinteknik---ny-lagstiftning/" TargetMode="Externa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hyperlink" Target="https://www.riksdagen.se/sv/dokument-lagar/arende/betankande/anpassningar-till-eus-nya-forordningar-om_H501SoU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hyperlink" Target="http://europa.eu/rapid/attachment/IP-17-847/en/Medical%20Devices_factsheet.pdf" TargetMode="External"/><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Medicintekniska produkter och ny lagstiftning från 2017</a:t>
            </a:r>
          </a:p>
        </p:txBody>
      </p:sp>
      <p:sp>
        <p:nvSpPr>
          <p:cNvPr id="4" name="Platshållare för sidfot 3"/>
          <p:cNvSpPr>
            <a:spLocks noGrp="1"/>
          </p:cNvSpPr>
          <p:nvPr>
            <p:ph type="ftr" sz="quarter" idx="3"/>
          </p:nvPr>
        </p:nvSpPr>
        <p:spPr/>
        <p:txBody>
          <a:bodyPr/>
          <a:lstStyle/>
          <a:p>
            <a:r>
              <a:rPr lang="sv-SE" dirty="0"/>
              <a:t>Regionledningskontoret</a:t>
            </a:r>
          </a:p>
        </p:txBody>
      </p:sp>
      <p:pic>
        <p:nvPicPr>
          <p:cNvPr id="5" name="Bildobjekt 4"/>
          <p:cNvPicPr>
            <a:picLocks noChangeAspect="1"/>
          </p:cNvPicPr>
          <p:nvPr/>
        </p:nvPicPr>
        <p:blipFill>
          <a:blip r:embed="rId2"/>
          <a:stretch>
            <a:fillRect/>
          </a:stretch>
        </p:blipFill>
        <p:spPr>
          <a:xfrm>
            <a:off x="3279536" y="4603668"/>
            <a:ext cx="2584928" cy="1774090"/>
          </a:xfrm>
          <a:prstGeom prst="rect">
            <a:avLst/>
          </a:prstGeom>
        </p:spPr>
      </p:pic>
    </p:spTree>
    <p:extLst>
      <p:ext uri="{BB962C8B-B14F-4D97-AF65-F5344CB8AC3E}">
        <p14:creationId xmlns:p14="http://schemas.microsoft.com/office/powerpoint/2010/main" val="3956132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870AE6-5F8E-4042-A1CF-00A178DBCA3A}"/>
              </a:ext>
            </a:extLst>
          </p:cNvPr>
          <p:cNvSpPr>
            <a:spLocks noGrp="1"/>
          </p:cNvSpPr>
          <p:nvPr>
            <p:ph type="title"/>
          </p:nvPr>
        </p:nvSpPr>
        <p:spPr>
          <a:xfrm>
            <a:off x="719139" y="1456595"/>
            <a:ext cx="3487101" cy="591661"/>
          </a:xfrm>
        </p:spPr>
        <p:txBody>
          <a:bodyPr/>
          <a:lstStyle/>
          <a:p>
            <a:r>
              <a:rPr lang="sv-SE" dirty="0"/>
              <a:t>MTP enligt MDD</a:t>
            </a:r>
          </a:p>
        </p:txBody>
      </p:sp>
      <p:sp>
        <p:nvSpPr>
          <p:cNvPr id="3" name="Platshållare för innehåll 2">
            <a:extLst>
              <a:ext uri="{FF2B5EF4-FFF2-40B4-BE49-F238E27FC236}">
                <a16:creationId xmlns:a16="http://schemas.microsoft.com/office/drawing/2014/main" id="{80F1AA61-FFCE-4380-B164-723155805B45}"/>
              </a:ext>
            </a:extLst>
          </p:cNvPr>
          <p:cNvSpPr>
            <a:spLocks noGrp="1"/>
          </p:cNvSpPr>
          <p:nvPr>
            <p:ph idx="1"/>
          </p:nvPr>
        </p:nvSpPr>
        <p:spPr/>
        <p:txBody>
          <a:bodyPr/>
          <a:lstStyle/>
          <a:p>
            <a:pPr marL="0" indent="0">
              <a:buNone/>
            </a:pPr>
            <a:r>
              <a:rPr lang="sv-SE" sz="800" b="1" dirty="0"/>
              <a:t>Aktiv medicinteknisk produkt:</a:t>
            </a:r>
          </a:p>
          <a:p>
            <a:pPr marL="0" indent="0">
              <a:buNone/>
            </a:pPr>
            <a:r>
              <a:rPr lang="sv-SE" sz="800" dirty="0"/>
              <a:t>varje medicinteknisk produkt som för sin funktion är beroende av en elektrisk energikälla eller någon annan energikälla än den som direkt alstras av människokroppen eller av jordens dragningskraft.</a:t>
            </a:r>
          </a:p>
        </p:txBody>
      </p:sp>
      <p:sp>
        <p:nvSpPr>
          <p:cNvPr id="4" name="Platshållare för datum 3">
            <a:extLst>
              <a:ext uri="{FF2B5EF4-FFF2-40B4-BE49-F238E27FC236}">
                <a16:creationId xmlns:a16="http://schemas.microsoft.com/office/drawing/2014/main" id="{A46A8140-445B-4407-9D48-5B3C57A484F7}"/>
              </a:ext>
            </a:extLst>
          </p:cNvPr>
          <p:cNvSpPr>
            <a:spLocks noGrp="1"/>
          </p:cNvSpPr>
          <p:nvPr>
            <p:ph type="dt" sz="half" idx="10"/>
          </p:nvPr>
        </p:nvSpPr>
        <p:spPr/>
        <p:txBody>
          <a:bodyPr/>
          <a:lstStyle/>
          <a:p>
            <a:fld id="{E8FC44D6-C370-4186-9A67-19E6E4756C97}" type="datetime1">
              <a:rPr lang="sv-SE" smtClean="0"/>
              <a:t>2019-04-23</a:t>
            </a:fld>
            <a:endParaRPr lang="sv-SE"/>
          </a:p>
        </p:txBody>
      </p:sp>
      <p:sp>
        <p:nvSpPr>
          <p:cNvPr id="5" name="Platshållare för sidfot 4">
            <a:extLst>
              <a:ext uri="{FF2B5EF4-FFF2-40B4-BE49-F238E27FC236}">
                <a16:creationId xmlns:a16="http://schemas.microsoft.com/office/drawing/2014/main" id="{A6F00004-081D-4355-82A0-D5B51B69AF0C}"/>
              </a:ext>
            </a:extLst>
          </p:cNvPr>
          <p:cNvSpPr>
            <a:spLocks noGrp="1"/>
          </p:cNvSpPr>
          <p:nvPr>
            <p:ph type="ftr" sz="quarter" idx="11"/>
          </p:nvPr>
        </p:nvSpPr>
        <p:spPr/>
        <p:txBody>
          <a:bodyPr/>
          <a:lstStyle/>
          <a:p>
            <a:r>
              <a:rPr lang="sv-SE"/>
              <a:t>Regionledningskontoret</a:t>
            </a:r>
            <a:endParaRPr lang="sv-SE" dirty="0"/>
          </a:p>
        </p:txBody>
      </p:sp>
      <p:sp>
        <p:nvSpPr>
          <p:cNvPr id="6" name="Platshållare för bildnummer 5">
            <a:extLst>
              <a:ext uri="{FF2B5EF4-FFF2-40B4-BE49-F238E27FC236}">
                <a16:creationId xmlns:a16="http://schemas.microsoft.com/office/drawing/2014/main" id="{2923125F-2915-48D0-B7C5-4FFC87D0A8CD}"/>
              </a:ext>
            </a:extLst>
          </p:cNvPr>
          <p:cNvSpPr>
            <a:spLocks noGrp="1"/>
          </p:cNvSpPr>
          <p:nvPr>
            <p:ph type="sldNum" sz="quarter" idx="12"/>
          </p:nvPr>
        </p:nvSpPr>
        <p:spPr/>
        <p:txBody>
          <a:bodyPr/>
          <a:lstStyle/>
          <a:p>
            <a:fld id="{DDBEBB44-B4B5-45AD-87A9-3B8A569A17F0}" type="slidenum">
              <a:rPr lang="sv-SE" smtClean="0"/>
              <a:pPr/>
              <a:t>10</a:t>
            </a:fld>
            <a:endParaRPr lang="sv-SE"/>
          </a:p>
        </p:txBody>
      </p:sp>
      <p:sp>
        <p:nvSpPr>
          <p:cNvPr id="7" name="Platshållare för innehåll 6">
            <a:extLst>
              <a:ext uri="{FF2B5EF4-FFF2-40B4-BE49-F238E27FC236}">
                <a16:creationId xmlns:a16="http://schemas.microsoft.com/office/drawing/2014/main" id="{7A512BDC-7D0B-4D53-A8FF-0F1D34A8B8F7}"/>
              </a:ext>
            </a:extLst>
          </p:cNvPr>
          <p:cNvSpPr>
            <a:spLocks noGrp="1"/>
          </p:cNvSpPr>
          <p:nvPr>
            <p:ph idx="13"/>
          </p:nvPr>
        </p:nvSpPr>
        <p:spPr/>
        <p:txBody>
          <a:bodyPr/>
          <a:lstStyle/>
          <a:p>
            <a:pPr marL="0" indent="0">
              <a:buNone/>
            </a:pPr>
            <a:r>
              <a:rPr lang="sv-SE" sz="800" b="1" dirty="0"/>
              <a:t>Aktiv produkt:</a:t>
            </a:r>
          </a:p>
          <a:p>
            <a:pPr marL="0" indent="0">
              <a:buNone/>
            </a:pPr>
            <a:r>
              <a:rPr lang="sv-SE" sz="800" dirty="0"/>
              <a:t>produkt som för sin funktion är beroende av en annan energikälla än den som alstras direkt av människokroppen i detta syfte eller av jordens dragningskraft och som fungerar genom att ändra energitätheten eller genom energiomvandling. Produkter som är avsedda att överföra energi, substanser eller andra element mellan en aktiv produkt och patienten utan någon väsentlig förändring ska inte anses vara aktiva produkter. </a:t>
            </a:r>
            <a:r>
              <a:rPr lang="sv-SE" sz="800" dirty="0">
                <a:solidFill>
                  <a:srgbClr val="FF0000"/>
                </a:solidFill>
              </a:rPr>
              <a:t>Programvara ska också anses vara en aktiv produkt.</a:t>
            </a:r>
          </a:p>
        </p:txBody>
      </p:sp>
      <p:sp>
        <p:nvSpPr>
          <p:cNvPr id="8" name="Rubrik 1">
            <a:extLst>
              <a:ext uri="{FF2B5EF4-FFF2-40B4-BE49-F238E27FC236}">
                <a16:creationId xmlns:a16="http://schemas.microsoft.com/office/drawing/2014/main" id="{38C92E30-6DEB-489E-8C78-2C17188D8D3B}"/>
              </a:ext>
            </a:extLst>
          </p:cNvPr>
          <p:cNvSpPr txBox="1">
            <a:spLocks/>
          </p:cNvSpPr>
          <p:nvPr/>
        </p:nvSpPr>
        <p:spPr bwMode="auto">
          <a:xfrm>
            <a:off x="4710496" y="1456595"/>
            <a:ext cx="3602544" cy="591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fontAlgn="base">
              <a:spcBef>
                <a:spcPct val="0"/>
              </a:spcBef>
              <a:spcAft>
                <a:spcPct val="0"/>
              </a:spcAft>
              <a:defRPr sz="3000" b="0">
                <a:solidFill>
                  <a:schemeClr val="tx1"/>
                </a:solidFill>
                <a:latin typeface="+mj-lt"/>
                <a:ea typeface="+mj-ea"/>
                <a:cs typeface="+mj-cs"/>
              </a:defRPr>
            </a:lvl1pPr>
            <a:lvl2pPr algn="l" rtl="0" fontAlgn="base">
              <a:spcBef>
                <a:spcPct val="0"/>
              </a:spcBef>
              <a:spcAft>
                <a:spcPct val="0"/>
              </a:spcAft>
              <a:defRPr sz="3000">
                <a:solidFill>
                  <a:schemeClr val="tx2"/>
                </a:solidFill>
                <a:latin typeface="Verdana" pitchFamily="34" charset="0"/>
                <a:ea typeface="Geneva" pitchFamily="1" charset="-128"/>
              </a:defRPr>
            </a:lvl2pPr>
            <a:lvl3pPr algn="l" rtl="0" fontAlgn="base">
              <a:spcBef>
                <a:spcPct val="0"/>
              </a:spcBef>
              <a:spcAft>
                <a:spcPct val="0"/>
              </a:spcAft>
              <a:defRPr sz="3000">
                <a:solidFill>
                  <a:schemeClr val="tx2"/>
                </a:solidFill>
                <a:latin typeface="Verdana" pitchFamily="34" charset="0"/>
                <a:ea typeface="Geneva" pitchFamily="1" charset="-128"/>
              </a:defRPr>
            </a:lvl3pPr>
            <a:lvl4pPr algn="l" rtl="0" fontAlgn="base">
              <a:spcBef>
                <a:spcPct val="0"/>
              </a:spcBef>
              <a:spcAft>
                <a:spcPct val="0"/>
              </a:spcAft>
              <a:defRPr sz="3000">
                <a:solidFill>
                  <a:schemeClr val="tx2"/>
                </a:solidFill>
                <a:latin typeface="Verdana" pitchFamily="34" charset="0"/>
                <a:ea typeface="Geneva" pitchFamily="1" charset="-128"/>
              </a:defRPr>
            </a:lvl4pPr>
            <a:lvl5pPr algn="l" rtl="0" fontAlgn="base">
              <a:spcBef>
                <a:spcPct val="0"/>
              </a:spcBef>
              <a:spcAft>
                <a:spcPct val="0"/>
              </a:spcAft>
              <a:defRPr sz="3000">
                <a:solidFill>
                  <a:schemeClr val="tx2"/>
                </a:solidFill>
                <a:latin typeface="Verdana" pitchFamily="34" charset="0"/>
                <a:ea typeface="Geneva" pitchFamily="1" charset="-128"/>
              </a:defRPr>
            </a:lvl5pPr>
            <a:lvl6pPr marL="457200" algn="l" rtl="0" fontAlgn="base">
              <a:spcBef>
                <a:spcPct val="0"/>
              </a:spcBef>
              <a:spcAft>
                <a:spcPct val="0"/>
              </a:spcAft>
              <a:defRPr sz="3000">
                <a:solidFill>
                  <a:schemeClr val="tx2"/>
                </a:solidFill>
                <a:latin typeface="Verdana" pitchFamily="34" charset="0"/>
                <a:ea typeface="Geneva" pitchFamily="1" charset="-128"/>
              </a:defRPr>
            </a:lvl6pPr>
            <a:lvl7pPr marL="914400" algn="l" rtl="0" fontAlgn="base">
              <a:spcBef>
                <a:spcPct val="0"/>
              </a:spcBef>
              <a:spcAft>
                <a:spcPct val="0"/>
              </a:spcAft>
              <a:defRPr sz="3000">
                <a:solidFill>
                  <a:schemeClr val="tx2"/>
                </a:solidFill>
                <a:latin typeface="Verdana" pitchFamily="34" charset="0"/>
                <a:ea typeface="Geneva" pitchFamily="1" charset="-128"/>
              </a:defRPr>
            </a:lvl7pPr>
            <a:lvl8pPr marL="1371600" algn="l" rtl="0" fontAlgn="base">
              <a:spcBef>
                <a:spcPct val="0"/>
              </a:spcBef>
              <a:spcAft>
                <a:spcPct val="0"/>
              </a:spcAft>
              <a:defRPr sz="3000">
                <a:solidFill>
                  <a:schemeClr val="tx2"/>
                </a:solidFill>
                <a:latin typeface="Verdana" pitchFamily="34" charset="0"/>
                <a:ea typeface="Geneva" pitchFamily="1" charset="-128"/>
              </a:defRPr>
            </a:lvl8pPr>
            <a:lvl9pPr marL="1828800" algn="l" rtl="0" fontAlgn="base">
              <a:spcBef>
                <a:spcPct val="0"/>
              </a:spcBef>
              <a:spcAft>
                <a:spcPct val="0"/>
              </a:spcAft>
              <a:defRPr sz="3000">
                <a:solidFill>
                  <a:schemeClr val="tx2"/>
                </a:solidFill>
                <a:latin typeface="Verdana" pitchFamily="34" charset="0"/>
                <a:ea typeface="Geneva" pitchFamily="1" charset="-128"/>
              </a:defRPr>
            </a:lvl9pPr>
          </a:lstStyle>
          <a:p>
            <a:pPr eaLnBrk="1" hangingPunct="1"/>
            <a:r>
              <a:rPr lang="sv-SE" kern="0" dirty="0"/>
              <a:t>MTP enligt MDR</a:t>
            </a:r>
          </a:p>
        </p:txBody>
      </p:sp>
    </p:spTree>
    <p:extLst>
      <p:ext uri="{BB962C8B-B14F-4D97-AF65-F5344CB8AC3E}">
        <p14:creationId xmlns:p14="http://schemas.microsoft.com/office/powerpoint/2010/main" val="952841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nya begrepp införs i MDR</a:t>
            </a:r>
          </a:p>
        </p:txBody>
      </p:sp>
      <p:sp>
        <p:nvSpPr>
          <p:cNvPr id="3" name="Platshållare för innehåll 2"/>
          <p:cNvSpPr>
            <a:spLocks noGrp="1"/>
          </p:cNvSpPr>
          <p:nvPr>
            <p:ph idx="1"/>
          </p:nvPr>
        </p:nvSpPr>
        <p:spPr/>
        <p:txBody>
          <a:bodyPr/>
          <a:lstStyle/>
          <a:p>
            <a:pPr marL="0" indent="0">
              <a:buNone/>
            </a:pPr>
            <a:r>
              <a:rPr lang="sv-SE" sz="1200" b="1" dirty="0"/>
              <a:t>Kompatibilitet</a:t>
            </a:r>
            <a:r>
              <a:rPr lang="sv-SE" sz="1200" dirty="0"/>
              <a:t>:</a:t>
            </a:r>
          </a:p>
          <a:p>
            <a:pPr marL="0" indent="0">
              <a:buNone/>
            </a:pPr>
            <a:r>
              <a:rPr lang="sv-SE" sz="1200" dirty="0"/>
              <a:t>förmågan hos en produkt, inklusive programvara, att när den används tillsammans med en eller flera andra produkter för sitt avsedda ändamål,</a:t>
            </a:r>
          </a:p>
          <a:p>
            <a:pPr marL="228600" indent="-228600">
              <a:buAutoNum type="alphaLcParenR"/>
            </a:pPr>
            <a:r>
              <a:rPr lang="sv-SE" sz="1200" dirty="0"/>
              <a:t>verka utan att förmågan att prestera såsom avsetts går förlorad eller äventyras, och/eller</a:t>
            </a:r>
          </a:p>
          <a:p>
            <a:pPr marL="228600" indent="-228600">
              <a:buAutoNum type="alphaLcParenR"/>
            </a:pPr>
            <a:r>
              <a:rPr lang="sv-SE" sz="1200" dirty="0"/>
              <a:t>integreras och/eller fungera utan att någon del av de kombinerade produkterna behöver ändras eller anpassas, och/eller</a:t>
            </a:r>
          </a:p>
          <a:p>
            <a:pPr marL="228600" indent="-228600">
              <a:buAutoNum type="alphaLcParenR"/>
            </a:pPr>
            <a:r>
              <a:rPr lang="sv-SE" sz="1200" dirty="0"/>
              <a:t>användas tillsammans utan konflikt/störning eller biverkningar.</a:t>
            </a:r>
          </a:p>
          <a:p>
            <a:pPr marL="0" indent="0">
              <a:buNone/>
            </a:pPr>
            <a:endParaRPr lang="sv-SE" sz="1200" dirty="0"/>
          </a:p>
          <a:p>
            <a:pPr marL="0" indent="0">
              <a:buNone/>
            </a:pPr>
            <a:r>
              <a:rPr lang="sv-SE" sz="1200" b="1" dirty="0"/>
              <a:t>Driftskompatibilitet</a:t>
            </a:r>
            <a:r>
              <a:rPr lang="sv-SE" sz="1200" dirty="0"/>
              <a:t>:</a:t>
            </a:r>
          </a:p>
          <a:p>
            <a:pPr marL="0" indent="0">
              <a:buNone/>
            </a:pPr>
            <a:r>
              <a:rPr lang="sv-SE" sz="1200" dirty="0"/>
              <a:t>förmågan hos två eller flera produkter, inklusive programvara, från samma eller olika tillverkare att</a:t>
            </a:r>
          </a:p>
          <a:p>
            <a:pPr marL="228600" indent="-228600">
              <a:buAutoNum type="alphaLcParenR"/>
            </a:pPr>
            <a:r>
              <a:rPr lang="sv-SE" sz="1200" dirty="0"/>
              <a:t>utbyta information och använda informationen som har utbytts för ett korrekt utförande av en särskild funktion utan att ändra uppgifternas innehåll, och/eller</a:t>
            </a:r>
          </a:p>
          <a:p>
            <a:pPr marL="228600" indent="-228600">
              <a:buAutoNum type="alphaLcParenR"/>
            </a:pPr>
            <a:r>
              <a:rPr lang="sv-SE" sz="1200" dirty="0"/>
              <a:t>kommunicera med varandra, och/eller</a:t>
            </a:r>
          </a:p>
          <a:p>
            <a:pPr marL="228600" indent="-228600">
              <a:buAutoNum type="alphaLcParenR"/>
            </a:pPr>
            <a:r>
              <a:rPr lang="sv-SE" sz="1200" dirty="0"/>
              <a:t>fungera tillsammans såsom avsetts.</a:t>
            </a:r>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909891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nyheter i MDR</a:t>
            </a:r>
          </a:p>
        </p:txBody>
      </p:sp>
      <p:sp>
        <p:nvSpPr>
          <p:cNvPr id="3" name="Platshållare för innehåll 2"/>
          <p:cNvSpPr>
            <a:spLocks noGrp="1"/>
          </p:cNvSpPr>
          <p:nvPr>
            <p:ph idx="1"/>
          </p:nvPr>
        </p:nvSpPr>
        <p:spPr/>
        <p:txBody>
          <a:bodyPr/>
          <a:lstStyle/>
          <a:p>
            <a:pPr marL="0" indent="0">
              <a:buNone/>
            </a:pPr>
            <a:r>
              <a:rPr lang="sv-SE" sz="1200" b="1" dirty="0"/>
              <a:t>Egentillverkning</a:t>
            </a:r>
          </a:p>
          <a:p>
            <a:pPr marL="0" indent="0">
              <a:buNone/>
            </a:pPr>
            <a:r>
              <a:rPr lang="sv-SE" sz="1200" dirty="0"/>
              <a:t>Tidigare del av svenska regelverket. Nu inkluderat i MDR (artikel 5:6)</a:t>
            </a:r>
          </a:p>
          <a:p>
            <a:pPr marL="0" indent="0">
              <a:buNone/>
            </a:pPr>
            <a:r>
              <a:rPr lang="sv-SE" sz="1200" b="1" dirty="0"/>
              <a:t>Auktoriserad representant, importör och distributör (artikel 11-14)</a:t>
            </a:r>
          </a:p>
          <a:p>
            <a:pPr marL="0" indent="0">
              <a:buNone/>
            </a:pPr>
            <a:r>
              <a:rPr lang="sv-SE" sz="1200" dirty="0"/>
              <a:t>Tydliga krav på inte bara tillverkare utan även på hela distributionsledet - auktoriserad representant, importör och distributör.</a:t>
            </a:r>
          </a:p>
          <a:p>
            <a:pPr marL="0" indent="0">
              <a:buNone/>
            </a:pPr>
            <a:r>
              <a:rPr lang="sv-SE" sz="1200" b="1" dirty="0" err="1"/>
              <a:t>Reprocessing</a:t>
            </a:r>
            <a:r>
              <a:rPr lang="sv-SE" sz="1200" b="1" dirty="0"/>
              <a:t> av engångsprodukter (artikel 17)</a:t>
            </a:r>
          </a:p>
          <a:p>
            <a:pPr marL="0" indent="0">
              <a:buNone/>
            </a:pPr>
            <a:r>
              <a:rPr lang="sv-SE" sz="1200" dirty="0"/>
              <a:t>Enligt MDR och endast om det tillåst i nationell lagstiftning</a:t>
            </a:r>
          </a:p>
          <a:p>
            <a:pPr marL="0" indent="0">
              <a:buNone/>
            </a:pPr>
            <a:r>
              <a:rPr lang="sv-SE" sz="1200" b="1" dirty="0"/>
              <a:t>System för unik produktidentifiering (Artikel 27 och bilaga VI)</a:t>
            </a:r>
          </a:p>
          <a:p>
            <a:pPr marL="0" indent="0">
              <a:buNone/>
            </a:pPr>
            <a:r>
              <a:rPr lang="sv-SE" sz="1200" dirty="0"/>
              <a:t>EU skapar en myndighet med ansvar att tilldela UDI</a:t>
            </a:r>
          </a:p>
          <a:p>
            <a:pPr marL="0" indent="0">
              <a:buNone/>
            </a:pPr>
            <a:r>
              <a:rPr lang="sv-SE" sz="1200" dirty="0"/>
              <a:t>UDI skall framgå av produkt- eller förpackningsmärkning och är unik för tillverkare, produkt och produktionsenhet</a:t>
            </a:r>
          </a:p>
          <a:p>
            <a:pPr marL="0" indent="0">
              <a:buNone/>
            </a:pPr>
            <a:r>
              <a:rPr lang="sv-SE" sz="1200" dirty="0"/>
              <a:t>Vårdgivare skall lagra information om UDI för produkter som levererats till dem. Klass III obligatoriskt, i övrigt avhängigt av nationell lagstiftning.</a:t>
            </a:r>
          </a:p>
          <a:p>
            <a:pPr marL="0" indent="0">
              <a:buNone/>
            </a:pPr>
            <a:endParaRPr lang="sv-SE" sz="1200" dirty="0"/>
          </a:p>
          <a:p>
            <a:pPr marL="0" indent="0">
              <a:buNone/>
            </a:pPr>
            <a:endParaRPr lang="sv-SE" sz="1200" dirty="0"/>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269832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nyheter i MDR</a:t>
            </a:r>
          </a:p>
        </p:txBody>
      </p:sp>
      <p:sp>
        <p:nvSpPr>
          <p:cNvPr id="3" name="Platshållare för innehåll 2"/>
          <p:cNvSpPr>
            <a:spLocks noGrp="1"/>
          </p:cNvSpPr>
          <p:nvPr>
            <p:ph idx="1"/>
          </p:nvPr>
        </p:nvSpPr>
        <p:spPr/>
        <p:txBody>
          <a:bodyPr/>
          <a:lstStyle/>
          <a:p>
            <a:pPr marL="0" indent="0">
              <a:buNone/>
            </a:pPr>
            <a:r>
              <a:rPr lang="sv-SE" sz="1200" b="1" dirty="0"/>
              <a:t>Europeisk databas för medicintekniska produkter (Artikel 33)</a:t>
            </a:r>
          </a:p>
          <a:p>
            <a:pPr marL="0" indent="0">
              <a:buNone/>
            </a:pPr>
            <a:r>
              <a:rPr lang="sv-SE" sz="1200" dirty="0"/>
              <a:t>Registrering av produkter, tillverkare, auktoriserade representanter, importörer, distributörer och anmälda organ</a:t>
            </a:r>
          </a:p>
          <a:p>
            <a:pPr marL="0" indent="0">
              <a:buNone/>
            </a:pPr>
            <a:r>
              <a:rPr lang="sv-SE" sz="1200" dirty="0"/>
              <a:t>UDI-databas</a:t>
            </a:r>
          </a:p>
          <a:p>
            <a:pPr marL="0" indent="0">
              <a:buNone/>
            </a:pPr>
            <a:r>
              <a:rPr lang="sv-SE" sz="1200" dirty="0"/>
              <a:t>Registrering av kliniska prövningar</a:t>
            </a:r>
          </a:p>
          <a:p>
            <a:pPr marL="0" indent="0">
              <a:buNone/>
            </a:pPr>
            <a:r>
              <a:rPr lang="sv-SE" sz="1200" b="1" dirty="0"/>
              <a:t>Klassificering</a:t>
            </a:r>
          </a:p>
          <a:p>
            <a:pPr marL="0" indent="0">
              <a:buNone/>
            </a:pPr>
            <a:r>
              <a:rPr lang="sv-SE" sz="1200" dirty="0"/>
              <a:t>I, </a:t>
            </a:r>
            <a:r>
              <a:rPr lang="sv-SE" sz="1200" dirty="0" err="1"/>
              <a:t>IIa</a:t>
            </a:r>
            <a:r>
              <a:rPr lang="sv-SE" sz="1200" dirty="0"/>
              <a:t>, </a:t>
            </a:r>
            <a:r>
              <a:rPr lang="sv-SE" sz="1200" dirty="0" err="1"/>
              <a:t>IIb</a:t>
            </a:r>
            <a:r>
              <a:rPr lang="sv-SE" sz="1200" dirty="0"/>
              <a:t> och III som tidigare</a:t>
            </a:r>
          </a:p>
          <a:p>
            <a:pPr marL="0" indent="0">
              <a:buNone/>
            </a:pPr>
            <a:r>
              <a:rPr lang="sv-SE" sz="1200" dirty="0"/>
              <a:t>Programvara som driver en produkt eller påverkar användningen av en produkt ska tillhöra samma klass som produkten. Programvara som är oberoende av andra produkter ska klassificeras för sig.</a:t>
            </a:r>
          </a:p>
          <a:p>
            <a:pPr marL="0" indent="0">
              <a:buNone/>
            </a:pPr>
            <a:endParaRPr lang="sv-SE" sz="1200" dirty="0"/>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50071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nyheter i MDR</a:t>
            </a:r>
          </a:p>
        </p:txBody>
      </p:sp>
      <p:sp>
        <p:nvSpPr>
          <p:cNvPr id="3" name="Platshållare för innehåll 2"/>
          <p:cNvSpPr>
            <a:spLocks noGrp="1"/>
          </p:cNvSpPr>
          <p:nvPr>
            <p:ph idx="1"/>
          </p:nvPr>
        </p:nvSpPr>
        <p:spPr/>
        <p:txBody>
          <a:bodyPr/>
          <a:lstStyle/>
          <a:p>
            <a:pPr marL="0" indent="0">
              <a:buNone/>
            </a:pPr>
            <a:r>
              <a:rPr lang="sv-SE" sz="1200" b="1" dirty="0"/>
              <a:t>Bilaga I Allmänna krav på säkerhet och prestanda</a:t>
            </a:r>
          </a:p>
          <a:p>
            <a:pPr marL="0" indent="0">
              <a:buNone/>
            </a:pPr>
            <a:r>
              <a:rPr lang="sv-SE" sz="1200" dirty="0"/>
              <a:t>§14 Produkters tillverkning och interaktion med sin omgivning</a:t>
            </a:r>
          </a:p>
          <a:p>
            <a:pPr marL="447675" indent="-447675">
              <a:buNone/>
              <a:tabLst>
                <a:tab pos="447675" algn="l"/>
              </a:tabLst>
            </a:pPr>
            <a:r>
              <a:rPr lang="sv-SE" sz="1200" dirty="0"/>
              <a:t>14.2	Produkterna ska vara konstruerade och tillverkade på ett sådant sätt att följande risker elimineras eller minskas så långt det är möjligt:</a:t>
            </a:r>
          </a:p>
          <a:p>
            <a:pPr marL="717550" indent="-269875">
              <a:buNone/>
              <a:tabLst>
                <a:tab pos="717550" algn="l"/>
              </a:tabLst>
            </a:pPr>
            <a:r>
              <a:rPr lang="sv-SE" sz="1200" dirty="0"/>
              <a:t>….</a:t>
            </a:r>
          </a:p>
          <a:p>
            <a:pPr marL="717550" indent="-269875">
              <a:buNone/>
              <a:tabLst>
                <a:tab pos="717550" algn="l"/>
              </a:tabLst>
            </a:pPr>
            <a:r>
              <a:rPr lang="sv-SE" sz="1200" dirty="0"/>
              <a:t>d)	Riskerna i samband med eventuell negativ interaktion mellan programvara och den </a:t>
            </a:r>
            <a:r>
              <a:rPr lang="sv-SE" sz="1200" dirty="0" err="1"/>
              <a:t>it-miljö</a:t>
            </a:r>
            <a:r>
              <a:rPr lang="sv-SE" sz="1200" dirty="0"/>
              <a:t> där produkten används och interagerar.</a:t>
            </a:r>
          </a:p>
          <a:p>
            <a:pPr marL="717550" indent="-269875">
              <a:buNone/>
              <a:tabLst>
                <a:tab pos="717550" algn="l"/>
              </a:tabLst>
            </a:pPr>
            <a:r>
              <a:rPr lang="sv-SE" sz="1200" dirty="0"/>
              <a:t>…..</a:t>
            </a:r>
          </a:p>
          <a:p>
            <a:pPr marL="0" indent="0">
              <a:buNone/>
            </a:pPr>
            <a:endParaRPr lang="sv-SE" sz="1200" dirty="0"/>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154926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nyheter i MDR</a:t>
            </a:r>
          </a:p>
        </p:txBody>
      </p:sp>
      <p:sp>
        <p:nvSpPr>
          <p:cNvPr id="3" name="Platshållare för innehåll 2"/>
          <p:cNvSpPr>
            <a:spLocks noGrp="1"/>
          </p:cNvSpPr>
          <p:nvPr>
            <p:ph idx="1"/>
          </p:nvPr>
        </p:nvSpPr>
        <p:spPr/>
        <p:txBody>
          <a:bodyPr/>
          <a:lstStyle/>
          <a:p>
            <a:pPr marL="0" indent="0">
              <a:buNone/>
            </a:pPr>
            <a:r>
              <a:rPr lang="sv-SE" sz="1200" b="1" dirty="0"/>
              <a:t>Bilaga VIII Klassificeringsregler</a:t>
            </a:r>
          </a:p>
          <a:p>
            <a:pPr marL="0" indent="0">
              <a:buNone/>
            </a:pPr>
            <a:r>
              <a:rPr lang="sv-SE" sz="1200"/>
              <a:t>Regel 11</a:t>
            </a:r>
            <a:endParaRPr lang="sv-SE" sz="1200" dirty="0"/>
          </a:p>
          <a:p>
            <a:pPr marL="0" indent="0">
              <a:buNone/>
            </a:pPr>
            <a:r>
              <a:rPr lang="sv-SE" sz="1200" dirty="0"/>
              <a:t>Programvara avsedd att tillhandahålla information som används för att fatta beslut för diagnostiska eller terapeutiska ändamål tillhör klass </a:t>
            </a:r>
            <a:r>
              <a:rPr lang="sv-SE" sz="1200" dirty="0" err="1"/>
              <a:t>IIa</a:t>
            </a:r>
            <a:r>
              <a:rPr lang="sv-SE" sz="1200" dirty="0"/>
              <a:t> utom i de fall sådana beslut medför en påverkan som kan orsaka</a:t>
            </a:r>
          </a:p>
          <a:p>
            <a:pPr marL="361950" indent="-361950">
              <a:buNone/>
            </a:pPr>
            <a:r>
              <a:rPr lang="sv-SE" sz="1200" dirty="0"/>
              <a:t>—	dödsfall eller en oåterkallelig försämring av en persons hälsotillstånd, i vilket fall den tillhör klass III, eller</a:t>
            </a:r>
          </a:p>
          <a:p>
            <a:pPr marL="361950" indent="-361950">
              <a:buNone/>
            </a:pPr>
            <a:r>
              <a:rPr lang="sv-SE" sz="1200" dirty="0"/>
              <a:t>—	allvarlig försämring av en persons hälsotillstånd eller en kirurgisk intervention, i vilket fall den tillhör klass </a:t>
            </a:r>
            <a:r>
              <a:rPr lang="sv-SE" sz="1200" dirty="0" err="1"/>
              <a:t>IIb</a:t>
            </a:r>
            <a:r>
              <a:rPr lang="sv-SE" sz="1200" dirty="0"/>
              <a:t>.</a:t>
            </a:r>
          </a:p>
          <a:p>
            <a:pPr marL="0" indent="0">
              <a:buNone/>
            </a:pPr>
            <a:r>
              <a:rPr lang="sv-SE" sz="1200" dirty="0"/>
              <a:t>Programvara avsedd för övervakning av fysiologiska processer tillhör klass </a:t>
            </a:r>
            <a:r>
              <a:rPr lang="sv-SE" sz="1200" dirty="0" err="1"/>
              <a:t>IIa</a:t>
            </a:r>
            <a:r>
              <a:rPr lang="sv-SE" sz="1200" dirty="0"/>
              <a:t>, om den inte är avsedd för att övervaka vitala fysiologiska parametrar, vars variationer är sådana att de skulle kunna resultera i omedelbar fara för patienten, i vilket fall den tillhör klass </a:t>
            </a:r>
            <a:r>
              <a:rPr lang="sv-SE" sz="1200" dirty="0" err="1"/>
              <a:t>IIb</a:t>
            </a:r>
            <a:r>
              <a:rPr lang="sv-SE" sz="1200" dirty="0"/>
              <a:t>.</a:t>
            </a:r>
          </a:p>
          <a:p>
            <a:pPr marL="0" indent="0">
              <a:buNone/>
            </a:pPr>
            <a:r>
              <a:rPr lang="sv-SE" sz="1200" dirty="0"/>
              <a:t>All annan programvara tillhör klass I.</a:t>
            </a:r>
          </a:p>
          <a:p>
            <a:pPr marL="0" indent="0">
              <a:buNone/>
            </a:pPr>
            <a:endParaRPr lang="sv-SE" sz="1200" dirty="0"/>
          </a:p>
          <a:p>
            <a:pPr marL="0" indent="0">
              <a:buNone/>
            </a:pPr>
            <a:endParaRPr lang="sv-SE" sz="1200" dirty="0"/>
          </a:p>
          <a:p>
            <a:pPr marL="0" indent="0">
              <a:buNone/>
            </a:pPr>
            <a:endParaRPr lang="sv-SE" sz="1200" dirty="0"/>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1754612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Några nyheter i MDR</a:t>
            </a:r>
          </a:p>
        </p:txBody>
      </p:sp>
      <p:sp>
        <p:nvSpPr>
          <p:cNvPr id="3" name="Platshållare för innehåll 2"/>
          <p:cNvSpPr>
            <a:spLocks noGrp="1"/>
          </p:cNvSpPr>
          <p:nvPr>
            <p:ph idx="1"/>
          </p:nvPr>
        </p:nvSpPr>
        <p:spPr/>
        <p:txBody>
          <a:bodyPr/>
          <a:lstStyle/>
          <a:p>
            <a:pPr marL="0" indent="0">
              <a:buNone/>
            </a:pPr>
            <a:r>
              <a:rPr lang="sv-SE" sz="1200" b="1" dirty="0"/>
              <a:t>Bilaga VIII Klassificeringsregler</a:t>
            </a:r>
          </a:p>
          <a:p>
            <a:pPr marL="0" indent="0">
              <a:buNone/>
            </a:pPr>
            <a:r>
              <a:rPr lang="sv-SE" sz="1200" dirty="0"/>
              <a:t>Regel 16</a:t>
            </a:r>
          </a:p>
          <a:p>
            <a:pPr marL="0" indent="0">
              <a:buNone/>
            </a:pPr>
            <a:r>
              <a:rPr lang="sv-SE" sz="1200" dirty="0"/>
              <a:t>Alla produkter som är särskilt avsedda att användas för att desinficera eller sterilisera medicintekniska produkter tillhör klass </a:t>
            </a:r>
            <a:r>
              <a:rPr lang="sv-SE" sz="1200" dirty="0" err="1"/>
              <a:t>IIa</a:t>
            </a:r>
            <a:r>
              <a:rPr lang="sv-SE" sz="1200" dirty="0"/>
              <a:t>, om de inte är desinfektionslösningar eller </a:t>
            </a:r>
            <a:r>
              <a:rPr lang="sv-SE" sz="1200" dirty="0" err="1"/>
              <a:t>diskdesinfektorer</a:t>
            </a:r>
            <a:r>
              <a:rPr lang="sv-SE" sz="1200" dirty="0"/>
              <a:t> som särskilt är avsedda att användas för att desinficera </a:t>
            </a:r>
            <a:r>
              <a:rPr lang="sv-SE" sz="1200" dirty="0" err="1"/>
              <a:t>invasiva</a:t>
            </a:r>
            <a:r>
              <a:rPr lang="sv-SE" sz="1200" dirty="0"/>
              <a:t> produkter, som sista steget i bearbetningen, i vilket fall de tillhör klass </a:t>
            </a:r>
            <a:r>
              <a:rPr lang="sv-SE" sz="1200" dirty="0" err="1"/>
              <a:t>IIb</a:t>
            </a:r>
            <a:r>
              <a:rPr lang="sv-SE" sz="1200" dirty="0"/>
              <a:t>.</a:t>
            </a:r>
          </a:p>
          <a:p>
            <a:pPr marL="0" indent="0">
              <a:buNone/>
            </a:pPr>
            <a:endParaRPr lang="sv-SE" sz="1200" dirty="0"/>
          </a:p>
          <a:p>
            <a:pPr marL="0" indent="0">
              <a:buNone/>
            </a:pPr>
            <a:r>
              <a:rPr lang="sv-SE" sz="1200" dirty="0"/>
              <a:t>Regel 19</a:t>
            </a:r>
          </a:p>
          <a:p>
            <a:pPr marL="0" indent="0">
              <a:buNone/>
            </a:pPr>
            <a:r>
              <a:rPr lang="sv-SE" sz="1200" dirty="0"/>
              <a:t>Alla produkter som innehåller eller består av </a:t>
            </a:r>
            <a:r>
              <a:rPr lang="sv-SE" sz="1200" dirty="0" err="1"/>
              <a:t>nanomaterial</a:t>
            </a:r>
            <a:r>
              <a:rPr lang="sv-SE" sz="1200" dirty="0"/>
              <a:t> tillhör</a:t>
            </a:r>
          </a:p>
          <a:p>
            <a:pPr marL="361950" indent="-361950">
              <a:buNone/>
            </a:pPr>
            <a:r>
              <a:rPr lang="sv-SE" sz="1200" dirty="0"/>
              <a:t>— klass III om de innebär en hög eller medelhög potential för invärtes exponering,</a:t>
            </a:r>
          </a:p>
          <a:p>
            <a:pPr marL="361950" indent="-361950">
              <a:buNone/>
            </a:pPr>
            <a:r>
              <a:rPr lang="sv-SE" sz="1200" dirty="0"/>
              <a:t>— klass </a:t>
            </a:r>
            <a:r>
              <a:rPr lang="sv-SE" sz="1200" dirty="0" err="1"/>
              <a:t>IIb</a:t>
            </a:r>
            <a:r>
              <a:rPr lang="sv-SE" sz="1200" dirty="0"/>
              <a:t> om de innebär en låg potential för invärtes exponering, och</a:t>
            </a:r>
          </a:p>
          <a:p>
            <a:pPr marL="361950" indent="-361950">
              <a:buNone/>
            </a:pPr>
            <a:r>
              <a:rPr lang="sv-SE" sz="1200" dirty="0"/>
              <a:t>— klass </a:t>
            </a:r>
            <a:r>
              <a:rPr lang="sv-SE" sz="1200" dirty="0" err="1"/>
              <a:t>IIa</a:t>
            </a:r>
            <a:r>
              <a:rPr lang="sv-SE" sz="1200" dirty="0"/>
              <a:t> om de innebär en försumbar potential för invärtes exponering.</a:t>
            </a:r>
          </a:p>
          <a:p>
            <a:pPr marL="0" indent="0">
              <a:buNone/>
            </a:pPr>
            <a:endParaRPr lang="sv-SE" sz="1200" dirty="0"/>
          </a:p>
          <a:p>
            <a:pPr marL="0" indent="0">
              <a:buNone/>
            </a:pPr>
            <a:endParaRPr lang="sv-SE" sz="1200" dirty="0"/>
          </a:p>
        </p:txBody>
      </p:sp>
      <p:sp>
        <p:nvSpPr>
          <p:cNvPr id="4" name="Platshållare för sidfot 3"/>
          <p:cNvSpPr>
            <a:spLocks noGrp="1"/>
          </p:cNvSpPr>
          <p:nvPr>
            <p:ph type="ftr" sz="quarter" idx="11"/>
          </p:nvPr>
        </p:nvSpPr>
        <p:spPr/>
        <p:txBody>
          <a:bodyPr/>
          <a:lstStyle/>
          <a:p>
            <a:r>
              <a:rPr lang="sv-SE" dirty="0"/>
              <a:t>Regionledningskontoret</a:t>
            </a:r>
          </a:p>
        </p:txBody>
      </p:sp>
    </p:spTree>
    <p:extLst>
      <p:ext uri="{BB962C8B-B14F-4D97-AF65-F5344CB8AC3E}">
        <p14:creationId xmlns:p14="http://schemas.microsoft.com/office/powerpoint/2010/main" val="1376763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55317-CC1D-437C-A619-1E85D3265FDE}"/>
              </a:ext>
            </a:extLst>
          </p:cNvPr>
          <p:cNvSpPr>
            <a:spLocks noGrp="1"/>
          </p:cNvSpPr>
          <p:nvPr>
            <p:ph type="title"/>
          </p:nvPr>
        </p:nvSpPr>
        <p:spPr/>
        <p:txBody>
          <a:bodyPr/>
          <a:lstStyle/>
          <a:p>
            <a:r>
              <a:rPr lang="sv-SE" dirty="0"/>
              <a:t>Övergångsbestämmelser</a:t>
            </a:r>
          </a:p>
        </p:txBody>
      </p:sp>
      <p:sp>
        <p:nvSpPr>
          <p:cNvPr id="3" name="Platshållare för innehåll 2">
            <a:extLst>
              <a:ext uri="{FF2B5EF4-FFF2-40B4-BE49-F238E27FC236}">
                <a16:creationId xmlns:a16="http://schemas.microsoft.com/office/drawing/2014/main" id="{72275D02-99FC-45C2-B953-CD699549EE73}"/>
              </a:ext>
            </a:extLst>
          </p:cNvPr>
          <p:cNvSpPr>
            <a:spLocks noGrp="1"/>
          </p:cNvSpPr>
          <p:nvPr>
            <p:ph idx="1"/>
          </p:nvPr>
        </p:nvSpPr>
        <p:spPr/>
        <p:txBody>
          <a:bodyPr/>
          <a:lstStyle/>
          <a:p>
            <a:r>
              <a:rPr lang="sv-SE" sz="1400" dirty="0"/>
              <a:t>MDR artikel 120 fastställer bestämmelser avseende övergång från MDD till MDR</a:t>
            </a:r>
          </a:p>
          <a:p>
            <a:pPr marL="228600" indent="-228600">
              <a:buFont typeface="+mj-lt"/>
              <a:buAutoNum type="arabicPeriod"/>
            </a:pPr>
            <a:r>
              <a:rPr lang="sv-SE" sz="900" dirty="0"/>
              <a:t>Från och med den 26 maj 2020 ska varje offentliggörande av en anmälan av ett anmält organ i enlighet med direktiven 90/385/EEG och 93/42/EEG vara ogiltigt.</a:t>
            </a:r>
          </a:p>
          <a:p>
            <a:pPr marL="228600" indent="-228600">
              <a:buFont typeface="+mj-lt"/>
              <a:buAutoNum type="arabicPeriod"/>
            </a:pPr>
            <a:r>
              <a:rPr lang="sv-SE" sz="900" dirty="0"/>
              <a:t>De intyg som de anmälda organen utfärdar i enlighet med direktiven 90/385/EEG och 93/42/EEG före den 25 maj 2017 ska fortsätta att gälla under den tid som är angiven i intyget</a:t>
            </a:r>
          </a:p>
          <a:p>
            <a:r>
              <a:rPr lang="sv-SE" sz="900" dirty="0"/>
              <a:t>………..</a:t>
            </a:r>
          </a:p>
          <a:p>
            <a:pPr marL="228600" indent="-228600">
              <a:buFont typeface="+mj-lt"/>
              <a:buAutoNum type="arabicPeriod" startAt="4"/>
            </a:pPr>
            <a:r>
              <a:rPr lang="sv-SE" sz="900" dirty="0"/>
              <a:t>Produkter som lagligen släppts ut på marknaden i enlighet med direktiven 90/385/EEG och 93/42/EEG före den 26 maj 2020, och produkter som släppts ut på marknaden från och med den 26 maj 2020 för vilka ett intyg som avses i punkt 2 i denna artikel har utfärdats, får fortsätta att tillhandahållas på marknaden eller tas i bruk till och med den 27 maj 2025.</a:t>
            </a:r>
          </a:p>
          <a:p>
            <a:pPr marL="228600" indent="-228600">
              <a:buFont typeface="+mj-lt"/>
              <a:buAutoNum type="arabicPeriod" startAt="4"/>
            </a:pPr>
            <a:r>
              <a:rPr lang="sv-SE" sz="900" dirty="0"/>
              <a:t>Med avvikelse från direktiven 90/385/EEG och 93/42/EEG får produkter som är förenliga med denna förordning släppas ut på marknaden före den 26 maj 2020.</a:t>
            </a:r>
          </a:p>
        </p:txBody>
      </p:sp>
      <p:sp>
        <p:nvSpPr>
          <p:cNvPr id="4" name="Platshållare för datum 3">
            <a:extLst>
              <a:ext uri="{FF2B5EF4-FFF2-40B4-BE49-F238E27FC236}">
                <a16:creationId xmlns:a16="http://schemas.microsoft.com/office/drawing/2014/main" id="{977DD1F3-ABDC-44F8-8DD7-B1CBA2C8C8D0}"/>
              </a:ext>
            </a:extLst>
          </p:cNvPr>
          <p:cNvSpPr>
            <a:spLocks noGrp="1"/>
          </p:cNvSpPr>
          <p:nvPr>
            <p:ph type="dt" sz="half" idx="10"/>
          </p:nvPr>
        </p:nvSpPr>
        <p:spPr/>
        <p:txBody>
          <a:bodyPr/>
          <a:lstStyle/>
          <a:p>
            <a:fld id="{1B6E31FF-D028-4626-A5B0-E5DE5AB9E7C3}" type="datetime1">
              <a:rPr lang="sv-SE" smtClean="0"/>
              <a:t>2019-04-23</a:t>
            </a:fld>
            <a:endParaRPr lang="sv-SE"/>
          </a:p>
        </p:txBody>
      </p:sp>
      <p:sp>
        <p:nvSpPr>
          <p:cNvPr id="5" name="Platshållare för sidfot 4">
            <a:extLst>
              <a:ext uri="{FF2B5EF4-FFF2-40B4-BE49-F238E27FC236}">
                <a16:creationId xmlns:a16="http://schemas.microsoft.com/office/drawing/2014/main" id="{0E958EB1-666D-4FE1-ADA4-DFE1D60F3365}"/>
              </a:ext>
            </a:extLst>
          </p:cNvPr>
          <p:cNvSpPr>
            <a:spLocks noGrp="1"/>
          </p:cNvSpPr>
          <p:nvPr>
            <p:ph type="ftr" sz="quarter" idx="11"/>
          </p:nvPr>
        </p:nvSpPr>
        <p:spPr/>
        <p:txBody>
          <a:bodyPr/>
          <a:lstStyle/>
          <a:p>
            <a:r>
              <a:rPr lang="sv-SE"/>
              <a:t>Regionledningskontoret</a:t>
            </a:r>
            <a:endParaRPr lang="sv-SE" dirty="0"/>
          </a:p>
        </p:txBody>
      </p:sp>
      <p:sp>
        <p:nvSpPr>
          <p:cNvPr id="6" name="Platshållare för bildnummer 5">
            <a:extLst>
              <a:ext uri="{FF2B5EF4-FFF2-40B4-BE49-F238E27FC236}">
                <a16:creationId xmlns:a16="http://schemas.microsoft.com/office/drawing/2014/main" id="{8A723D45-B00C-4F44-9707-A9B1758962C5}"/>
              </a:ext>
            </a:extLst>
          </p:cNvPr>
          <p:cNvSpPr>
            <a:spLocks noGrp="1"/>
          </p:cNvSpPr>
          <p:nvPr>
            <p:ph type="sldNum" sz="quarter" idx="12"/>
          </p:nvPr>
        </p:nvSpPr>
        <p:spPr/>
        <p:txBody>
          <a:bodyPr/>
          <a:lstStyle/>
          <a:p>
            <a:fld id="{DDBEBB44-B4B5-45AD-87A9-3B8A569A17F0}" type="slidenum">
              <a:rPr lang="sv-SE" smtClean="0"/>
              <a:pPr/>
              <a:t>17</a:t>
            </a:fld>
            <a:endParaRPr lang="sv-SE"/>
          </a:p>
        </p:txBody>
      </p:sp>
    </p:spTree>
    <p:extLst>
      <p:ext uri="{BB962C8B-B14F-4D97-AF65-F5344CB8AC3E}">
        <p14:creationId xmlns:p14="http://schemas.microsoft.com/office/powerpoint/2010/main" val="1714922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Kravställning i upphandling</a:t>
            </a:r>
          </a:p>
        </p:txBody>
      </p:sp>
      <p:sp>
        <p:nvSpPr>
          <p:cNvPr id="3" name="Platshållare för innehåll 2"/>
          <p:cNvSpPr>
            <a:spLocks noGrp="1"/>
          </p:cNvSpPr>
          <p:nvPr>
            <p:ph idx="1"/>
          </p:nvPr>
        </p:nvSpPr>
        <p:spPr/>
        <p:txBody>
          <a:bodyPr/>
          <a:lstStyle/>
          <a:p>
            <a:pPr marL="0" lvl="0" indent="0">
              <a:buNone/>
            </a:pPr>
            <a:r>
              <a:rPr lang="sv-SE" sz="1200" b="1" dirty="0">
                <a:solidFill>
                  <a:srgbClr val="000000"/>
                </a:solidFill>
              </a:rPr>
              <a:t>Tre, alt fem, års övergångsperiod</a:t>
            </a:r>
          </a:p>
          <a:p>
            <a:pPr marL="0" lvl="0" indent="0">
              <a:buNone/>
            </a:pPr>
            <a:r>
              <a:rPr lang="sv-SE" sz="1200" dirty="0">
                <a:solidFill>
                  <a:srgbClr val="000000"/>
                </a:solidFill>
              </a:rPr>
              <a:t>Bortsett från nya regler avseende Anmälda organ gäller tre (MDR) eller fem (IVDR) års övergångsperiod. Under denna period gäller gamla och nya regelverken parallellt, dvs en tillverkare som uppfyller gamla regelverken följer lagen.</a:t>
            </a:r>
          </a:p>
          <a:p>
            <a:pPr marL="0" lvl="0" indent="0">
              <a:buNone/>
            </a:pPr>
            <a:r>
              <a:rPr lang="sv-SE" sz="1200" dirty="0">
                <a:solidFill>
                  <a:srgbClr val="000000"/>
                </a:solidFill>
              </a:rPr>
              <a:t>Det nya regelverket är mer modernt i synen på produkter och på tillhandahållandet av produkter och därför att föredra. Då det tar en tid för tillverkare och leverantörer att ställa om ledningssystem, tillverknings-, försäljnings- och serviceprocesser kan krav på följsamhet mot MDR / IVDR vara begränsande men bör premieras.</a:t>
            </a:r>
          </a:p>
          <a:p>
            <a:pPr marL="0" lvl="0" indent="0">
              <a:buNone/>
            </a:pPr>
            <a:endParaRPr lang="sv-SE" sz="1200" dirty="0">
              <a:solidFill>
                <a:srgbClr val="000000"/>
              </a:solidFill>
            </a:endParaRPr>
          </a:p>
          <a:p>
            <a:pPr marL="0" lvl="0" indent="0">
              <a:buNone/>
            </a:pPr>
            <a:endParaRPr lang="sv-SE" sz="1200" dirty="0">
              <a:solidFill>
                <a:srgbClr val="000000"/>
              </a:solidFill>
            </a:endParaRPr>
          </a:p>
        </p:txBody>
      </p:sp>
      <p:sp>
        <p:nvSpPr>
          <p:cNvPr id="4" name="Platshållare för sidfot 3"/>
          <p:cNvSpPr>
            <a:spLocks noGrp="1"/>
          </p:cNvSpPr>
          <p:nvPr>
            <p:ph type="ftr" sz="quarter" idx="11"/>
          </p:nvPr>
        </p:nvSpPr>
        <p:spPr/>
        <p:txBody>
          <a:bodyPr/>
          <a:lstStyle/>
          <a:p>
            <a:r>
              <a:rPr lang="sv-SE" dirty="0"/>
              <a:t>Regionledningskontoret</a:t>
            </a:r>
          </a:p>
        </p:txBody>
      </p:sp>
      <p:sp>
        <p:nvSpPr>
          <p:cNvPr id="6" name="textruta 5">
            <a:extLst>
              <a:ext uri="{FF2B5EF4-FFF2-40B4-BE49-F238E27FC236}">
                <a16:creationId xmlns:a16="http://schemas.microsoft.com/office/drawing/2014/main" id="{DD7E40D7-01BD-4055-8543-DE0E7AE0D8C8}"/>
              </a:ext>
            </a:extLst>
          </p:cNvPr>
          <p:cNvSpPr txBox="1"/>
          <p:nvPr/>
        </p:nvSpPr>
        <p:spPr>
          <a:xfrm>
            <a:off x="3995928" y="4665376"/>
            <a:ext cx="914400" cy="1808575"/>
          </a:xfrm>
          <a:prstGeom prst="rect">
            <a:avLst/>
          </a:prstGeom>
          <a:noFill/>
        </p:spPr>
        <p:txBody>
          <a:bodyPr wrap="none" rtlCol="0">
            <a:noAutofit/>
          </a:bodyPr>
          <a:lstStyle/>
          <a:p>
            <a:r>
              <a:rPr lang="sv-SE" sz="12000" b="1" dirty="0"/>
              <a:t>§</a:t>
            </a:r>
          </a:p>
        </p:txBody>
      </p:sp>
    </p:spTree>
    <p:extLst>
      <p:ext uri="{BB962C8B-B14F-4D97-AF65-F5344CB8AC3E}">
        <p14:creationId xmlns:p14="http://schemas.microsoft.com/office/powerpoint/2010/main" val="673982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Nyfiken på att veta mer?</a:t>
            </a:r>
          </a:p>
        </p:txBody>
      </p:sp>
      <p:sp>
        <p:nvSpPr>
          <p:cNvPr id="3" name="Platshållare för innehåll 2"/>
          <p:cNvSpPr>
            <a:spLocks noGrp="1"/>
          </p:cNvSpPr>
          <p:nvPr>
            <p:ph idx="1"/>
          </p:nvPr>
        </p:nvSpPr>
        <p:spPr/>
        <p:txBody>
          <a:bodyPr/>
          <a:lstStyle/>
          <a:p>
            <a:r>
              <a:rPr lang="sv-SE" dirty="0"/>
              <a:t>Information om ny lagstiftning finns på</a:t>
            </a:r>
          </a:p>
          <a:p>
            <a:pPr lvl="1"/>
            <a:r>
              <a:rPr lang="sv-SE" dirty="0">
                <a:hlinkClick r:id="rId2"/>
              </a:rPr>
              <a:t>Läkemedelsverket</a:t>
            </a:r>
            <a:endParaRPr lang="sv-SE" dirty="0"/>
          </a:p>
          <a:p>
            <a:pPr lvl="1"/>
            <a:r>
              <a:rPr lang="sv-SE" dirty="0">
                <a:hlinkClick r:id="rId3"/>
              </a:rPr>
              <a:t>EU-kommissionen</a:t>
            </a:r>
            <a:endParaRPr lang="sv-SE" dirty="0"/>
          </a:p>
          <a:p>
            <a:pPr lvl="1"/>
            <a:r>
              <a:rPr lang="sv-SE" dirty="0">
                <a:hlinkClick r:id="rId4"/>
              </a:rPr>
              <a:t>Riksdagen</a:t>
            </a:r>
            <a:endParaRPr lang="sv-SE" dirty="0"/>
          </a:p>
        </p:txBody>
      </p:sp>
      <p:sp>
        <p:nvSpPr>
          <p:cNvPr id="4" name="Platshållare för sidfot 3"/>
          <p:cNvSpPr>
            <a:spLocks noGrp="1"/>
          </p:cNvSpPr>
          <p:nvPr>
            <p:ph type="ftr" sz="quarter" idx="11"/>
          </p:nvPr>
        </p:nvSpPr>
        <p:spPr/>
        <p:txBody>
          <a:bodyPr/>
          <a:lstStyle/>
          <a:p>
            <a:r>
              <a:rPr lang="sv-SE" dirty="0"/>
              <a:t>Regionledningskontoret</a:t>
            </a:r>
          </a:p>
        </p:txBody>
      </p:sp>
      <p:pic>
        <p:nvPicPr>
          <p:cNvPr id="5" name="Bildobjekt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3208" y="3748867"/>
            <a:ext cx="3657600" cy="2414016"/>
          </a:xfrm>
          <a:prstGeom prst="rect">
            <a:avLst/>
          </a:prstGeom>
        </p:spPr>
      </p:pic>
      <p:pic>
        <p:nvPicPr>
          <p:cNvPr id="7" name="Bildobjekt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495" y="4391233"/>
            <a:ext cx="2581275" cy="1771650"/>
          </a:xfrm>
          <a:prstGeom prst="rect">
            <a:avLst/>
          </a:prstGeom>
        </p:spPr>
      </p:pic>
    </p:spTree>
    <p:extLst>
      <p:ext uri="{BB962C8B-B14F-4D97-AF65-F5344CB8AC3E}">
        <p14:creationId xmlns:p14="http://schemas.microsoft.com/office/powerpoint/2010/main" val="1970811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Sammanfattning</a:t>
            </a:r>
          </a:p>
        </p:txBody>
      </p:sp>
      <p:sp>
        <p:nvSpPr>
          <p:cNvPr id="6" name="Platshållare för innehåll 5"/>
          <p:cNvSpPr>
            <a:spLocks noGrp="1"/>
          </p:cNvSpPr>
          <p:nvPr>
            <p:ph idx="1"/>
          </p:nvPr>
        </p:nvSpPr>
        <p:spPr>
          <a:xfrm>
            <a:off x="719138" y="2159000"/>
            <a:ext cx="3852862" cy="3937000"/>
          </a:xfrm>
        </p:spPr>
        <p:txBody>
          <a:bodyPr/>
          <a:lstStyle/>
          <a:p>
            <a:pPr marL="0" indent="0">
              <a:buNone/>
            </a:pPr>
            <a:r>
              <a:rPr lang="sv-SE" sz="1200" dirty="0"/>
              <a:t>Den tidigare lagstiftningen för aktiva medicintekniska implantat (direktiv 90/385/EEG), och lagstiftningen för andra medicintekniska produkter (direktiv 93/42/EEG), har sammanförts till en enda lagstiftningsakt, förordning om medicintekniska produkter (MDR).</a:t>
            </a:r>
          </a:p>
          <a:p>
            <a:pPr marL="0" indent="0">
              <a:buNone/>
            </a:pPr>
            <a:r>
              <a:rPr lang="sv-SE" sz="1200" dirty="0"/>
              <a:t>Lagstiftningen för in vitro-diagnostiska produkter (direktiv 98/79/EG) återfinns i förordning om medicintekniska produkter för in vitro-diagnostik (IVDR).</a:t>
            </a:r>
          </a:p>
          <a:p>
            <a:pPr marL="0" indent="0">
              <a:buNone/>
            </a:pPr>
            <a:r>
              <a:rPr lang="sv-SE" sz="1200" dirty="0"/>
              <a:t>Datumet för ikraftträdandet är den </a:t>
            </a:r>
            <a:r>
              <a:rPr lang="sv-SE" sz="1200" b="1" dirty="0"/>
              <a:t>26/5 2017</a:t>
            </a:r>
            <a:r>
              <a:rPr lang="sv-SE" sz="1200" dirty="0"/>
              <a:t>. Anmälda organ kan börja utses 6 månader därefter</a:t>
            </a:r>
            <a:r>
              <a:rPr lang="sv-SE" sz="1200" b="1" dirty="0"/>
              <a:t>, tillverkare av medicintekniska produkter ska börja tillämpa förordningarna efter 3 år och tillverkare av in vitro-diagnostiska produkter efter 5 år.</a:t>
            </a:r>
          </a:p>
        </p:txBody>
      </p:sp>
      <p:sp>
        <p:nvSpPr>
          <p:cNvPr id="3" name="Platshållare för sidfot 2"/>
          <p:cNvSpPr>
            <a:spLocks noGrp="1"/>
          </p:cNvSpPr>
          <p:nvPr>
            <p:ph type="ftr" sz="quarter" idx="11"/>
          </p:nvPr>
        </p:nvSpPr>
        <p:spPr/>
        <p:txBody>
          <a:bodyPr/>
          <a:lstStyle/>
          <a:p>
            <a:r>
              <a:rPr lang="sv-SE" dirty="0"/>
              <a:t>Regionledningskontoret</a:t>
            </a:r>
          </a:p>
        </p:txBody>
      </p:sp>
      <p:pic>
        <p:nvPicPr>
          <p:cNvPr id="4" name="Bildobjekt 3"/>
          <p:cNvPicPr>
            <a:picLocks noChangeAspect="1"/>
          </p:cNvPicPr>
          <p:nvPr/>
        </p:nvPicPr>
        <p:blipFill>
          <a:blip r:embed="rId2"/>
          <a:stretch>
            <a:fillRect/>
          </a:stretch>
        </p:blipFill>
        <p:spPr>
          <a:xfrm rot="399425">
            <a:off x="4769269" y="2301198"/>
            <a:ext cx="3579455" cy="3652603"/>
          </a:xfrm>
          <a:prstGeom prst="rect">
            <a:avLst/>
          </a:prstGeom>
        </p:spPr>
      </p:pic>
    </p:spTree>
    <p:extLst>
      <p:ext uri="{BB962C8B-B14F-4D97-AF65-F5344CB8AC3E}">
        <p14:creationId xmlns:p14="http://schemas.microsoft.com/office/powerpoint/2010/main" val="3305748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p:txBody>
          <a:bodyPr/>
          <a:lstStyle/>
          <a:p>
            <a:r>
              <a:rPr lang="sv-SE" dirty="0"/>
              <a:t>Regionledningskontoret</a:t>
            </a:r>
          </a:p>
        </p:txBody>
      </p:sp>
      <p:graphicFrame>
        <p:nvGraphicFramePr>
          <p:cNvPr id="7" name="Objekt 6"/>
          <p:cNvGraphicFramePr>
            <a:graphicFrameLocks noChangeAspect="1"/>
          </p:cNvGraphicFramePr>
          <p:nvPr>
            <p:extLst/>
          </p:nvPr>
        </p:nvGraphicFramePr>
        <p:xfrm>
          <a:off x="1679575" y="1036638"/>
          <a:ext cx="5784850" cy="5857875"/>
        </p:xfrm>
        <a:graphic>
          <a:graphicData uri="http://schemas.openxmlformats.org/presentationml/2006/ole">
            <mc:AlternateContent xmlns:mc="http://schemas.openxmlformats.org/markup-compatibility/2006">
              <mc:Choice xmlns:v="urn:schemas-microsoft-com:vml" Requires="v">
                <p:oleObj spid="_x0000_s1046" name="Document" r:id="rId3" imgW="5775241" imgH="5841662" progId="Word.Document.12">
                  <p:embed/>
                </p:oleObj>
              </mc:Choice>
              <mc:Fallback>
                <p:oleObj name="Document" r:id="rId3" imgW="5775241" imgH="5841662" progId="Word.Document.12">
                  <p:embed/>
                  <p:pic>
                    <p:nvPicPr>
                      <p:cNvPr id="7" name="Objekt 6"/>
                      <p:cNvPicPr/>
                      <p:nvPr/>
                    </p:nvPicPr>
                    <p:blipFill>
                      <a:blip r:embed="rId4"/>
                      <a:stretch>
                        <a:fillRect/>
                      </a:stretch>
                    </p:blipFill>
                    <p:spPr>
                      <a:xfrm>
                        <a:off x="1679575" y="1036638"/>
                        <a:ext cx="5784850" cy="5857875"/>
                      </a:xfrm>
                      <a:prstGeom prst="rect">
                        <a:avLst/>
                      </a:prstGeom>
                    </p:spPr>
                  </p:pic>
                </p:oleObj>
              </mc:Fallback>
            </mc:AlternateContent>
          </a:graphicData>
        </a:graphic>
      </p:graphicFrame>
      <p:pic>
        <p:nvPicPr>
          <p:cNvPr id="3" name="Bildobjekt 2"/>
          <p:cNvPicPr>
            <a:picLocks noChangeAspect="1"/>
          </p:cNvPicPr>
          <p:nvPr/>
        </p:nvPicPr>
        <p:blipFill>
          <a:blip r:embed="rId5"/>
          <a:stretch>
            <a:fillRect/>
          </a:stretch>
        </p:blipFill>
        <p:spPr>
          <a:xfrm>
            <a:off x="7636097" y="1815023"/>
            <a:ext cx="809163" cy="391834"/>
          </a:xfrm>
          <a:prstGeom prst="rect">
            <a:avLst/>
          </a:prstGeom>
        </p:spPr>
      </p:pic>
      <p:sp>
        <p:nvSpPr>
          <p:cNvPr id="5" name="textruta 4"/>
          <p:cNvSpPr txBox="1"/>
          <p:nvPr/>
        </p:nvSpPr>
        <p:spPr>
          <a:xfrm>
            <a:off x="3388022" y="6512943"/>
            <a:ext cx="2367956" cy="230832"/>
          </a:xfrm>
          <a:prstGeom prst="rect">
            <a:avLst/>
          </a:prstGeom>
          <a:noFill/>
        </p:spPr>
        <p:txBody>
          <a:bodyPr wrap="none" rtlCol="0">
            <a:spAutoFit/>
          </a:bodyPr>
          <a:lstStyle/>
          <a:p>
            <a:r>
              <a:rPr lang="sv-SE" sz="900" dirty="0">
                <a:hlinkClick r:id="rId6"/>
              </a:rPr>
              <a:t>Länk till EU-kommissionens faktablad</a:t>
            </a:r>
            <a:endParaRPr lang="sv-SE" sz="900" dirty="0"/>
          </a:p>
        </p:txBody>
      </p:sp>
    </p:spTree>
    <p:extLst>
      <p:ext uri="{BB962C8B-B14F-4D97-AF65-F5344CB8AC3E}">
        <p14:creationId xmlns:p14="http://schemas.microsoft.com/office/powerpoint/2010/main" val="182048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78408A-33A6-4F7B-AFFD-5D955895EEA3}"/>
              </a:ext>
            </a:extLst>
          </p:cNvPr>
          <p:cNvSpPr>
            <a:spLocks noGrp="1"/>
          </p:cNvSpPr>
          <p:nvPr>
            <p:ph type="title"/>
          </p:nvPr>
        </p:nvSpPr>
        <p:spPr/>
        <p:txBody>
          <a:bodyPr/>
          <a:lstStyle/>
          <a:p>
            <a:r>
              <a:rPr lang="sv-SE" dirty="0"/>
              <a:t>Utmaningar för verksamheten</a:t>
            </a:r>
          </a:p>
        </p:txBody>
      </p:sp>
      <p:sp>
        <p:nvSpPr>
          <p:cNvPr id="4" name="Platshållare för datum 3">
            <a:extLst>
              <a:ext uri="{FF2B5EF4-FFF2-40B4-BE49-F238E27FC236}">
                <a16:creationId xmlns:a16="http://schemas.microsoft.com/office/drawing/2014/main" id="{1D01EBCF-4E70-4C77-8F59-8A81BB85F4AB}"/>
              </a:ext>
            </a:extLst>
          </p:cNvPr>
          <p:cNvSpPr>
            <a:spLocks noGrp="1"/>
          </p:cNvSpPr>
          <p:nvPr>
            <p:ph type="dt" sz="half" idx="10"/>
          </p:nvPr>
        </p:nvSpPr>
        <p:spPr/>
        <p:txBody>
          <a:bodyPr/>
          <a:lstStyle/>
          <a:p>
            <a:fld id="{E8FC44D6-C370-4186-9A67-19E6E4756C97}" type="datetime1">
              <a:rPr lang="sv-SE" smtClean="0"/>
              <a:t>2019-04-23</a:t>
            </a:fld>
            <a:endParaRPr lang="sv-SE"/>
          </a:p>
        </p:txBody>
      </p:sp>
      <p:sp>
        <p:nvSpPr>
          <p:cNvPr id="5" name="Platshållare för sidfot 4">
            <a:extLst>
              <a:ext uri="{FF2B5EF4-FFF2-40B4-BE49-F238E27FC236}">
                <a16:creationId xmlns:a16="http://schemas.microsoft.com/office/drawing/2014/main" id="{BD6A4892-68D2-4B91-9D5B-86E998ED5943}"/>
              </a:ext>
            </a:extLst>
          </p:cNvPr>
          <p:cNvSpPr>
            <a:spLocks noGrp="1"/>
          </p:cNvSpPr>
          <p:nvPr>
            <p:ph type="ftr" sz="quarter" idx="11"/>
          </p:nvPr>
        </p:nvSpPr>
        <p:spPr/>
        <p:txBody>
          <a:bodyPr/>
          <a:lstStyle/>
          <a:p>
            <a:r>
              <a:rPr lang="sv-SE"/>
              <a:t>Regionledningskontoret</a:t>
            </a:r>
            <a:endParaRPr lang="sv-SE" dirty="0"/>
          </a:p>
        </p:txBody>
      </p:sp>
      <p:sp>
        <p:nvSpPr>
          <p:cNvPr id="6" name="Platshållare för bildnummer 5">
            <a:extLst>
              <a:ext uri="{FF2B5EF4-FFF2-40B4-BE49-F238E27FC236}">
                <a16:creationId xmlns:a16="http://schemas.microsoft.com/office/drawing/2014/main" id="{2366058B-9B18-42D6-B629-AC8247F09094}"/>
              </a:ext>
            </a:extLst>
          </p:cNvPr>
          <p:cNvSpPr>
            <a:spLocks noGrp="1"/>
          </p:cNvSpPr>
          <p:nvPr>
            <p:ph type="sldNum" sz="quarter" idx="12"/>
          </p:nvPr>
        </p:nvSpPr>
        <p:spPr/>
        <p:txBody>
          <a:bodyPr/>
          <a:lstStyle/>
          <a:p>
            <a:fld id="{DDBEBB44-B4B5-45AD-87A9-3B8A569A17F0}" type="slidenum">
              <a:rPr lang="sv-SE" smtClean="0"/>
              <a:pPr/>
              <a:t>4</a:t>
            </a:fld>
            <a:endParaRPr lang="sv-SE"/>
          </a:p>
        </p:txBody>
      </p:sp>
      <p:pic>
        <p:nvPicPr>
          <p:cNvPr id="27" name="Platshållare för innehåll 26">
            <a:extLst>
              <a:ext uri="{FF2B5EF4-FFF2-40B4-BE49-F238E27FC236}">
                <a16:creationId xmlns:a16="http://schemas.microsoft.com/office/drawing/2014/main" id="{50617EAF-EE42-4A42-8E30-389AA10B2D41}"/>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710113" y="2844816"/>
            <a:ext cx="3717925" cy="2565368"/>
          </a:xfrm>
        </p:spPr>
      </p:pic>
      <p:sp>
        <p:nvSpPr>
          <p:cNvPr id="29" name="Platshållare för innehåll 28">
            <a:extLst>
              <a:ext uri="{FF2B5EF4-FFF2-40B4-BE49-F238E27FC236}">
                <a16:creationId xmlns:a16="http://schemas.microsoft.com/office/drawing/2014/main" id="{5D470CA5-3448-40A9-BD0F-1EC18A58963E}"/>
              </a:ext>
            </a:extLst>
          </p:cNvPr>
          <p:cNvSpPr>
            <a:spLocks noGrp="1"/>
          </p:cNvSpPr>
          <p:nvPr>
            <p:ph idx="1"/>
          </p:nvPr>
        </p:nvSpPr>
        <p:spPr/>
        <p:txBody>
          <a:bodyPr anchor="ctr" anchorCtr="0"/>
          <a:lstStyle/>
          <a:p>
            <a:pPr marL="0" indent="0">
              <a:buNone/>
            </a:pPr>
            <a:r>
              <a:rPr lang="sv-SE" sz="1600" dirty="0"/>
              <a:t>MDD utgår från enskild produkt och att varje FUNKTION vården behövde löses med en singulär produkt.</a:t>
            </a:r>
          </a:p>
        </p:txBody>
      </p:sp>
    </p:spTree>
    <p:extLst>
      <p:ext uri="{BB962C8B-B14F-4D97-AF65-F5344CB8AC3E}">
        <p14:creationId xmlns:p14="http://schemas.microsoft.com/office/powerpoint/2010/main" val="1295125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78408A-33A6-4F7B-AFFD-5D955895EEA3}"/>
              </a:ext>
            </a:extLst>
          </p:cNvPr>
          <p:cNvSpPr>
            <a:spLocks noGrp="1"/>
          </p:cNvSpPr>
          <p:nvPr>
            <p:ph type="title"/>
          </p:nvPr>
        </p:nvSpPr>
        <p:spPr/>
        <p:txBody>
          <a:bodyPr/>
          <a:lstStyle/>
          <a:p>
            <a:r>
              <a:rPr lang="sv-SE" dirty="0"/>
              <a:t>Utmaningar för verksamheten</a:t>
            </a:r>
          </a:p>
        </p:txBody>
      </p:sp>
      <p:sp>
        <p:nvSpPr>
          <p:cNvPr id="4" name="Platshållare för datum 3">
            <a:extLst>
              <a:ext uri="{FF2B5EF4-FFF2-40B4-BE49-F238E27FC236}">
                <a16:creationId xmlns:a16="http://schemas.microsoft.com/office/drawing/2014/main" id="{1D01EBCF-4E70-4C77-8F59-8A81BB85F4AB}"/>
              </a:ext>
            </a:extLst>
          </p:cNvPr>
          <p:cNvSpPr>
            <a:spLocks noGrp="1"/>
          </p:cNvSpPr>
          <p:nvPr>
            <p:ph type="dt" sz="half" idx="10"/>
          </p:nvPr>
        </p:nvSpPr>
        <p:spPr/>
        <p:txBody>
          <a:bodyPr/>
          <a:lstStyle/>
          <a:p>
            <a:fld id="{E8FC44D6-C370-4186-9A67-19E6E4756C97}" type="datetime1">
              <a:rPr lang="sv-SE" smtClean="0"/>
              <a:t>2019-04-23</a:t>
            </a:fld>
            <a:endParaRPr lang="sv-SE"/>
          </a:p>
        </p:txBody>
      </p:sp>
      <p:sp>
        <p:nvSpPr>
          <p:cNvPr id="5" name="Platshållare för sidfot 4">
            <a:extLst>
              <a:ext uri="{FF2B5EF4-FFF2-40B4-BE49-F238E27FC236}">
                <a16:creationId xmlns:a16="http://schemas.microsoft.com/office/drawing/2014/main" id="{BD6A4892-68D2-4B91-9D5B-86E998ED5943}"/>
              </a:ext>
            </a:extLst>
          </p:cNvPr>
          <p:cNvSpPr>
            <a:spLocks noGrp="1"/>
          </p:cNvSpPr>
          <p:nvPr>
            <p:ph type="ftr" sz="quarter" idx="11"/>
          </p:nvPr>
        </p:nvSpPr>
        <p:spPr/>
        <p:txBody>
          <a:bodyPr/>
          <a:lstStyle/>
          <a:p>
            <a:r>
              <a:rPr lang="sv-SE"/>
              <a:t>Regionledningskontoret</a:t>
            </a:r>
            <a:endParaRPr lang="sv-SE" dirty="0"/>
          </a:p>
        </p:txBody>
      </p:sp>
      <p:sp>
        <p:nvSpPr>
          <p:cNvPr id="6" name="Platshållare för bildnummer 5">
            <a:extLst>
              <a:ext uri="{FF2B5EF4-FFF2-40B4-BE49-F238E27FC236}">
                <a16:creationId xmlns:a16="http://schemas.microsoft.com/office/drawing/2014/main" id="{2366058B-9B18-42D6-B629-AC8247F09094}"/>
              </a:ext>
            </a:extLst>
          </p:cNvPr>
          <p:cNvSpPr>
            <a:spLocks noGrp="1"/>
          </p:cNvSpPr>
          <p:nvPr>
            <p:ph type="sldNum" sz="quarter" idx="12"/>
          </p:nvPr>
        </p:nvSpPr>
        <p:spPr/>
        <p:txBody>
          <a:bodyPr/>
          <a:lstStyle/>
          <a:p>
            <a:fld id="{DDBEBB44-B4B5-45AD-87A9-3B8A569A17F0}" type="slidenum">
              <a:rPr lang="sv-SE" smtClean="0"/>
              <a:pPr/>
              <a:t>5</a:t>
            </a:fld>
            <a:endParaRPr lang="sv-SE"/>
          </a:p>
        </p:txBody>
      </p:sp>
      <p:sp>
        <p:nvSpPr>
          <p:cNvPr id="7" name="Platshållare för innehåll 6">
            <a:extLst>
              <a:ext uri="{FF2B5EF4-FFF2-40B4-BE49-F238E27FC236}">
                <a16:creationId xmlns:a16="http://schemas.microsoft.com/office/drawing/2014/main" id="{E67CDA84-512A-4573-AB8B-7FE49B2BA92A}"/>
              </a:ext>
            </a:extLst>
          </p:cNvPr>
          <p:cNvSpPr>
            <a:spLocks noGrp="1"/>
          </p:cNvSpPr>
          <p:nvPr>
            <p:ph idx="1"/>
          </p:nvPr>
        </p:nvSpPr>
        <p:spPr/>
        <p:txBody>
          <a:bodyPr anchor="ctr" anchorCtr="0"/>
          <a:lstStyle/>
          <a:p>
            <a:pPr marL="0" indent="0">
              <a:buNone/>
            </a:pPr>
            <a:r>
              <a:rPr lang="sv-SE" sz="1600" dirty="0"/>
              <a:t>I dagens tekniska miljö är det mesta uppkopplat vilket innebär att varje FUNKTION löses med ett system av produkter från flera olika tillverkare. Vidare är flera MT-produkter idag mjukvaruprodukter.</a:t>
            </a:r>
          </a:p>
        </p:txBody>
      </p:sp>
      <p:pic>
        <p:nvPicPr>
          <p:cNvPr id="10" name="Platshållare för innehåll 9">
            <a:extLst>
              <a:ext uri="{FF2B5EF4-FFF2-40B4-BE49-F238E27FC236}">
                <a16:creationId xmlns:a16="http://schemas.microsoft.com/office/drawing/2014/main" id="{22BD5751-9EAC-47C3-A607-295C77C4C86F}"/>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710113" y="3081170"/>
            <a:ext cx="3717925" cy="2092660"/>
          </a:xfrm>
        </p:spPr>
      </p:pic>
    </p:spTree>
    <p:extLst>
      <p:ext uri="{BB962C8B-B14F-4D97-AF65-F5344CB8AC3E}">
        <p14:creationId xmlns:p14="http://schemas.microsoft.com/office/powerpoint/2010/main" val="2877858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med rundade hörn 13"/>
          <p:cNvSpPr/>
          <p:nvPr/>
        </p:nvSpPr>
        <p:spPr bwMode="auto">
          <a:xfrm>
            <a:off x="694723" y="2180668"/>
            <a:ext cx="1982371" cy="2073989"/>
          </a:xfrm>
          <a:prstGeom prst="roundRect">
            <a:avLst>
              <a:gd name="adj" fmla="val 16667"/>
            </a:avLst>
          </a:prstGeom>
          <a:solidFill>
            <a:srgbClr val="C00000">
              <a:alpha val="43137"/>
            </a:srgbClr>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 name="Rubrik 1"/>
          <p:cNvSpPr>
            <a:spLocks noGrp="1"/>
          </p:cNvSpPr>
          <p:nvPr>
            <p:ph type="title"/>
          </p:nvPr>
        </p:nvSpPr>
        <p:spPr/>
        <p:txBody>
          <a:bodyPr/>
          <a:lstStyle/>
          <a:p>
            <a:r>
              <a:rPr lang="sv-SE" dirty="0"/>
              <a:t>Direktiv, Lagar och Författningar</a:t>
            </a:r>
          </a:p>
        </p:txBody>
      </p:sp>
      <p:sp>
        <p:nvSpPr>
          <p:cNvPr id="3" name="Platshållare för sidfot 2"/>
          <p:cNvSpPr>
            <a:spLocks noGrp="1"/>
          </p:cNvSpPr>
          <p:nvPr>
            <p:ph type="ftr" sz="quarter" idx="11"/>
          </p:nvPr>
        </p:nvSpPr>
        <p:spPr>
          <a:xfrm>
            <a:off x="6400801" y="655028"/>
            <a:ext cx="2519363" cy="130175"/>
          </a:xfrm>
        </p:spPr>
        <p:txBody>
          <a:bodyPr/>
          <a:lstStyle/>
          <a:p>
            <a:r>
              <a:rPr lang="sv-SE" dirty="0"/>
              <a:t>Regionledningskontoret</a:t>
            </a:r>
          </a:p>
        </p:txBody>
      </p:sp>
      <p:sp>
        <p:nvSpPr>
          <p:cNvPr id="5" name="Vikt hörn 4"/>
          <p:cNvSpPr/>
          <p:nvPr/>
        </p:nvSpPr>
        <p:spPr bwMode="auto">
          <a:xfrm>
            <a:off x="694727" y="2168221"/>
            <a:ext cx="1982371" cy="1065193"/>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sv-SE" sz="800" b="1" dirty="0"/>
              <a:t>93/42/EEG om medicintekniska produkter (MDD)</a:t>
            </a:r>
          </a:p>
          <a:p>
            <a:pPr algn="l"/>
            <a:r>
              <a:rPr lang="sv-SE" sz="800" dirty="0"/>
              <a:t>avser ”vanliga ” medicintekniska produkter – pumpar, ventilatorer, katetrar, plåster, MR-kameror, </a:t>
            </a:r>
            <a:r>
              <a:rPr lang="sv-SE" sz="800" dirty="0" err="1"/>
              <a:t>etc</a:t>
            </a:r>
            <a:endParaRPr lang="sv-SE" sz="800" dirty="0"/>
          </a:p>
        </p:txBody>
      </p:sp>
      <p:sp>
        <p:nvSpPr>
          <p:cNvPr id="6" name="Vikt hörn 5"/>
          <p:cNvSpPr/>
          <p:nvPr/>
        </p:nvSpPr>
        <p:spPr bwMode="auto">
          <a:xfrm>
            <a:off x="694726" y="3336388"/>
            <a:ext cx="1982371" cy="918270"/>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sv-SE" sz="800" b="1" dirty="0"/>
              <a:t>90/385/EEG om aktiva medicintekniska produkter för implantation (AIMD)</a:t>
            </a:r>
          </a:p>
          <a:p>
            <a:pPr algn="l"/>
            <a:r>
              <a:rPr lang="sv-SE" sz="800" dirty="0"/>
              <a:t>Aktiva implantat är bland annat </a:t>
            </a:r>
            <a:r>
              <a:rPr lang="sv-SE" sz="800" dirty="0" err="1"/>
              <a:t>pace</a:t>
            </a:r>
            <a:r>
              <a:rPr lang="sv-SE" sz="800" dirty="0"/>
              <a:t>, insulinpumpar, </a:t>
            </a:r>
            <a:r>
              <a:rPr lang="sv-SE" sz="800" dirty="0" err="1"/>
              <a:t>etc</a:t>
            </a:r>
            <a:endParaRPr lang="sv-SE" sz="800" dirty="0"/>
          </a:p>
        </p:txBody>
      </p:sp>
      <p:sp>
        <p:nvSpPr>
          <p:cNvPr id="7" name="Vikt hörn 6"/>
          <p:cNvSpPr/>
          <p:nvPr/>
        </p:nvSpPr>
        <p:spPr bwMode="auto">
          <a:xfrm>
            <a:off x="694727" y="4368086"/>
            <a:ext cx="1982371" cy="918270"/>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sv-SE" sz="800" b="1" dirty="0"/>
              <a:t>98/79/EG om medicintekniska produkter för in vitro diagnostik (IVDD)</a:t>
            </a:r>
          </a:p>
          <a:p>
            <a:pPr algn="l"/>
            <a:r>
              <a:rPr lang="sv-SE" sz="800" dirty="0"/>
              <a:t>utrustning för provanalys, </a:t>
            </a:r>
            <a:r>
              <a:rPr lang="sv-SE" sz="800" dirty="0" err="1"/>
              <a:t>hb</a:t>
            </a:r>
            <a:r>
              <a:rPr lang="sv-SE" sz="800" dirty="0"/>
              <a:t>-mätare, reagenser, </a:t>
            </a:r>
            <a:r>
              <a:rPr lang="sv-SE" sz="800" dirty="0" err="1"/>
              <a:t>etc</a:t>
            </a:r>
            <a:endParaRPr lang="sv-SE" sz="800" dirty="0"/>
          </a:p>
        </p:txBody>
      </p:sp>
      <p:sp>
        <p:nvSpPr>
          <p:cNvPr id="8" name="Vikt hörn 7"/>
          <p:cNvSpPr/>
          <p:nvPr/>
        </p:nvSpPr>
        <p:spPr bwMode="auto">
          <a:xfrm>
            <a:off x="6544046" y="2331413"/>
            <a:ext cx="1959212" cy="771346"/>
          </a:xfrm>
          <a:prstGeom prst="foldedCorner">
            <a:avLst/>
          </a:prstGeom>
          <a:solidFill>
            <a:schemeClr val="accent1">
              <a:lumMod val="20000"/>
              <a:lumOff val="80000"/>
            </a:schemeClr>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t>Läkemedelsverkets föreskrifter (LVFS 2003:11) om medicintekniska produkter</a:t>
            </a:r>
          </a:p>
          <a:p>
            <a:pPr algn="l"/>
            <a:r>
              <a:rPr lang="sv-SE" sz="800" dirty="0"/>
              <a:t>Harmoniserar med 93/42/EEG</a:t>
            </a:r>
          </a:p>
        </p:txBody>
      </p:sp>
      <p:sp>
        <p:nvSpPr>
          <p:cNvPr id="9" name="Vikt hörn 8"/>
          <p:cNvSpPr/>
          <p:nvPr/>
        </p:nvSpPr>
        <p:spPr bwMode="auto">
          <a:xfrm>
            <a:off x="6544046" y="3229555"/>
            <a:ext cx="1959212" cy="918270"/>
          </a:xfrm>
          <a:prstGeom prst="foldedCorner">
            <a:avLst/>
          </a:prstGeom>
          <a:solidFill>
            <a:schemeClr val="accent1">
              <a:lumMod val="20000"/>
              <a:lumOff val="80000"/>
            </a:schemeClr>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t>Läkemedelsverkets föreskrifter (LVFS 2001:5) om aktiva medicintekniska produkter för implantation</a:t>
            </a:r>
          </a:p>
          <a:p>
            <a:pPr algn="l"/>
            <a:r>
              <a:rPr lang="sv-SE" sz="800" dirty="0"/>
              <a:t>Harmoniserar med 90/385/EEG</a:t>
            </a:r>
          </a:p>
        </p:txBody>
      </p:sp>
      <p:sp>
        <p:nvSpPr>
          <p:cNvPr id="10" name="Vikt hörn 9"/>
          <p:cNvSpPr/>
          <p:nvPr/>
        </p:nvSpPr>
        <p:spPr bwMode="auto">
          <a:xfrm>
            <a:off x="6544046" y="4217118"/>
            <a:ext cx="1959212" cy="918270"/>
          </a:xfrm>
          <a:prstGeom prst="foldedCorner">
            <a:avLst/>
          </a:prstGeom>
          <a:solidFill>
            <a:schemeClr val="accent1">
              <a:lumMod val="20000"/>
              <a:lumOff val="80000"/>
            </a:schemeClr>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t>Läkemedelsverkets föreskrifter (LVFS 2001:7) om medicintekniska produkter för in vitro diagnostik </a:t>
            </a:r>
          </a:p>
          <a:p>
            <a:pPr algn="l"/>
            <a:r>
              <a:rPr lang="sv-SE" sz="800" dirty="0"/>
              <a:t>Harmoniserar med 98/79/EG</a:t>
            </a:r>
          </a:p>
        </p:txBody>
      </p:sp>
      <p:sp>
        <p:nvSpPr>
          <p:cNvPr id="12" name="Vikt hörn 11"/>
          <p:cNvSpPr/>
          <p:nvPr/>
        </p:nvSpPr>
        <p:spPr bwMode="auto">
          <a:xfrm>
            <a:off x="3730296" y="3154348"/>
            <a:ext cx="1684916" cy="550962"/>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sv-SE" sz="800" b="1" dirty="0"/>
              <a:t>Lag (1993:584) om medicintekniska produkter</a:t>
            </a:r>
          </a:p>
        </p:txBody>
      </p:sp>
      <p:sp>
        <p:nvSpPr>
          <p:cNvPr id="4" name="Höger klammerparentes 3"/>
          <p:cNvSpPr/>
          <p:nvPr/>
        </p:nvSpPr>
        <p:spPr bwMode="auto">
          <a:xfrm>
            <a:off x="2765234" y="2191529"/>
            <a:ext cx="433847" cy="3094827"/>
          </a:xfrm>
          <a:prstGeom prst="rightBrace">
            <a:avLst>
              <a:gd name="adj1" fmla="val 11082"/>
              <a:gd name="adj2" fmla="val 50000"/>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3" name="Vänster klammerparentes 22"/>
          <p:cNvSpPr/>
          <p:nvPr/>
        </p:nvSpPr>
        <p:spPr bwMode="auto">
          <a:xfrm>
            <a:off x="5982162" y="2331414"/>
            <a:ext cx="416595" cy="2803974"/>
          </a:xfrm>
          <a:prstGeom prst="leftBrace">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4" name="Vikt hörn 23"/>
          <p:cNvSpPr/>
          <p:nvPr/>
        </p:nvSpPr>
        <p:spPr bwMode="auto">
          <a:xfrm>
            <a:off x="6544046" y="5436794"/>
            <a:ext cx="1959212" cy="1065193"/>
          </a:xfrm>
          <a:prstGeom prst="foldedCorner">
            <a:avLst/>
          </a:prstGeom>
          <a:solidFill>
            <a:schemeClr val="accent1">
              <a:lumMod val="20000"/>
              <a:lumOff val="80000"/>
            </a:schemeClr>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solidFill>
                  <a:schemeClr val="bg1">
                    <a:lumMod val="50000"/>
                  </a:schemeClr>
                </a:solidFill>
              </a:rPr>
              <a:t>Medicinska informationssystem</a:t>
            </a:r>
          </a:p>
          <a:p>
            <a:pPr algn="l"/>
            <a:r>
              <a:rPr lang="sv-SE" sz="800" b="1" dirty="0">
                <a:solidFill>
                  <a:schemeClr val="bg1">
                    <a:lumMod val="50000"/>
                  </a:schemeClr>
                </a:solidFill>
              </a:rPr>
              <a:t>– vägledning för kvalificering och klassificering av programvaror med medicinskt syfte (MEDDEV 2.1/6)</a:t>
            </a:r>
            <a:endParaRPr lang="sv-SE" sz="800" dirty="0">
              <a:solidFill>
                <a:schemeClr val="bg1">
                  <a:lumMod val="50000"/>
                </a:schemeClr>
              </a:solidFill>
            </a:endParaRPr>
          </a:p>
        </p:txBody>
      </p:sp>
      <p:sp>
        <p:nvSpPr>
          <p:cNvPr id="25" name="Vikt hörn 24"/>
          <p:cNvSpPr/>
          <p:nvPr/>
        </p:nvSpPr>
        <p:spPr bwMode="auto">
          <a:xfrm>
            <a:off x="3730296" y="3796904"/>
            <a:ext cx="1684916" cy="550962"/>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sv-SE" sz="800" b="1" dirty="0"/>
              <a:t>Förordning (1993:876) om medicintekniska produkter</a:t>
            </a:r>
          </a:p>
        </p:txBody>
      </p:sp>
      <p:sp>
        <p:nvSpPr>
          <p:cNvPr id="16" name="Vikt hörn 15"/>
          <p:cNvSpPr/>
          <p:nvPr/>
        </p:nvSpPr>
        <p:spPr bwMode="auto">
          <a:xfrm>
            <a:off x="694723" y="5436794"/>
            <a:ext cx="1982371" cy="991731"/>
          </a:xfrm>
          <a:prstGeom prst="foldedCorner">
            <a:avLst/>
          </a:pr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algn="l"/>
            <a:r>
              <a:rPr lang="en-US" sz="800" b="1" dirty="0">
                <a:solidFill>
                  <a:schemeClr val="bg1">
                    <a:lumMod val="50000"/>
                  </a:schemeClr>
                </a:solidFill>
              </a:rPr>
              <a:t>Guidance document Medical Devices - Scope, field of application, definition - Qualification and Classification of stand alone software - MEDDEV 2.1/6</a:t>
            </a:r>
            <a:r>
              <a:rPr lang="sv-SE" sz="800" b="1" dirty="0">
                <a:solidFill>
                  <a:schemeClr val="bg1">
                    <a:lumMod val="50000"/>
                  </a:schemeClr>
                </a:solidFill>
              </a:rPr>
              <a:t>)</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4034" y="5286356"/>
            <a:ext cx="1485944" cy="1340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Vikt hörn 25"/>
          <p:cNvSpPr/>
          <p:nvPr/>
        </p:nvSpPr>
        <p:spPr bwMode="auto">
          <a:xfrm>
            <a:off x="4540766" y="5620447"/>
            <a:ext cx="1959212" cy="697885"/>
          </a:xfrm>
          <a:prstGeom prst="foldedCorner">
            <a:avLst/>
          </a:prstGeom>
          <a:solidFill>
            <a:srgbClr val="FFC000"/>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t>Socialstyrelsens föreskrift (SOSFS 2008:1) Användning av medicintekniska produkter i </a:t>
            </a:r>
            <a:r>
              <a:rPr lang="sv-SE" sz="800" b="1" dirty="0" err="1"/>
              <a:t>hälso</a:t>
            </a:r>
            <a:r>
              <a:rPr lang="sv-SE" sz="800" b="1" dirty="0"/>
              <a:t> och sjukvården</a:t>
            </a:r>
          </a:p>
        </p:txBody>
      </p:sp>
      <p:sp>
        <p:nvSpPr>
          <p:cNvPr id="19" name="Rektangel med rundade hörn 13"/>
          <p:cNvSpPr/>
          <p:nvPr/>
        </p:nvSpPr>
        <p:spPr bwMode="auto">
          <a:xfrm>
            <a:off x="3549582" y="2955851"/>
            <a:ext cx="2021878" cy="1517196"/>
          </a:xfrm>
          <a:prstGeom prst="roundRect">
            <a:avLst/>
          </a:prstGeom>
          <a:solidFill>
            <a:srgbClr val="C00000">
              <a:alpha val="43137"/>
            </a:srgbClr>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0" name="Rektangel med rundade hörn 13"/>
          <p:cNvSpPr/>
          <p:nvPr/>
        </p:nvSpPr>
        <p:spPr bwMode="auto">
          <a:xfrm>
            <a:off x="719138" y="4368364"/>
            <a:ext cx="1922968" cy="917992"/>
          </a:xfrm>
          <a:prstGeom prst="roundRect">
            <a:avLst>
              <a:gd name="adj" fmla="val 16667"/>
            </a:avLst>
          </a:prstGeom>
          <a:solidFill>
            <a:srgbClr val="C00000">
              <a:alpha val="43137"/>
            </a:srgbClr>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1" name="Vikt hörn 25"/>
          <p:cNvSpPr/>
          <p:nvPr/>
        </p:nvSpPr>
        <p:spPr bwMode="auto">
          <a:xfrm rot="20490343">
            <a:off x="706302" y="2985687"/>
            <a:ext cx="1959212" cy="550962"/>
          </a:xfrm>
          <a:prstGeom prst="foldedCorner">
            <a:avLst/>
          </a:prstGeom>
          <a:solidFill>
            <a:srgbClr val="C00000"/>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solidFill>
                  <a:schemeClr val="bg1"/>
                </a:solidFill>
              </a:rPr>
              <a:t>Förordning (EU) 2017/745 om medicintekniska produkter (MDR)</a:t>
            </a:r>
          </a:p>
        </p:txBody>
      </p:sp>
      <p:sp>
        <p:nvSpPr>
          <p:cNvPr id="22" name="Vikt hörn 25"/>
          <p:cNvSpPr/>
          <p:nvPr/>
        </p:nvSpPr>
        <p:spPr bwMode="auto">
          <a:xfrm rot="20490343">
            <a:off x="675350" y="4549421"/>
            <a:ext cx="1959212" cy="550962"/>
          </a:xfrm>
          <a:prstGeom prst="foldedCorner">
            <a:avLst/>
          </a:prstGeom>
          <a:solidFill>
            <a:srgbClr val="C00000"/>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solidFill>
                  <a:schemeClr val="bg1"/>
                </a:solidFill>
              </a:rPr>
              <a:t>Förordning (EU) 2017/746 om medicintekniska produkter för in vitro-diagnostik (IVDR)</a:t>
            </a:r>
          </a:p>
        </p:txBody>
      </p:sp>
      <p:sp>
        <p:nvSpPr>
          <p:cNvPr id="27" name="Vikt hörn 25"/>
          <p:cNvSpPr/>
          <p:nvPr/>
        </p:nvSpPr>
        <p:spPr bwMode="auto">
          <a:xfrm rot="20490343">
            <a:off x="3468058" y="3166651"/>
            <a:ext cx="2145416" cy="991731"/>
          </a:xfrm>
          <a:prstGeom prst="foldedCorner">
            <a:avLst/>
          </a:prstGeom>
          <a:solidFill>
            <a:srgbClr val="C00000"/>
          </a:solidFill>
          <a:ln w="9525" cap="flat" cmpd="sng" algn="ctr">
            <a:solidFill>
              <a:srgbClr val="003468"/>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spAutoFit/>
          </a:bodyPr>
          <a:lstStyle/>
          <a:p>
            <a:pPr algn="l"/>
            <a:r>
              <a:rPr lang="sv-SE" sz="800" b="1" dirty="0">
                <a:solidFill>
                  <a:schemeClr val="bg1"/>
                </a:solidFill>
              </a:rPr>
              <a:t>Lag om </a:t>
            </a:r>
            <a:r>
              <a:rPr lang="sv-SE" sz="800" b="1" dirty="0" err="1">
                <a:solidFill>
                  <a:schemeClr val="bg1"/>
                </a:solidFill>
              </a:rPr>
              <a:t>Merdicintekniska</a:t>
            </a:r>
            <a:r>
              <a:rPr lang="sv-SE" sz="800" b="1" dirty="0">
                <a:solidFill>
                  <a:schemeClr val="bg1"/>
                </a:solidFill>
              </a:rPr>
              <a:t> produkter uppdateras i två steg:</a:t>
            </a:r>
          </a:p>
          <a:p>
            <a:pPr algn="l"/>
            <a:r>
              <a:rPr lang="sv-SE" sz="800" b="1" dirty="0">
                <a:solidFill>
                  <a:schemeClr val="bg1"/>
                </a:solidFill>
              </a:rPr>
              <a:t>Steg 1 </a:t>
            </a:r>
            <a:r>
              <a:rPr lang="sv-SE" sz="800" b="1" dirty="0" err="1">
                <a:solidFill>
                  <a:schemeClr val="bg1"/>
                </a:solidFill>
              </a:rPr>
              <a:t>map</a:t>
            </a:r>
            <a:r>
              <a:rPr lang="sv-SE" sz="800" b="1" dirty="0">
                <a:solidFill>
                  <a:schemeClr val="bg1"/>
                </a:solidFill>
              </a:rPr>
              <a:t> Anmälda Organ 2017</a:t>
            </a:r>
          </a:p>
          <a:p>
            <a:pPr algn="l"/>
            <a:r>
              <a:rPr lang="sv-SE" sz="800" b="1" dirty="0">
                <a:solidFill>
                  <a:schemeClr val="bg1"/>
                </a:solidFill>
              </a:rPr>
              <a:t>Steg 2 </a:t>
            </a:r>
            <a:r>
              <a:rPr lang="sv-SE" sz="800" b="1" dirty="0" err="1">
                <a:solidFill>
                  <a:schemeClr val="bg1"/>
                </a:solidFill>
              </a:rPr>
              <a:t>map</a:t>
            </a:r>
            <a:r>
              <a:rPr lang="sv-SE" sz="800" b="1" dirty="0">
                <a:solidFill>
                  <a:schemeClr val="bg1"/>
                </a:solidFill>
              </a:rPr>
              <a:t> övriga förändringar senare</a:t>
            </a:r>
          </a:p>
        </p:txBody>
      </p:sp>
    </p:spTree>
    <p:extLst>
      <p:ext uri="{BB962C8B-B14F-4D97-AF65-F5344CB8AC3E}">
        <p14:creationId xmlns:p14="http://schemas.microsoft.com/office/powerpoint/2010/main" val="29649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0" grpId="0" animBg="1"/>
      <p:bldP spid="21" grpId="0" animBg="1"/>
      <p:bldP spid="22"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Svensk lagstiftning</a:t>
            </a:r>
          </a:p>
        </p:txBody>
      </p:sp>
      <p:sp>
        <p:nvSpPr>
          <p:cNvPr id="6" name="Platshållare för innehåll 5"/>
          <p:cNvSpPr>
            <a:spLocks noGrp="1"/>
          </p:cNvSpPr>
          <p:nvPr>
            <p:ph idx="1"/>
          </p:nvPr>
        </p:nvSpPr>
        <p:spPr>
          <a:xfrm>
            <a:off x="719138" y="2159000"/>
            <a:ext cx="3852862" cy="3937000"/>
          </a:xfrm>
        </p:spPr>
        <p:txBody>
          <a:bodyPr/>
          <a:lstStyle/>
          <a:p>
            <a:pPr marL="0" indent="0">
              <a:buNone/>
            </a:pPr>
            <a:r>
              <a:rPr lang="sv-SE" sz="1200" dirty="0"/>
              <a:t>Lagen om medicintekniska produkter (SFS 1993:584) och Förordningen om medicintekniska produkter (SFS 1993:876) uppdateras i två steg</a:t>
            </a:r>
          </a:p>
          <a:p>
            <a:pPr marL="0" indent="0">
              <a:buNone/>
            </a:pPr>
            <a:r>
              <a:rPr lang="sv-SE" sz="1200" dirty="0"/>
              <a:t>I första steget uppdateras lagtexterna med avseende på Anmälda Organ (</a:t>
            </a:r>
            <a:r>
              <a:rPr lang="sv-SE" sz="1200" dirty="0" err="1"/>
              <a:t>Notified</a:t>
            </a:r>
            <a:r>
              <a:rPr lang="sv-SE" sz="1200" dirty="0"/>
              <a:t> </a:t>
            </a:r>
            <a:r>
              <a:rPr lang="sv-SE" sz="1200" dirty="0" err="1"/>
              <a:t>bodies</a:t>
            </a:r>
            <a:r>
              <a:rPr lang="sv-SE" sz="1200" dirty="0"/>
              <a:t>). Detta fastställdes i riksdagen 18/10 2017.</a:t>
            </a:r>
          </a:p>
          <a:p>
            <a:pPr marL="0" indent="0">
              <a:buNone/>
            </a:pPr>
            <a:r>
              <a:rPr lang="sv-SE" sz="1200" dirty="0"/>
              <a:t>Ny förordning från LV, HSLF-FS 2017:65, berör endast Anmälda organ.</a:t>
            </a:r>
          </a:p>
          <a:p>
            <a:pPr marL="0" indent="0">
              <a:buNone/>
            </a:pPr>
            <a:r>
              <a:rPr lang="sv-SE" sz="1200" dirty="0"/>
              <a:t>Övriga förändringar i lagtexter och i förordningar (LVFS och SOSFS) kommer senare.</a:t>
            </a:r>
            <a:endParaRPr lang="sv-SE" sz="1200" b="1" dirty="0"/>
          </a:p>
        </p:txBody>
      </p:sp>
      <p:sp>
        <p:nvSpPr>
          <p:cNvPr id="3" name="Platshållare för sidfot 2"/>
          <p:cNvSpPr>
            <a:spLocks noGrp="1"/>
          </p:cNvSpPr>
          <p:nvPr>
            <p:ph type="ftr" sz="quarter" idx="11"/>
          </p:nvPr>
        </p:nvSpPr>
        <p:spPr/>
        <p:txBody>
          <a:bodyPr/>
          <a:lstStyle/>
          <a:p>
            <a:r>
              <a:rPr lang="sv-SE" dirty="0"/>
              <a:t>Regionledningskontoret</a:t>
            </a:r>
          </a:p>
        </p:txBody>
      </p:sp>
      <p:pic>
        <p:nvPicPr>
          <p:cNvPr id="7" name="Bildobjekt 6">
            <a:extLst>
              <a:ext uri="{FF2B5EF4-FFF2-40B4-BE49-F238E27FC236}">
                <a16:creationId xmlns:a16="http://schemas.microsoft.com/office/drawing/2014/main" id="{EBDDA6B0-AC40-4875-9867-E6369CB12711}"/>
              </a:ext>
            </a:extLst>
          </p:cNvPr>
          <p:cNvPicPr>
            <a:picLocks noChangeAspect="1"/>
          </p:cNvPicPr>
          <p:nvPr/>
        </p:nvPicPr>
        <p:blipFill>
          <a:blip r:embed="rId2"/>
          <a:stretch>
            <a:fillRect/>
          </a:stretch>
        </p:blipFill>
        <p:spPr>
          <a:xfrm>
            <a:off x="5030746" y="2200513"/>
            <a:ext cx="3722688" cy="2456974"/>
          </a:xfrm>
          <a:prstGeom prst="rect">
            <a:avLst/>
          </a:prstGeom>
        </p:spPr>
      </p:pic>
    </p:spTree>
    <p:extLst>
      <p:ext uri="{BB962C8B-B14F-4D97-AF65-F5344CB8AC3E}">
        <p14:creationId xmlns:p14="http://schemas.microsoft.com/office/powerpoint/2010/main" val="3193055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MDR och IVDR</a:t>
            </a:r>
          </a:p>
        </p:txBody>
      </p:sp>
      <p:sp>
        <p:nvSpPr>
          <p:cNvPr id="3" name="Platshållare för innehåll 2"/>
          <p:cNvSpPr>
            <a:spLocks noGrp="1"/>
          </p:cNvSpPr>
          <p:nvPr>
            <p:ph idx="1"/>
          </p:nvPr>
        </p:nvSpPr>
        <p:spPr/>
        <p:txBody>
          <a:bodyPr/>
          <a:lstStyle/>
          <a:p>
            <a:pPr marL="0" lvl="0" indent="0">
              <a:buNone/>
            </a:pPr>
            <a:r>
              <a:rPr lang="sv-SE" sz="1200" b="1" dirty="0">
                <a:solidFill>
                  <a:srgbClr val="000000"/>
                </a:solidFill>
              </a:rPr>
              <a:t>Två nya förordningar MDR och IVDR</a:t>
            </a:r>
            <a:endParaRPr lang="sv-SE" dirty="0"/>
          </a:p>
          <a:p>
            <a:pPr marL="0" lvl="0" indent="0">
              <a:buNone/>
            </a:pPr>
            <a:r>
              <a:rPr lang="sv-SE" sz="1200" dirty="0">
                <a:solidFill>
                  <a:srgbClr val="000000"/>
                </a:solidFill>
              </a:rPr>
              <a:t>Fokus idag är på MDR. Mycket av det som presenteras gäller dock båda regelverken. </a:t>
            </a:r>
          </a:p>
        </p:txBody>
      </p:sp>
      <p:sp>
        <p:nvSpPr>
          <p:cNvPr id="4" name="Platshållare för sidfot 3"/>
          <p:cNvSpPr>
            <a:spLocks noGrp="1"/>
          </p:cNvSpPr>
          <p:nvPr>
            <p:ph type="ftr" sz="quarter" idx="11"/>
          </p:nvPr>
        </p:nvSpPr>
        <p:spPr/>
        <p:txBody>
          <a:bodyPr/>
          <a:lstStyle/>
          <a:p>
            <a:r>
              <a:rPr lang="sv-SE" dirty="0"/>
              <a:t>Regionledningskontoret</a:t>
            </a:r>
          </a:p>
        </p:txBody>
      </p:sp>
      <p:pic>
        <p:nvPicPr>
          <p:cNvPr id="6" name="Bildobjekt 5"/>
          <p:cNvPicPr>
            <a:picLocks noChangeAspect="1"/>
          </p:cNvPicPr>
          <p:nvPr/>
        </p:nvPicPr>
        <p:blipFill>
          <a:blip r:embed="rId2"/>
          <a:stretch>
            <a:fillRect/>
          </a:stretch>
        </p:blipFill>
        <p:spPr>
          <a:xfrm>
            <a:off x="4488627" y="1640541"/>
            <a:ext cx="4189489" cy="3173506"/>
          </a:xfrm>
          <a:prstGeom prst="rect">
            <a:avLst/>
          </a:prstGeom>
        </p:spPr>
      </p:pic>
      <p:pic>
        <p:nvPicPr>
          <p:cNvPr id="7" name="Bildobjekt 6"/>
          <p:cNvPicPr>
            <a:picLocks noChangeAspect="1"/>
          </p:cNvPicPr>
          <p:nvPr/>
        </p:nvPicPr>
        <p:blipFill>
          <a:blip r:embed="rId3"/>
          <a:stretch>
            <a:fillRect/>
          </a:stretch>
        </p:blipFill>
        <p:spPr>
          <a:xfrm rot="432422">
            <a:off x="4730674" y="2976282"/>
            <a:ext cx="3988911" cy="3039036"/>
          </a:xfrm>
          <a:prstGeom prst="rect">
            <a:avLst/>
          </a:prstGeom>
        </p:spPr>
      </p:pic>
    </p:spTree>
    <p:extLst>
      <p:ext uri="{BB962C8B-B14F-4D97-AF65-F5344CB8AC3E}">
        <p14:creationId xmlns:p14="http://schemas.microsoft.com/office/powerpoint/2010/main" val="1097250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870AE6-5F8E-4042-A1CF-00A178DBCA3A}"/>
              </a:ext>
            </a:extLst>
          </p:cNvPr>
          <p:cNvSpPr>
            <a:spLocks noGrp="1"/>
          </p:cNvSpPr>
          <p:nvPr>
            <p:ph type="title"/>
          </p:nvPr>
        </p:nvSpPr>
        <p:spPr>
          <a:xfrm>
            <a:off x="719139" y="1456595"/>
            <a:ext cx="3487101" cy="591661"/>
          </a:xfrm>
        </p:spPr>
        <p:txBody>
          <a:bodyPr/>
          <a:lstStyle/>
          <a:p>
            <a:r>
              <a:rPr lang="sv-SE" dirty="0"/>
              <a:t>MTP enligt MDD</a:t>
            </a:r>
          </a:p>
        </p:txBody>
      </p:sp>
      <p:sp>
        <p:nvSpPr>
          <p:cNvPr id="3" name="Platshållare för innehåll 2">
            <a:extLst>
              <a:ext uri="{FF2B5EF4-FFF2-40B4-BE49-F238E27FC236}">
                <a16:creationId xmlns:a16="http://schemas.microsoft.com/office/drawing/2014/main" id="{80F1AA61-FFCE-4380-B164-723155805B45}"/>
              </a:ext>
            </a:extLst>
          </p:cNvPr>
          <p:cNvSpPr>
            <a:spLocks noGrp="1"/>
          </p:cNvSpPr>
          <p:nvPr>
            <p:ph idx="1"/>
          </p:nvPr>
        </p:nvSpPr>
        <p:spPr/>
        <p:txBody>
          <a:bodyPr/>
          <a:lstStyle/>
          <a:p>
            <a:pPr marL="0" indent="0">
              <a:buNone/>
            </a:pPr>
            <a:r>
              <a:rPr lang="sv-SE" sz="800" dirty="0"/>
              <a:t>Instrument, apparat, anordning, hjälpmedel, material eller annan artikel, vare sig den används separat eller tillsammans med något slag av tillbehör eller programvara som krävs för att den skall kunna tillämpas på rätt sätt, och som är tillverkad för att användas för människor vid</a:t>
            </a:r>
          </a:p>
          <a:p>
            <a:pPr>
              <a:buFont typeface="Arial" panose="020B0604020202020204" pitchFamily="34" charset="0"/>
              <a:buChar char="•"/>
            </a:pPr>
            <a:r>
              <a:rPr lang="sv-SE" sz="800" dirty="0"/>
              <a:t>diagnos, profylax, övervakning, behandling eller lindring av sjukdom,</a:t>
            </a:r>
          </a:p>
          <a:p>
            <a:pPr>
              <a:buFont typeface="Arial" panose="020B0604020202020204" pitchFamily="34" charset="0"/>
              <a:buChar char="•"/>
            </a:pPr>
            <a:r>
              <a:rPr lang="sv-SE" sz="800" dirty="0"/>
              <a:t>diagnos, övervakning, behandling, lindring eller kompensation för en skada eller ett funktionshinder,</a:t>
            </a:r>
          </a:p>
          <a:p>
            <a:pPr>
              <a:buFont typeface="Arial" panose="020B0604020202020204" pitchFamily="34" charset="0"/>
              <a:buChar char="•"/>
            </a:pPr>
            <a:r>
              <a:rPr lang="sv-SE" sz="800" dirty="0"/>
              <a:t>undersökning, utbyte eller ändring av anatomin eller av en fysiologisk process,</a:t>
            </a:r>
          </a:p>
          <a:p>
            <a:pPr>
              <a:buFont typeface="Arial" panose="020B0604020202020204" pitchFamily="34" charset="0"/>
              <a:buChar char="•"/>
            </a:pPr>
            <a:r>
              <a:rPr lang="sv-SE" sz="800" dirty="0"/>
              <a:t>befruktningskontroll,</a:t>
            </a:r>
          </a:p>
          <a:p>
            <a:pPr marL="0" indent="0">
              <a:buNone/>
            </a:pPr>
            <a:r>
              <a:rPr lang="sv-SE" sz="800" dirty="0"/>
              <a:t>och som inte uppnår sin huvudsakliga, avsedda verkan i eller på människokroppen med hjälp av farmakologiska, immunologiska eller metaboliska medel, men som kan understödjas i sin funktion av sådana medel.</a:t>
            </a:r>
          </a:p>
          <a:p>
            <a:endParaRPr lang="sv-SE" sz="800" dirty="0"/>
          </a:p>
        </p:txBody>
      </p:sp>
      <p:sp>
        <p:nvSpPr>
          <p:cNvPr id="4" name="Platshållare för datum 3">
            <a:extLst>
              <a:ext uri="{FF2B5EF4-FFF2-40B4-BE49-F238E27FC236}">
                <a16:creationId xmlns:a16="http://schemas.microsoft.com/office/drawing/2014/main" id="{A46A8140-445B-4407-9D48-5B3C57A484F7}"/>
              </a:ext>
            </a:extLst>
          </p:cNvPr>
          <p:cNvSpPr>
            <a:spLocks noGrp="1"/>
          </p:cNvSpPr>
          <p:nvPr>
            <p:ph type="dt" sz="half" idx="10"/>
          </p:nvPr>
        </p:nvSpPr>
        <p:spPr/>
        <p:txBody>
          <a:bodyPr/>
          <a:lstStyle/>
          <a:p>
            <a:fld id="{E8FC44D6-C370-4186-9A67-19E6E4756C97}" type="datetime1">
              <a:rPr lang="sv-SE" smtClean="0"/>
              <a:t>2019-04-23</a:t>
            </a:fld>
            <a:endParaRPr lang="sv-SE"/>
          </a:p>
        </p:txBody>
      </p:sp>
      <p:sp>
        <p:nvSpPr>
          <p:cNvPr id="5" name="Platshållare för sidfot 4">
            <a:extLst>
              <a:ext uri="{FF2B5EF4-FFF2-40B4-BE49-F238E27FC236}">
                <a16:creationId xmlns:a16="http://schemas.microsoft.com/office/drawing/2014/main" id="{A6F00004-081D-4355-82A0-D5B51B69AF0C}"/>
              </a:ext>
            </a:extLst>
          </p:cNvPr>
          <p:cNvSpPr>
            <a:spLocks noGrp="1"/>
          </p:cNvSpPr>
          <p:nvPr>
            <p:ph type="ftr" sz="quarter" idx="11"/>
          </p:nvPr>
        </p:nvSpPr>
        <p:spPr/>
        <p:txBody>
          <a:bodyPr/>
          <a:lstStyle/>
          <a:p>
            <a:r>
              <a:rPr lang="sv-SE"/>
              <a:t>Regionledningskontoret</a:t>
            </a:r>
            <a:endParaRPr lang="sv-SE" dirty="0"/>
          </a:p>
        </p:txBody>
      </p:sp>
      <p:sp>
        <p:nvSpPr>
          <p:cNvPr id="6" name="Platshållare för bildnummer 5">
            <a:extLst>
              <a:ext uri="{FF2B5EF4-FFF2-40B4-BE49-F238E27FC236}">
                <a16:creationId xmlns:a16="http://schemas.microsoft.com/office/drawing/2014/main" id="{2923125F-2915-48D0-B7C5-4FFC87D0A8CD}"/>
              </a:ext>
            </a:extLst>
          </p:cNvPr>
          <p:cNvSpPr>
            <a:spLocks noGrp="1"/>
          </p:cNvSpPr>
          <p:nvPr>
            <p:ph type="sldNum" sz="quarter" idx="12"/>
          </p:nvPr>
        </p:nvSpPr>
        <p:spPr/>
        <p:txBody>
          <a:bodyPr/>
          <a:lstStyle/>
          <a:p>
            <a:fld id="{DDBEBB44-B4B5-45AD-87A9-3B8A569A17F0}" type="slidenum">
              <a:rPr lang="sv-SE" smtClean="0"/>
              <a:pPr/>
              <a:t>9</a:t>
            </a:fld>
            <a:endParaRPr lang="sv-SE"/>
          </a:p>
        </p:txBody>
      </p:sp>
      <p:sp>
        <p:nvSpPr>
          <p:cNvPr id="7" name="Platshållare för innehåll 6">
            <a:extLst>
              <a:ext uri="{FF2B5EF4-FFF2-40B4-BE49-F238E27FC236}">
                <a16:creationId xmlns:a16="http://schemas.microsoft.com/office/drawing/2014/main" id="{7A512BDC-7D0B-4D53-A8FF-0F1D34A8B8F7}"/>
              </a:ext>
            </a:extLst>
          </p:cNvPr>
          <p:cNvSpPr>
            <a:spLocks noGrp="1"/>
          </p:cNvSpPr>
          <p:nvPr>
            <p:ph idx="13"/>
          </p:nvPr>
        </p:nvSpPr>
        <p:spPr/>
        <p:txBody>
          <a:bodyPr/>
          <a:lstStyle/>
          <a:p>
            <a:pPr marL="0" indent="0">
              <a:buNone/>
            </a:pPr>
            <a:r>
              <a:rPr lang="sv-SE" sz="800" dirty="0"/>
              <a:t>Instrument, apparat, anordning, </a:t>
            </a:r>
            <a:r>
              <a:rPr lang="sv-SE" sz="800" dirty="0">
                <a:solidFill>
                  <a:srgbClr val="FF0000"/>
                </a:solidFill>
              </a:rPr>
              <a:t>programvara</a:t>
            </a:r>
            <a:r>
              <a:rPr lang="sv-SE" sz="800" dirty="0"/>
              <a:t>, implantat, reagens, material eller annan artikel som enligt tillverkaren är avsedd att, antingen separat eller i kombination, användas på människor för ett eller flera av följande medicinska ändamål, nämligen</a:t>
            </a:r>
          </a:p>
          <a:p>
            <a:pPr>
              <a:buFont typeface="Arial" panose="020B0604020202020204" pitchFamily="34" charset="0"/>
              <a:buChar char="•"/>
            </a:pPr>
            <a:r>
              <a:rPr lang="sv-SE" sz="800" dirty="0"/>
              <a:t>diagnos, profylax, övervakning, prediktion, prognos, behandling eller lindring av sjukdom,</a:t>
            </a:r>
          </a:p>
          <a:p>
            <a:pPr>
              <a:buFont typeface="Arial" panose="020B0604020202020204" pitchFamily="34" charset="0"/>
              <a:buChar char="•"/>
            </a:pPr>
            <a:r>
              <a:rPr lang="sv-SE" sz="800" dirty="0"/>
              <a:t>diagnos, övervakning, behandling, lindring av eller kompensation för en skada eller funktionsnedsättning</a:t>
            </a:r>
          </a:p>
          <a:p>
            <a:pPr>
              <a:buFont typeface="Arial" panose="020B0604020202020204" pitchFamily="34" charset="0"/>
              <a:buChar char="•"/>
            </a:pPr>
            <a:r>
              <a:rPr lang="sv-SE" sz="800" dirty="0"/>
              <a:t>undersökning, ersättning eller ändring av anatomin eller av en fysiologisk eller patologisk process eller ett fysiologiskt eller patologiskt tillstånd,</a:t>
            </a:r>
          </a:p>
          <a:p>
            <a:pPr>
              <a:buFont typeface="Arial" panose="020B0604020202020204" pitchFamily="34" charset="0"/>
              <a:buChar char="•"/>
            </a:pPr>
            <a:r>
              <a:rPr lang="sv-SE" sz="800" dirty="0"/>
              <a:t>tillhandahållande av information genom undersökning in vitro av prover från människokroppen, inklusive donationer av organ, blod och vävnad, och som inte uppnår sin huvudsakliga, avsedda verkan i eller på människokroppen med hjälp av farmakologiska, immunologiska eller metaboliska medel, men som kan understödjas i sin funktion av sådana medel.</a:t>
            </a:r>
          </a:p>
          <a:p>
            <a:pPr marL="0" indent="0">
              <a:buNone/>
            </a:pPr>
            <a:r>
              <a:rPr lang="sv-SE" sz="800" dirty="0"/>
              <a:t>Följande artiklar ska också anses vara medicintekniska produkter:</a:t>
            </a:r>
          </a:p>
          <a:p>
            <a:pPr>
              <a:buFont typeface="Arial" panose="020B0604020202020204" pitchFamily="34" charset="0"/>
              <a:buChar char="•"/>
            </a:pPr>
            <a:r>
              <a:rPr lang="sv-SE" sz="800" dirty="0"/>
              <a:t>Produkter avsedda för befruktningskontroll eller fertilitetsstöd.</a:t>
            </a:r>
          </a:p>
          <a:p>
            <a:pPr>
              <a:buFont typeface="Arial" panose="020B0604020202020204" pitchFamily="34" charset="0"/>
              <a:buChar char="•"/>
            </a:pPr>
            <a:r>
              <a:rPr lang="sv-SE" sz="800" dirty="0">
                <a:solidFill>
                  <a:srgbClr val="FF0000"/>
                </a:solidFill>
              </a:rPr>
              <a:t>Artiklar särskilt avsedda för rengöring, desinficering eller sterilisering</a:t>
            </a:r>
            <a:r>
              <a:rPr lang="sv-SE" sz="800" dirty="0"/>
              <a:t> av de produkter som avses i artikel 1.4 och sådana som avses i första stycket i detta led</a:t>
            </a:r>
          </a:p>
          <a:p>
            <a:endParaRPr lang="sv-SE" sz="800" dirty="0"/>
          </a:p>
        </p:txBody>
      </p:sp>
      <p:sp>
        <p:nvSpPr>
          <p:cNvPr id="8" name="Rubrik 1">
            <a:extLst>
              <a:ext uri="{FF2B5EF4-FFF2-40B4-BE49-F238E27FC236}">
                <a16:creationId xmlns:a16="http://schemas.microsoft.com/office/drawing/2014/main" id="{38C92E30-6DEB-489E-8C78-2C17188D8D3B}"/>
              </a:ext>
            </a:extLst>
          </p:cNvPr>
          <p:cNvSpPr txBox="1">
            <a:spLocks/>
          </p:cNvSpPr>
          <p:nvPr/>
        </p:nvSpPr>
        <p:spPr bwMode="auto">
          <a:xfrm>
            <a:off x="4710496" y="1456595"/>
            <a:ext cx="3602544" cy="591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fontAlgn="base">
              <a:spcBef>
                <a:spcPct val="0"/>
              </a:spcBef>
              <a:spcAft>
                <a:spcPct val="0"/>
              </a:spcAft>
              <a:defRPr sz="3000" b="0">
                <a:solidFill>
                  <a:schemeClr val="tx1"/>
                </a:solidFill>
                <a:latin typeface="+mj-lt"/>
                <a:ea typeface="+mj-ea"/>
                <a:cs typeface="+mj-cs"/>
              </a:defRPr>
            </a:lvl1pPr>
            <a:lvl2pPr algn="l" rtl="0" fontAlgn="base">
              <a:spcBef>
                <a:spcPct val="0"/>
              </a:spcBef>
              <a:spcAft>
                <a:spcPct val="0"/>
              </a:spcAft>
              <a:defRPr sz="3000">
                <a:solidFill>
                  <a:schemeClr val="tx2"/>
                </a:solidFill>
                <a:latin typeface="Verdana" pitchFamily="34" charset="0"/>
                <a:ea typeface="Geneva" pitchFamily="1" charset="-128"/>
              </a:defRPr>
            </a:lvl2pPr>
            <a:lvl3pPr algn="l" rtl="0" fontAlgn="base">
              <a:spcBef>
                <a:spcPct val="0"/>
              </a:spcBef>
              <a:spcAft>
                <a:spcPct val="0"/>
              </a:spcAft>
              <a:defRPr sz="3000">
                <a:solidFill>
                  <a:schemeClr val="tx2"/>
                </a:solidFill>
                <a:latin typeface="Verdana" pitchFamily="34" charset="0"/>
                <a:ea typeface="Geneva" pitchFamily="1" charset="-128"/>
              </a:defRPr>
            </a:lvl3pPr>
            <a:lvl4pPr algn="l" rtl="0" fontAlgn="base">
              <a:spcBef>
                <a:spcPct val="0"/>
              </a:spcBef>
              <a:spcAft>
                <a:spcPct val="0"/>
              </a:spcAft>
              <a:defRPr sz="3000">
                <a:solidFill>
                  <a:schemeClr val="tx2"/>
                </a:solidFill>
                <a:latin typeface="Verdana" pitchFamily="34" charset="0"/>
                <a:ea typeface="Geneva" pitchFamily="1" charset="-128"/>
              </a:defRPr>
            </a:lvl4pPr>
            <a:lvl5pPr algn="l" rtl="0" fontAlgn="base">
              <a:spcBef>
                <a:spcPct val="0"/>
              </a:spcBef>
              <a:spcAft>
                <a:spcPct val="0"/>
              </a:spcAft>
              <a:defRPr sz="3000">
                <a:solidFill>
                  <a:schemeClr val="tx2"/>
                </a:solidFill>
                <a:latin typeface="Verdana" pitchFamily="34" charset="0"/>
                <a:ea typeface="Geneva" pitchFamily="1" charset="-128"/>
              </a:defRPr>
            </a:lvl5pPr>
            <a:lvl6pPr marL="457200" algn="l" rtl="0" fontAlgn="base">
              <a:spcBef>
                <a:spcPct val="0"/>
              </a:spcBef>
              <a:spcAft>
                <a:spcPct val="0"/>
              </a:spcAft>
              <a:defRPr sz="3000">
                <a:solidFill>
                  <a:schemeClr val="tx2"/>
                </a:solidFill>
                <a:latin typeface="Verdana" pitchFamily="34" charset="0"/>
                <a:ea typeface="Geneva" pitchFamily="1" charset="-128"/>
              </a:defRPr>
            </a:lvl6pPr>
            <a:lvl7pPr marL="914400" algn="l" rtl="0" fontAlgn="base">
              <a:spcBef>
                <a:spcPct val="0"/>
              </a:spcBef>
              <a:spcAft>
                <a:spcPct val="0"/>
              </a:spcAft>
              <a:defRPr sz="3000">
                <a:solidFill>
                  <a:schemeClr val="tx2"/>
                </a:solidFill>
                <a:latin typeface="Verdana" pitchFamily="34" charset="0"/>
                <a:ea typeface="Geneva" pitchFamily="1" charset="-128"/>
              </a:defRPr>
            </a:lvl7pPr>
            <a:lvl8pPr marL="1371600" algn="l" rtl="0" fontAlgn="base">
              <a:spcBef>
                <a:spcPct val="0"/>
              </a:spcBef>
              <a:spcAft>
                <a:spcPct val="0"/>
              </a:spcAft>
              <a:defRPr sz="3000">
                <a:solidFill>
                  <a:schemeClr val="tx2"/>
                </a:solidFill>
                <a:latin typeface="Verdana" pitchFamily="34" charset="0"/>
                <a:ea typeface="Geneva" pitchFamily="1" charset="-128"/>
              </a:defRPr>
            </a:lvl8pPr>
            <a:lvl9pPr marL="1828800" algn="l" rtl="0" fontAlgn="base">
              <a:spcBef>
                <a:spcPct val="0"/>
              </a:spcBef>
              <a:spcAft>
                <a:spcPct val="0"/>
              </a:spcAft>
              <a:defRPr sz="3000">
                <a:solidFill>
                  <a:schemeClr val="tx2"/>
                </a:solidFill>
                <a:latin typeface="Verdana" pitchFamily="34" charset="0"/>
                <a:ea typeface="Geneva" pitchFamily="1" charset="-128"/>
              </a:defRPr>
            </a:lvl9pPr>
          </a:lstStyle>
          <a:p>
            <a:pPr eaLnBrk="1" hangingPunct="1"/>
            <a:r>
              <a:rPr lang="sv-SE" kern="0" dirty="0"/>
              <a:t>MTP enligt MDR</a:t>
            </a:r>
          </a:p>
        </p:txBody>
      </p:sp>
    </p:spTree>
    <p:extLst>
      <p:ext uri="{BB962C8B-B14F-4D97-AF65-F5344CB8AC3E}">
        <p14:creationId xmlns:p14="http://schemas.microsoft.com/office/powerpoint/2010/main" val="3460668763"/>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ex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L 4x3_VIT_181212.potx" id="{022201C5-7D37-4B93-975C-AA51E2F6D945}" vid="{5ADBE9A1-4E41-40E5-9A0C-8EE841C6E39D}"/>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7697</TotalTime>
  <Words>1778</Words>
  <Application>Microsoft Office PowerPoint</Application>
  <PresentationFormat>Bildspel på skärmen (4:3)</PresentationFormat>
  <Paragraphs>167</Paragraphs>
  <Slides>19</Slides>
  <Notes>0</Notes>
  <HiddenSlides>0</HiddenSlides>
  <MMClips>0</MMClips>
  <ScaleCrop>false</ScaleCrop>
  <HeadingPairs>
    <vt:vector size="8" baseType="variant">
      <vt:variant>
        <vt:lpstr>Använt teckensnitt</vt:lpstr>
      </vt:variant>
      <vt:variant>
        <vt:i4>3</vt:i4>
      </vt:variant>
      <vt:variant>
        <vt:lpstr>Tema</vt:lpstr>
      </vt:variant>
      <vt:variant>
        <vt:i4>1</vt:i4>
      </vt:variant>
      <vt:variant>
        <vt:lpstr>Serverprogram för OLE-inbäddning</vt:lpstr>
      </vt:variant>
      <vt:variant>
        <vt:i4>1</vt:i4>
      </vt:variant>
      <vt:variant>
        <vt:lpstr>Bildrubriker</vt:lpstr>
      </vt:variant>
      <vt:variant>
        <vt:i4>19</vt:i4>
      </vt:variant>
    </vt:vector>
  </HeadingPairs>
  <TitlesOfParts>
    <vt:vector size="24" baseType="lpstr">
      <vt:lpstr>Arial</vt:lpstr>
      <vt:lpstr>Verdana</vt:lpstr>
      <vt:lpstr>Wingdings</vt:lpstr>
      <vt:lpstr>Standardformgivning</vt:lpstr>
      <vt:lpstr>Document</vt:lpstr>
      <vt:lpstr>Medicintekniska produkter och ny lagstiftning från 2017</vt:lpstr>
      <vt:lpstr>Sammanfattning</vt:lpstr>
      <vt:lpstr>PowerPoint-presentation</vt:lpstr>
      <vt:lpstr>Utmaningar för verksamheten</vt:lpstr>
      <vt:lpstr>Utmaningar för verksamheten</vt:lpstr>
      <vt:lpstr>Direktiv, Lagar och Författningar</vt:lpstr>
      <vt:lpstr>Svensk lagstiftning</vt:lpstr>
      <vt:lpstr>MDR och IVDR</vt:lpstr>
      <vt:lpstr>MTP enligt MDD</vt:lpstr>
      <vt:lpstr>MTP enligt MDD</vt:lpstr>
      <vt:lpstr>Några nya begrepp införs i MDR</vt:lpstr>
      <vt:lpstr>Några nyheter i MDR</vt:lpstr>
      <vt:lpstr>Några nyheter i MDR</vt:lpstr>
      <vt:lpstr>Några nyheter i MDR</vt:lpstr>
      <vt:lpstr>Några nyheter i MDR</vt:lpstr>
      <vt:lpstr>Några nyheter i MDR</vt:lpstr>
      <vt:lpstr>Övergångsbestämmelser</vt:lpstr>
      <vt:lpstr>Kravställning i upphandling</vt:lpstr>
      <vt:lpstr>Nyfiken på att veta mer?</vt:lpstr>
    </vt:vector>
  </TitlesOfParts>
  <Company>Torev TextDesign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Maria Lessing</dc:creator>
  <cp:lastModifiedBy>göran sigblad</cp:lastModifiedBy>
  <cp:revision>65</cp:revision>
  <dcterms:created xsi:type="dcterms:W3CDTF">2006-01-20T08:38:09Z</dcterms:created>
  <dcterms:modified xsi:type="dcterms:W3CDTF">2019-04-23T06:41:08Z</dcterms:modified>
</cp:coreProperties>
</file>