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9"/>
  </p:notesMasterIdLst>
  <p:handoutMasterIdLst>
    <p:handoutMasterId r:id="rId30"/>
  </p:handoutMasterIdLst>
  <p:sldIdLst>
    <p:sldId id="277" r:id="rId2"/>
    <p:sldId id="341" r:id="rId3"/>
    <p:sldId id="340" r:id="rId4"/>
    <p:sldId id="319" r:id="rId5"/>
    <p:sldId id="315" r:id="rId6"/>
    <p:sldId id="316" r:id="rId7"/>
    <p:sldId id="320" r:id="rId8"/>
    <p:sldId id="318" r:id="rId9"/>
    <p:sldId id="321" r:id="rId10"/>
    <p:sldId id="343" r:id="rId11"/>
    <p:sldId id="344" r:id="rId12"/>
    <p:sldId id="342" r:id="rId13"/>
    <p:sldId id="322" r:id="rId14"/>
    <p:sldId id="323" r:id="rId15"/>
    <p:sldId id="325" r:id="rId16"/>
    <p:sldId id="326" r:id="rId17"/>
    <p:sldId id="327" r:id="rId18"/>
    <p:sldId id="328" r:id="rId19"/>
    <p:sldId id="329" r:id="rId20"/>
    <p:sldId id="330" r:id="rId21"/>
    <p:sldId id="332" r:id="rId22"/>
    <p:sldId id="333" r:id="rId23"/>
    <p:sldId id="334" r:id="rId24"/>
    <p:sldId id="335" r:id="rId25"/>
    <p:sldId id="336" r:id="rId26"/>
    <p:sldId id="337" r:id="rId27"/>
    <p:sldId id="338" r:id="rId28"/>
  </p:sldIdLst>
  <p:sldSz cx="9144000" cy="6858000" type="screen4x3"/>
  <p:notesSz cx="6781800"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56">
          <p15:clr>
            <a:srgbClr val="A4A3A4"/>
          </p15:clr>
        </p15:guide>
        <p15:guide id="2" orient="horz" pos="3908">
          <p15:clr>
            <a:srgbClr val="A4A3A4"/>
          </p15:clr>
        </p15:guide>
        <p15:guide id="3" orient="horz" pos="3566">
          <p15:clr>
            <a:srgbClr val="A4A3A4"/>
          </p15:clr>
        </p15:guide>
        <p15:guide id="4" orient="horz" pos="1341">
          <p15:clr>
            <a:srgbClr val="A4A3A4"/>
          </p15:clr>
        </p15:guide>
        <p15:guide id="5" orient="horz" pos="443">
          <p15:clr>
            <a:srgbClr val="A4A3A4"/>
          </p15:clr>
        </p15:guide>
        <p15:guide id="6" pos="511">
          <p15:clr>
            <a:srgbClr val="A4A3A4"/>
          </p15:clr>
        </p15:guide>
        <p15:guide id="7" pos="4889">
          <p15:clr>
            <a:srgbClr val="A4A3A4"/>
          </p15:clr>
        </p15:guide>
        <p15:guide id="8" pos="2143">
          <p15:clr>
            <a:srgbClr val="A4A3A4"/>
          </p15:clr>
        </p15:guide>
      </p15:sldGuideLst>
    </p:ext>
    <p:ext uri="{2D200454-40CA-4A62-9FC3-DE9A4176ACB9}">
      <p15:notesGuideLst xmlns:p15="http://schemas.microsoft.com/office/powerpoint/2012/main">
        <p15:guide id="1" orient="horz" pos="3126">
          <p15:clr>
            <a:srgbClr val="A4A3A4"/>
          </p15:clr>
        </p15:guide>
        <p15:guide id="2" pos="2136">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1E4AEA4-8DFA-4A89-87EB-49C32662AFE0}">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B9631B5-78F2-41C9-869B-9F39066F8104}" styleName="Mellanmörkt format 3 - Dekorfärg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21E4AEA4-8DFA-4A89-87EB-49C32662AFE0}" styleName="Mellanmörkt format 2 - Dekorfär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14" autoAdjust="0"/>
    <p:restoredTop sz="94681" autoAdjust="0"/>
  </p:normalViewPr>
  <p:slideViewPr>
    <p:cSldViewPr snapToGrid="0" showGuides="1">
      <p:cViewPr varScale="1">
        <p:scale>
          <a:sx n="79" d="100"/>
          <a:sy n="79" d="100"/>
        </p:scale>
        <p:origin x="823" y="50"/>
      </p:cViewPr>
      <p:guideLst>
        <p:guide orient="horz" pos="1256"/>
        <p:guide orient="horz" pos="3908"/>
        <p:guide orient="horz" pos="3566"/>
        <p:guide orient="horz" pos="1341"/>
        <p:guide orient="horz" pos="443"/>
        <p:guide pos="511"/>
        <p:guide pos="4889"/>
        <p:guide pos="2143"/>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93" d="100"/>
          <a:sy n="93" d="100"/>
        </p:scale>
        <p:origin x="-3732" y="-102"/>
      </p:cViewPr>
      <p:guideLst>
        <p:guide orient="horz" pos="3126"/>
        <p:guide pos="2136"/>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38463" cy="4968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sz="quarter" idx="1"/>
          </p:nvPr>
        </p:nvSpPr>
        <p:spPr>
          <a:xfrm>
            <a:off x="3841750" y="0"/>
            <a:ext cx="2938463" cy="496888"/>
          </a:xfrm>
          <a:prstGeom prst="rect">
            <a:avLst/>
          </a:prstGeom>
        </p:spPr>
        <p:txBody>
          <a:bodyPr vert="horz" lIns="91440" tIns="45720" rIns="91440" bIns="45720" rtlCol="0"/>
          <a:lstStyle>
            <a:lvl1pPr algn="r">
              <a:defRPr sz="1200"/>
            </a:lvl1pPr>
          </a:lstStyle>
          <a:p>
            <a:fld id="{2626941D-6ED6-4480-B48D-D720ADA45BFB}" type="datetimeFigureOut">
              <a:rPr lang="sv-SE" smtClean="0"/>
              <a:t>2018-06-04</a:t>
            </a:fld>
            <a:endParaRPr lang="sv-SE"/>
          </a:p>
        </p:txBody>
      </p:sp>
      <p:sp>
        <p:nvSpPr>
          <p:cNvPr id="4" name="Platshållare för sidfot 3"/>
          <p:cNvSpPr>
            <a:spLocks noGrp="1"/>
          </p:cNvSpPr>
          <p:nvPr>
            <p:ph type="ftr" sz="quarter" idx="2"/>
          </p:nvPr>
        </p:nvSpPr>
        <p:spPr>
          <a:xfrm>
            <a:off x="0" y="9428163"/>
            <a:ext cx="2938463" cy="4968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41750" y="9428163"/>
            <a:ext cx="2938463" cy="496887"/>
          </a:xfrm>
          <a:prstGeom prst="rect">
            <a:avLst/>
          </a:prstGeom>
        </p:spPr>
        <p:txBody>
          <a:bodyPr vert="horz" lIns="91440" tIns="45720" rIns="91440" bIns="45720" rtlCol="0" anchor="b"/>
          <a:lstStyle>
            <a:lvl1pPr algn="r">
              <a:defRPr sz="1200"/>
            </a:lvl1pPr>
          </a:lstStyle>
          <a:p>
            <a:fld id="{4BCD1ED4-416D-4DD7-8370-109B0FEA21A2}" type="slidenum">
              <a:rPr lang="sv-SE" smtClean="0"/>
              <a:t>‹#›</a:t>
            </a:fld>
            <a:endParaRPr lang="sv-SE"/>
          </a:p>
        </p:txBody>
      </p:sp>
    </p:spTree>
    <p:extLst>
      <p:ext uri="{BB962C8B-B14F-4D97-AF65-F5344CB8AC3E}">
        <p14:creationId xmlns:p14="http://schemas.microsoft.com/office/powerpoint/2010/main" val="219746446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1"/>
            <a:ext cx="2938780" cy="496332"/>
          </a:xfrm>
          <a:prstGeom prst="rect">
            <a:avLst/>
          </a:prstGeom>
        </p:spPr>
        <p:txBody>
          <a:bodyPr vert="horz" lIns="95470" tIns="47736" rIns="95470" bIns="47736" rtlCol="0"/>
          <a:lstStyle>
            <a:lvl1pPr algn="l">
              <a:defRPr sz="1200"/>
            </a:lvl1pPr>
          </a:lstStyle>
          <a:p>
            <a:endParaRPr lang="sv-SE"/>
          </a:p>
        </p:txBody>
      </p:sp>
      <p:sp>
        <p:nvSpPr>
          <p:cNvPr id="3" name="Platshållare för datum 2"/>
          <p:cNvSpPr>
            <a:spLocks noGrp="1"/>
          </p:cNvSpPr>
          <p:nvPr>
            <p:ph type="dt" idx="1"/>
          </p:nvPr>
        </p:nvSpPr>
        <p:spPr>
          <a:xfrm>
            <a:off x="3841451" y="1"/>
            <a:ext cx="2938780" cy="496332"/>
          </a:xfrm>
          <a:prstGeom prst="rect">
            <a:avLst/>
          </a:prstGeom>
        </p:spPr>
        <p:txBody>
          <a:bodyPr vert="horz" lIns="95470" tIns="47736" rIns="95470" bIns="47736" rtlCol="0"/>
          <a:lstStyle>
            <a:lvl1pPr algn="r">
              <a:defRPr sz="1200"/>
            </a:lvl1pPr>
          </a:lstStyle>
          <a:p>
            <a:fld id="{00F28322-9E50-4BFC-ADA5-24FE44B8EB92}" type="datetimeFigureOut">
              <a:rPr lang="sv-SE" smtClean="0"/>
              <a:t>2018-06-04</a:t>
            </a:fld>
            <a:endParaRPr lang="sv-SE"/>
          </a:p>
        </p:txBody>
      </p:sp>
      <p:sp>
        <p:nvSpPr>
          <p:cNvPr id="4" name="Platshållare för bildobjekt 3"/>
          <p:cNvSpPr>
            <a:spLocks noGrp="1" noRot="1" noChangeAspect="1"/>
          </p:cNvSpPr>
          <p:nvPr>
            <p:ph type="sldImg" idx="2"/>
          </p:nvPr>
        </p:nvSpPr>
        <p:spPr>
          <a:xfrm>
            <a:off x="911225" y="746125"/>
            <a:ext cx="4959350" cy="3719513"/>
          </a:xfrm>
          <a:prstGeom prst="rect">
            <a:avLst/>
          </a:prstGeom>
          <a:noFill/>
          <a:ln w="12700">
            <a:solidFill>
              <a:prstClr val="black"/>
            </a:solidFill>
          </a:ln>
        </p:spPr>
        <p:txBody>
          <a:bodyPr vert="horz" lIns="95470" tIns="47736" rIns="95470" bIns="47736" rtlCol="0" anchor="ctr"/>
          <a:lstStyle/>
          <a:p>
            <a:endParaRPr lang="sv-SE"/>
          </a:p>
        </p:txBody>
      </p:sp>
      <p:sp>
        <p:nvSpPr>
          <p:cNvPr id="5" name="Platshållare för anteckningar 4"/>
          <p:cNvSpPr>
            <a:spLocks noGrp="1"/>
          </p:cNvSpPr>
          <p:nvPr>
            <p:ph type="body" sz="quarter" idx="3"/>
          </p:nvPr>
        </p:nvSpPr>
        <p:spPr>
          <a:xfrm>
            <a:off x="678180" y="4715153"/>
            <a:ext cx="5425440" cy="4466987"/>
          </a:xfrm>
          <a:prstGeom prst="rect">
            <a:avLst/>
          </a:prstGeom>
        </p:spPr>
        <p:txBody>
          <a:bodyPr vert="horz" lIns="95470" tIns="47736" rIns="95470" bIns="47736"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38780" cy="496332"/>
          </a:xfrm>
          <a:prstGeom prst="rect">
            <a:avLst/>
          </a:prstGeom>
        </p:spPr>
        <p:txBody>
          <a:bodyPr vert="horz" lIns="95470" tIns="47736" rIns="95470" bIns="47736" rtlCol="0" anchor="b"/>
          <a:lstStyle>
            <a:lvl1pPr algn="l">
              <a:defRPr sz="1200"/>
            </a:lvl1pPr>
          </a:lstStyle>
          <a:p>
            <a:endParaRPr lang="sv-SE"/>
          </a:p>
        </p:txBody>
      </p:sp>
      <p:sp>
        <p:nvSpPr>
          <p:cNvPr id="7" name="Platshållare för bildnummer 6"/>
          <p:cNvSpPr>
            <a:spLocks noGrp="1"/>
          </p:cNvSpPr>
          <p:nvPr>
            <p:ph type="sldNum" sz="quarter" idx="5"/>
          </p:nvPr>
        </p:nvSpPr>
        <p:spPr>
          <a:xfrm>
            <a:off x="3841451" y="9428584"/>
            <a:ext cx="2938780" cy="496332"/>
          </a:xfrm>
          <a:prstGeom prst="rect">
            <a:avLst/>
          </a:prstGeom>
        </p:spPr>
        <p:txBody>
          <a:bodyPr vert="horz" lIns="95470" tIns="47736" rIns="95470" bIns="47736" rtlCol="0" anchor="b"/>
          <a:lstStyle>
            <a:lvl1pPr algn="r">
              <a:defRPr sz="1200"/>
            </a:lvl1pPr>
          </a:lstStyle>
          <a:p>
            <a:fld id="{D4045FB0-5EAC-49C2-A7A1-C763FDD81356}" type="slidenum">
              <a:rPr lang="sv-SE" smtClean="0"/>
              <a:t>‹#›</a:t>
            </a:fld>
            <a:endParaRPr lang="sv-SE"/>
          </a:p>
        </p:txBody>
      </p:sp>
    </p:spTree>
    <p:extLst>
      <p:ext uri="{BB962C8B-B14F-4D97-AF65-F5344CB8AC3E}">
        <p14:creationId xmlns:p14="http://schemas.microsoft.com/office/powerpoint/2010/main" val="1882376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Vi</a:t>
            </a:r>
            <a:r>
              <a:rPr lang="sv-SE" baseline="0" dirty="0"/>
              <a:t> fick 10 regeringsuppdrag i december 2014.</a:t>
            </a:r>
          </a:p>
          <a:p>
            <a:r>
              <a:rPr lang="sv-SE" baseline="0" dirty="0"/>
              <a:t>Detta är det sista. </a:t>
            </a:r>
          </a:p>
          <a:p>
            <a:r>
              <a:rPr lang="sv-SE" baseline="0" dirty="0"/>
              <a:t>Förändringar i HSL och PSL infördes 1 juli i syfte att stärka individens inflytande och valmöjligheter i hjälpmedelsverksamheten. </a:t>
            </a:r>
          </a:p>
          <a:p>
            <a:r>
              <a:rPr lang="sv-SE" baseline="0" dirty="0"/>
              <a:t>Förändringarna fördes in i PL när den trädde i kraft 1 januari 2015. </a:t>
            </a:r>
          </a:p>
          <a:p>
            <a:endParaRPr lang="sv-SE" baseline="0" dirty="0"/>
          </a:p>
          <a:p>
            <a:r>
              <a:rPr lang="sv-SE" baseline="0" dirty="0"/>
              <a:t>Vi har haft i uppdrag att följa upp lagändringarna samt stöd- och stimulansinsatser. </a:t>
            </a:r>
          </a:p>
          <a:p>
            <a:r>
              <a:rPr lang="sv-SE" baseline="0" dirty="0"/>
              <a:t>SoS stödmaterial till chefer</a:t>
            </a:r>
          </a:p>
          <a:p>
            <a:r>
              <a:rPr lang="sv-SE" baseline="0" dirty="0"/>
              <a:t>Förskrivarstödet som består av en utbildning samt ett stödmaterial. </a:t>
            </a:r>
          </a:p>
          <a:p>
            <a:r>
              <a:rPr lang="sv-SE" baseline="0" dirty="0"/>
              <a:t>Upphandlingsmyndighetens vägledning för upphandling av hjälpmedel. </a:t>
            </a:r>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13</a:t>
            </a:fld>
            <a:endParaRPr lang="sv-SE"/>
          </a:p>
        </p:txBody>
      </p:sp>
    </p:spTree>
    <p:extLst>
      <p:ext uri="{BB962C8B-B14F-4D97-AF65-F5344CB8AC3E}">
        <p14:creationId xmlns:p14="http://schemas.microsoft.com/office/powerpoint/2010/main" val="10891013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Finns ju också ett särskilt kapitel om delaktighet i PL.</a:t>
            </a:r>
            <a:r>
              <a:rPr lang="sv-SE" baseline="0" dirty="0"/>
              <a:t> </a:t>
            </a:r>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15</a:t>
            </a:fld>
            <a:endParaRPr lang="sv-SE"/>
          </a:p>
        </p:txBody>
      </p:sp>
    </p:spTree>
    <p:extLst>
      <p:ext uri="{BB962C8B-B14F-4D97-AF65-F5344CB8AC3E}">
        <p14:creationId xmlns:p14="http://schemas.microsoft.com/office/powerpoint/2010/main" val="2522891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Verksamhetsenkäter till:</a:t>
            </a:r>
          </a:p>
          <a:p>
            <a:r>
              <a:rPr lang="sv-SE" dirty="0"/>
              <a:t>Hjälpmedelscentraler</a:t>
            </a:r>
            <a:r>
              <a:rPr lang="sv-SE" baseline="0" dirty="0"/>
              <a:t> </a:t>
            </a:r>
          </a:p>
          <a:p>
            <a:r>
              <a:rPr lang="sv-SE" baseline="0" dirty="0"/>
              <a:t>Hörcentraler </a:t>
            </a:r>
          </a:p>
          <a:p>
            <a:r>
              <a:rPr lang="sv-SE" baseline="0" dirty="0"/>
              <a:t>Syncentraler </a:t>
            </a:r>
          </a:p>
          <a:p>
            <a:r>
              <a:rPr lang="sv-SE" baseline="0" dirty="0"/>
              <a:t>Ortopedtekniska verksamheter</a:t>
            </a:r>
          </a:p>
          <a:p>
            <a:r>
              <a:rPr lang="sv-SE" baseline="0" dirty="0"/>
              <a:t>Habiliteringen </a:t>
            </a:r>
          </a:p>
          <a:p>
            <a:r>
              <a:rPr lang="sv-SE" baseline="0" dirty="0"/>
              <a:t>Kommunal rehabilitering </a:t>
            </a:r>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16</a:t>
            </a:fld>
            <a:endParaRPr lang="sv-SE"/>
          </a:p>
        </p:txBody>
      </p:sp>
    </p:spTree>
    <p:extLst>
      <p:ext uri="{BB962C8B-B14F-4D97-AF65-F5344CB8AC3E}">
        <p14:creationId xmlns:p14="http://schemas.microsoft.com/office/powerpoint/2010/main" val="15856642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baseline="0" dirty="0"/>
              <a:t> </a:t>
            </a:r>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17</a:t>
            </a:fld>
            <a:endParaRPr lang="sv-SE"/>
          </a:p>
        </p:txBody>
      </p:sp>
    </p:spTree>
    <p:extLst>
      <p:ext uri="{BB962C8B-B14F-4D97-AF65-F5344CB8AC3E}">
        <p14:creationId xmlns:p14="http://schemas.microsoft.com/office/powerpoint/2010/main" val="35799578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Det finns en uppfattning hos</a:t>
            </a:r>
            <a:r>
              <a:rPr lang="sv-SE" baseline="0" dirty="0"/>
              <a:t> många chefer och förskrivare att man försökt arbeta utifrån PL:s intentioner redan innan det formulerades i lag.</a:t>
            </a:r>
          </a:p>
          <a:p>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20</a:t>
            </a:fld>
            <a:endParaRPr lang="sv-SE"/>
          </a:p>
        </p:txBody>
      </p:sp>
    </p:spTree>
    <p:extLst>
      <p:ext uri="{BB962C8B-B14F-4D97-AF65-F5344CB8AC3E}">
        <p14:creationId xmlns:p14="http://schemas.microsoft.com/office/powerpoint/2010/main" val="12785821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20</a:t>
            </a:r>
            <a:r>
              <a:rPr lang="sv-SE" baseline="0" dirty="0"/>
              <a:t> procent av hjälpmedelsanvändarna känner till att det finns en patientlag. </a:t>
            </a:r>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21</a:t>
            </a:fld>
            <a:endParaRPr lang="sv-SE"/>
          </a:p>
        </p:txBody>
      </p:sp>
    </p:spTree>
    <p:extLst>
      <p:ext uri="{BB962C8B-B14F-4D97-AF65-F5344CB8AC3E}">
        <p14:creationId xmlns:p14="http://schemas.microsoft.com/office/powerpoint/2010/main" val="23822087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D4045FB0-5EAC-49C2-A7A1-C763FDD81356}" type="slidenum">
              <a:rPr lang="sv-SE" smtClean="0"/>
              <a:t>22</a:t>
            </a:fld>
            <a:endParaRPr lang="sv-SE"/>
          </a:p>
        </p:txBody>
      </p:sp>
    </p:spTree>
    <p:extLst>
      <p:ext uri="{BB962C8B-B14F-4D97-AF65-F5344CB8AC3E}">
        <p14:creationId xmlns:p14="http://schemas.microsoft.com/office/powerpoint/2010/main" val="38130007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23</a:t>
            </a:fld>
            <a:endParaRPr lang="sv-SE"/>
          </a:p>
        </p:txBody>
      </p:sp>
    </p:spTree>
    <p:extLst>
      <p:ext uri="{BB962C8B-B14F-4D97-AF65-F5344CB8AC3E}">
        <p14:creationId xmlns:p14="http://schemas.microsoft.com/office/powerpoint/2010/main" val="34433121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D4045FB0-5EAC-49C2-A7A1-C763FDD81356}" type="slidenum">
              <a:rPr lang="sv-SE" smtClean="0"/>
              <a:t>24</a:t>
            </a:fld>
            <a:endParaRPr lang="sv-SE"/>
          </a:p>
        </p:txBody>
      </p:sp>
    </p:spTree>
    <p:extLst>
      <p:ext uri="{BB962C8B-B14F-4D97-AF65-F5344CB8AC3E}">
        <p14:creationId xmlns:p14="http://schemas.microsoft.com/office/powerpoint/2010/main" val="2706636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D4045FB0-5EAC-49C2-A7A1-C763FDD81356}" type="slidenum">
              <a:rPr lang="sv-SE" smtClean="0"/>
              <a:t>25</a:t>
            </a:fld>
            <a:endParaRPr lang="sv-SE"/>
          </a:p>
        </p:txBody>
      </p:sp>
    </p:spTree>
    <p:extLst>
      <p:ext uri="{BB962C8B-B14F-4D97-AF65-F5344CB8AC3E}">
        <p14:creationId xmlns:p14="http://schemas.microsoft.com/office/powerpoint/2010/main" val="10291007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9</a:t>
            </a:r>
            <a:r>
              <a:rPr lang="sv-SE" baseline="0" dirty="0"/>
              <a:t> kapitlet i PL anges att en patient som omfattas av ett landstings ansvar för hälso- och sjukvård ska inom eller utom detta landsting få möjlighet att välja utförare av offentligt finansierad öppen vård. </a:t>
            </a:r>
          </a:p>
          <a:p>
            <a:r>
              <a:rPr lang="sv-SE" baseline="0" dirty="0"/>
              <a:t>När det gäller landstingets skyldighet att ge patienten möjlighet att välja hjälpmedel gäller detta bara de som är bosatta eller de som är kvarskrivna och stadigvarande vistas inom landstinget. Detta enligt den statliga hjälpmedelsutredningen.</a:t>
            </a:r>
          </a:p>
          <a:p>
            <a:endParaRPr lang="sv-SE" baseline="0" dirty="0"/>
          </a:p>
          <a:p>
            <a:r>
              <a:rPr lang="sv-SE" dirty="0"/>
              <a:t>Ett vårdlandsting kan förskriva och utlämna vissa hjälpmedel till en utomlänspatient vid besök i landstinget om kostnaden understiger 10 000 kr. I dessa fall tillämpar vård-landstinget sitt eget regelverk. Ambitionen är att underlätta för personer med funktions-nedsättning att få sina behov av olika hjälpmedel tillgodosedda för att därmed kunna leva ett normalt liv även vid besök i annat landsting. Detta gäller både vid akuta behov och icke akuta när personer med funktionsnedsättning behöver låna vissa hjälpmedel. </a:t>
            </a:r>
          </a:p>
          <a:p>
            <a:r>
              <a:rPr lang="sv-SE" dirty="0"/>
              <a:t>Uppgår kostnaden till mer än 10 000 kr ska samråd ske med hemlandstinget för att vårdlandstinget även i dessa fall ska ha rätt till ersättning. </a:t>
            </a:r>
          </a:p>
          <a:p>
            <a:r>
              <a:rPr lang="sv-SE" dirty="0"/>
              <a:t>Om ett hjälpmedel kräver någon form av installation, avancerad service och underhåll som kräver produktspecifik kompetens eller måste anpassas till berörd persons bostads-förhållanden etc. ska det förskrivas och betalas av den funktionshindrades hemlands-ting. Lokala varianter vad gäller att hyra hjälpmedel kan förekomma</a:t>
            </a:r>
            <a:r>
              <a:rPr lang="sv-SE" b="1" i="1" dirty="0"/>
              <a:t>. </a:t>
            </a:r>
            <a:r>
              <a:rPr lang="sv-SE" baseline="0" dirty="0"/>
              <a:t> </a:t>
            </a:r>
            <a:endParaRPr lang="sv-SE" dirty="0"/>
          </a:p>
        </p:txBody>
      </p:sp>
      <p:sp>
        <p:nvSpPr>
          <p:cNvPr id="4" name="Platshållare för bildnummer 3"/>
          <p:cNvSpPr>
            <a:spLocks noGrp="1"/>
          </p:cNvSpPr>
          <p:nvPr>
            <p:ph type="sldNum" sz="quarter" idx="10"/>
          </p:nvPr>
        </p:nvSpPr>
        <p:spPr/>
        <p:txBody>
          <a:bodyPr/>
          <a:lstStyle/>
          <a:p>
            <a:fld id="{D4045FB0-5EAC-49C2-A7A1-C763FDD81356}" type="slidenum">
              <a:rPr lang="sv-SE" smtClean="0"/>
              <a:t>26</a:t>
            </a:fld>
            <a:endParaRPr lang="sv-SE"/>
          </a:p>
        </p:txBody>
      </p:sp>
    </p:spTree>
    <p:extLst>
      <p:ext uri="{BB962C8B-B14F-4D97-AF65-F5344CB8AC3E}">
        <p14:creationId xmlns:p14="http://schemas.microsoft.com/office/powerpoint/2010/main" val="32762503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10"/>
          </p:nvPr>
        </p:nvSpPr>
        <p:spPr/>
        <p:txBody>
          <a:bodyPr/>
          <a:lstStyle/>
          <a:p>
            <a:fld id="{D4045FB0-5EAC-49C2-A7A1-C763FDD81356}" type="slidenum">
              <a:rPr lang="sv-SE" smtClean="0"/>
              <a:t>27</a:t>
            </a:fld>
            <a:endParaRPr lang="sv-SE"/>
          </a:p>
        </p:txBody>
      </p:sp>
    </p:spTree>
    <p:extLst>
      <p:ext uri="{BB962C8B-B14F-4D97-AF65-F5344CB8AC3E}">
        <p14:creationId xmlns:p14="http://schemas.microsoft.com/office/powerpoint/2010/main" val="24424322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ubrikbild">
    <p:spTree>
      <p:nvGrpSpPr>
        <p:cNvPr id="1" name=""/>
        <p:cNvGrpSpPr/>
        <p:nvPr/>
      </p:nvGrpSpPr>
      <p:grpSpPr>
        <a:xfrm>
          <a:off x="0" y="0"/>
          <a:ext cx="0" cy="0"/>
          <a:chOff x="0" y="0"/>
          <a:chExt cx="0" cy="0"/>
        </a:xfrm>
      </p:grpSpPr>
      <p:sp>
        <p:nvSpPr>
          <p:cNvPr id="16" name="Rektangel 15"/>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atshållare för bild 8"/>
          <p:cNvSpPr>
            <a:spLocks noGrp="1"/>
          </p:cNvSpPr>
          <p:nvPr>
            <p:ph type="pic" sz="quarter" idx="13"/>
          </p:nvPr>
        </p:nvSpPr>
        <p:spPr>
          <a:xfrm>
            <a:off x="0" y="4173579"/>
            <a:ext cx="9147600" cy="2684421"/>
          </a:xfrm>
          <a:custGeom>
            <a:avLst/>
            <a:gdLst>
              <a:gd name="connsiteX0" fmla="*/ 0 w 9147600"/>
              <a:gd name="connsiteY0" fmla="*/ 0 h 2708275"/>
              <a:gd name="connsiteX1" fmla="*/ 9147600 w 9147600"/>
              <a:gd name="connsiteY1" fmla="*/ 0 h 2708275"/>
              <a:gd name="connsiteX2" fmla="*/ 9147600 w 9147600"/>
              <a:gd name="connsiteY2" fmla="*/ 2708275 h 2708275"/>
              <a:gd name="connsiteX3" fmla="*/ 0 w 9147600"/>
              <a:gd name="connsiteY3" fmla="*/ 2708275 h 2708275"/>
              <a:gd name="connsiteX4" fmla="*/ 0 w 9147600"/>
              <a:gd name="connsiteY4" fmla="*/ 0 h 2708275"/>
              <a:gd name="connsiteX0" fmla="*/ 15903 w 9147600"/>
              <a:gd name="connsiteY0" fmla="*/ 2313829 h 2708275"/>
              <a:gd name="connsiteX1" fmla="*/ 9147600 w 9147600"/>
              <a:gd name="connsiteY1" fmla="*/ 0 h 2708275"/>
              <a:gd name="connsiteX2" fmla="*/ 9147600 w 9147600"/>
              <a:gd name="connsiteY2" fmla="*/ 2708275 h 2708275"/>
              <a:gd name="connsiteX3" fmla="*/ 0 w 9147600"/>
              <a:gd name="connsiteY3" fmla="*/ 2708275 h 2708275"/>
              <a:gd name="connsiteX4" fmla="*/ 15903 w 9147600"/>
              <a:gd name="connsiteY4" fmla="*/ 2313829 h 2708275"/>
              <a:gd name="connsiteX0" fmla="*/ 0 w 9155551"/>
              <a:gd name="connsiteY0" fmla="*/ 2313829 h 2708275"/>
              <a:gd name="connsiteX1" fmla="*/ 9155551 w 9155551"/>
              <a:gd name="connsiteY1" fmla="*/ 0 h 2708275"/>
              <a:gd name="connsiteX2" fmla="*/ 9155551 w 9155551"/>
              <a:gd name="connsiteY2" fmla="*/ 2708275 h 2708275"/>
              <a:gd name="connsiteX3" fmla="*/ 7951 w 9155551"/>
              <a:gd name="connsiteY3" fmla="*/ 2708275 h 2708275"/>
              <a:gd name="connsiteX4" fmla="*/ 0 w 9155551"/>
              <a:gd name="connsiteY4" fmla="*/ 2313829 h 2708275"/>
              <a:gd name="connsiteX0" fmla="*/ 0 w 9155551"/>
              <a:gd name="connsiteY0" fmla="*/ 2289975 h 2684421"/>
              <a:gd name="connsiteX1" fmla="*/ 9139649 w 9155551"/>
              <a:gd name="connsiteY1" fmla="*/ 0 h 2684421"/>
              <a:gd name="connsiteX2" fmla="*/ 9155551 w 9155551"/>
              <a:gd name="connsiteY2" fmla="*/ 2684421 h 2684421"/>
              <a:gd name="connsiteX3" fmla="*/ 7951 w 9155551"/>
              <a:gd name="connsiteY3" fmla="*/ 2684421 h 2684421"/>
              <a:gd name="connsiteX4" fmla="*/ 0 w 9155551"/>
              <a:gd name="connsiteY4" fmla="*/ 2289975 h 2684421"/>
              <a:gd name="connsiteX0" fmla="*/ 0 w 9155551"/>
              <a:gd name="connsiteY0" fmla="*/ 2289975 h 2684421"/>
              <a:gd name="connsiteX1" fmla="*/ 9139649 w 9155551"/>
              <a:gd name="connsiteY1" fmla="*/ 0 h 2684421"/>
              <a:gd name="connsiteX2" fmla="*/ 9155551 w 9155551"/>
              <a:gd name="connsiteY2" fmla="*/ 2684421 h 2684421"/>
              <a:gd name="connsiteX3" fmla="*/ 7951 w 9155551"/>
              <a:gd name="connsiteY3" fmla="*/ 2684421 h 2684421"/>
              <a:gd name="connsiteX4" fmla="*/ 0 w 9155551"/>
              <a:gd name="connsiteY4" fmla="*/ 2289975 h 2684421"/>
              <a:gd name="connsiteX0" fmla="*/ 1 w 9147600"/>
              <a:gd name="connsiteY0" fmla="*/ 2337683 h 2684421"/>
              <a:gd name="connsiteX1" fmla="*/ 9131698 w 9147600"/>
              <a:gd name="connsiteY1" fmla="*/ 0 h 2684421"/>
              <a:gd name="connsiteX2" fmla="*/ 9147600 w 9147600"/>
              <a:gd name="connsiteY2" fmla="*/ 2684421 h 2684421"/>
              <a:gd name="connsiteX3" fmla="*/ 0 w 9147600"/>
              <a:gd name="connsiteY3" fmla="*/ 2684421 h 2684421"/>
              <a:gd name="connsiteX4" fmla="*/ 1 w 9147600"/>
              <a:gd name="connsiteY4" fmla="*/ 2337683 h 26844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7600" h="2684421">
                <a:moveTo>
                  <a:pt x="1" y="2337683"/>
                </a:moveTo>
                <a:lnTo>
                  <a:pt x="9131698" y="0"/>
                </a:lnTo>
                <a:cubicBezTo>
                  <a:pt x="9136999" y="894807"/>
                  <a:pt x="9142299" y="1789614"/>
                  <a:pt x="9147600" y="2684421"/>
                </a:cubicBezTo>
                <a:lnTo>
                  <a:pt x="0" y="2684421"/>
                </a:lnTo>
                <a:cubicBezTo>
                  <a:pt x="0" y="2568842"/>
                  <a:pt x="1" y="2453262"/>
                  <a:pt x="1" y="2337683"/>
                </a:cubicBezTo>
                <a:close/>
              </a:path>
            </a:pathLst>
          </a:custGeom>
          <a:solidFill>
            <a:srgbClr val="A5ACAF"/>
          </a:solidFill>
        </p:spPr>
        <p:txBody>
          <a:bodyPr anchor="b" anchorCtr="0"/>
          <a:lstStyle>
            <a:lvl1pPr marL="0" indent="0" algn="r">
              <a:buNone/>
              <a:defRPr b="0"/>
            </a:lvl1pPr>
          </a:lstStyle>
          <a:p>
            <a:r>
              <a:rPr lang="sv-SE"/>
              <a:t>Klicka på ikonen för att lägga till en bild</a:t>
            </a:r>
            <a:endParaRPr lang="sv-SE" dirty="0"/>
          </a:p>
        </p:txBody>
      </p:sp>
      <p:sp>
        <p:nvSpPr>
          <p:cNvPr id="2" name="Rubrik 1"/>
          <p:cNvSpPr>
            <a:spLocks noGrp="1"/>
          </p:cNvSpPr>
          <p:nvPr>
            <p:ph type="ctrTitle"/>
          </p:nvPr>
        </p:nvSpPr>
        <p:spPr>
          <a:xfrm>
            <a:off x="784342" y="2059055"/>
            <a:ext cx="7772400" cy="1104900"/>
          </a:xfrm>
        </p:spPr>
        <p:txBody>
          <a:bodyPr/>
          <a:lstStyle>
            <a:lvl1pPr>
              <a:defRPr sz="3400">
                <a:solidFill>
                  <a:srgbClr val="E98300"/>
                </a:solidFill>
              </a:defRPr>
            </a:lvl1pPr>
          </a:lstStyle>
          <a:p>
            <a:r>
              <a:rPr lang="sv-SE"/>
              <a:t>Klicka här för att ändra format</a:t>
            </a:r>
            <a:endParaRPr lang="sv-SE" dirty="0"/>
          </a:p>
        </p:txBody>
      </p:sp>
      <p:sp>
        <p:nvSpPr>
          <p:cNvPr id="3" name="Underrubrik 2"/>
          <p:cNvSpPr>
            <a:spLocks noGrp="1"/>
          </p:cNvSpPr>
          <p:nvPr>
            <p:ph type="subTitle" idx="1"/>
          </p:nvPr>
        </p:nvSpPr>
        <p:spPr>
          <a:xfrm>
            <a:off x="801688" y="4266501"/>
            <a:ext cx="5858518" cy="232375"/>
          </a:xfrm>
        </p:spPr>
        <p:txBody>
          <a:bodyPr/>
          <a:lstStyle>
            <a:lvl1pPr marL="0" indent="0" algn="l">
              <a:spcBef>
                <a:spcPts val="0"/>
              </a:spcBef>
              <a:spcAft>
                <a:spcPts val="0"/>
              </a:spcAft>
              <a:buNone/>
              <a:defRPr sz="14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om du vill redigera mall för underrubrikformat</a:t>
            </a:r>
            <a:endParaRPr lang="sv-SE" dirty="0"/>
          </a:p>
        </p:txBody>
      </p:sp>
      <p:sp>
        <p:nvSpPr>
          <p:cNvPr id="4" name="Platshållare för datum 3"/>
          <p:cNvSpPr>
            <a:spLocks noGrp="1"/>
          </p:cNvSpPr>
          <p:nvPr>
            <p:ph type="dt" sz="half" idx="10"/>
          </p:nvPr>
        </p:nvSpPr>
        <p:spPr>
          <a:xfrm>
            <a:off x="817590" y="5380362"/>
            <a:ext cx="1152128" cy="267235"/>
          </a:xfrm>
        </p:spPr>
        <p:txBody>
          <a:bodyPr/>
          <a:lstStyle>
            <a:lvl1pPr>
              <a:defRPr sz="900" b="1">
                <a:solidFill>
                  <a:srgbClr val="FFFFFF"/>
                </a:solidFill>
              </a:defRPr>
            </a:lvl1pPr>
          </a:lstStyle>
          <a:p>
            <a:r>
              <a:rPr lang="sv-SE"/>
              <a:t>20xx-xx-xx</a:t>
            </a:r>
            <a:endParaRPr lang="sv-SE" dirty="0"/>
          </a:p>
        </p:txBody>
      </p:sp>
      <p:sp>
        <p:nvSpPr>
          <p:cNvPr id="14" name="Platshållare för text 13"/>
          <p:cNvSpPr>
            <a:spLocks noGrp="1"/>
          </p:cNvSpPr>
          <p:nvPr>
            <p:ph type="body" sz="quarter" idx="14"/>
          </p:nvPr>
        </p:nvSpPr>
        <p:spPr>
          <a:xfrm>
            <a:off x="801688" y="4475023"/>
            <a:ext cx="5858544" cy="722312"/>
          </a:xfrm>
        </p:spPr>
        <p:txBody>
          <a:bodyPr/>
          <a:lstStyle>
            <a:lvl1pPr marL="0" indent="0">
              <a:spcBef>
                <a:spcPts val="0"/>
              </a:spcBef>
              <a:spcAft>
                <a:spcPts val="0"/>
              </a:spcAft>
              <a:buNone/>
              <a:defRPr sz="1400" b="0">
                <a:solidFill>
                  <a:srgbClr val="FFFFFF"/>
                </a:solidFill>
              </a:defRPr>
            </a:lvl1pPr>
            <a:lvl2pPr marL="285750" indent="0">
              <a:buNone/>
              <a:defRPr sz="1400">
                <a:solidFill>
                  <a:schemeClr val="bg2"/>
                </a:solidFill>
              </a:defRPr>
            </a:lvl2pPr>
            <a:lvl3pPr marL="539750" indent="0">
              <a:buNone/>
              <a:defRPr sz="1400">
                <a:solidFill>
                  <a:schemeClr val="bg2"/>
                </a:solidFill>
              </a:defRPr>
            </a:lvl3pPr>
            <a:lvl4pPr marL="723900" indent="0">
              <a:buNone/>
              <a:defRPr sz="1400">
                <a:solidFill>
                  <a:schemeClr val="bg2"/>
                </a:solidFill>
              </a:defRPr>
            </a:lvl4pPr>
            <a:lvl5pPr marL="927100" indent="0">
              <a:buNone/>
              <a:defRPr sz="1400">
                <a:solidFill>
                  <a:schemeClr val="bg2"/>
                </a:solidFill>
              </a:defRPr>
            </a:lvl5pPr>
          </a:lstStyle>
          <a:p>
            <a:pPr lvl="0"/>
            <a:r>
              <a:rPr lang="sv-SE"/>
              <a:t>Redigera format för bakgrundstext</a:t>
            </a:r>
          </a:p>
        </p:txBody>
      </p:sp>
      <p:pic>
        <p:nvPicPr>
          <p:cNvPr id="5" name="Bildobjekt 4"/>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11214" y="800439"/>
            <a:ext cx="2592000" cy="544144"/>
          </a:xfrm>
          <a:prstGeom prst="rect">
            <a:avLst/>
          </a:prstGeom>
        </p:spPr>
      </p:pic>
    </p:spTree>
    <p:extLst>
      <p:ext uri="{BB962C8B-B14F-4D97-AF65-F5344CB8AC3E}">
        <p14:creationId xmlns:p14="http://schemas.microsoft.com/office/powerpoint/2010/main" val="6162369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Kapitelsida med plats för bild">
    <p:spTree>
      <p:nvGrpSpPr>
        <p:cNvPr id="1" name=""/>
        <p:cNvGrpSpPr/>
        <p:nvPr/>
      </p:nvGrpSpPr>
      <p:grpSpPr>
        <a:xfrm>
          <a:off x="0" y="0"/>
          <a:ext cx="0" cy="0"/>
          <a:chOff x="0" y="0"/>
          <a:chExt cx="0" cy="0"/>
        </a:xfrm>
      </p:grpSpPr>
      <p:sp>
        <p:nvSpPr>
          <p:cNvPr id="10" name="Rektangel 9"/>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 name="Platshållare för bild 8"/>
          <p:cNvSpPr>
            <a:spLocks noGrp="1"/>
          </p:cNvSpPr>
          <p:nvPr>
            <p:ph type="pic" sz="quarter" idx="13"/>
          </p:nvPr>
        </p:nvSpPr>
        <p:spPr>
          <a:xfrm>
            <a:off x="0" y="1548841"/>
            <a:ext cx="9147600" cy="5309159"/>
          </a:xfrm>
          <a:custGeom>
            <a:avLst/>
            <a:gdLst>
              <a:gd name="connsiteX0" fmla="*/ 0 w 9147600"/>
              <a:gd name="connsiteY0" fmla="*/ 0 h 2708275"/>
              <a:gd name="connsiteX1" fmla="*/ 9147600 w 9147600"/>
              <a:gd name="connsiteY1" fmla="*/ 0 h 2708275"/>
              <a:gd name="connsiteX2" fmla="*/ 9147600 w 9147600"/>
              <a:gd name="connsiteY2" fmla="*/ 2708275 h 2708275"/>
              <a:gd name="connsiteX3" fmla="*/ 0 w 9147600"/>
              <a:gd name="connsiteY3" fmla="*/ 2708275 h 2708275"/>
              <a:gd name="connsiteX4" fmla="*/ 0 w 9147600"/>
              <a:gd name="connsiteY4" fmla="*/ 0 h 2708275"/>
              <a:gd name="connsiteX0" fmla="*/ 15903 w 9147600"/>
              <a:gd name="connsiteY0" fmla="*/ 2313829 h 2708275"/>
              <a:gd name="connsiteX1" fmla="*/ 9147600 w 9147600"/>
              <a:gd name="connsiteY1" fmla="*/ 0 h 2708275"/>
              <a:gd name="connsiteX2" fmla="*/ 9147600 w 9147600"/>
              <a:gd name="connsiteY2" fmla="*/ 2708275 h 2708275"/>
              <a:gd name="connsiteX3" fmla="*/ 0 w 9147600"/>
              <a:gd name="connsiteY3" fmla="*/ 2708275 h 2708275"/>
              <a:gd name="connsiteX4" fmla="*/ 15903 w 9147600"/>
              <a:gd name="connsiteY4" fmla="*/ 2313829 h 2708275"/>
              <a:gd name="connsiteX0" fmla="*/ 0 w 9155551"/>
              <a:gd name="connsiteY0" fmla="*/ 2313829 h 2708275"/>
              <a:gd name="connsiteX1" fmla="*/ 9155551 w 9155551"/>
              <a:gd name="connsiteY1" fmla="*/ 0 h 2708275"/>
              <a:gd name="connsiteX2" fmla="*/ 9155551 w 9155551"/>
              <a:gd name="connsiteY2" fmla="*/ 2708275 h 2708275"/>
              <a:gd name="connsiteX3" fmla="*/ 7951 w 9155551"/>
              <a:gd name="connsiteY3" fmla="*/ 2708275 h 2708275"/>
              <a:gd name="connsiteX4" fmla="*/ 0 w 9155551"/>
              <a:gd name="connsiteY4" fmla="*/ 2313829 h 2708275"/>
              <a:gd name="connsiteX0" fmla="*/ 0 w 9155551"/>
              <a:gd name="connsiteY0" fmla="*/ 2289975 h 2684421"/>
              <a:gd name="connsiteX1" fmla="*/ 9139649 w 9155551"/>
              <a:gd name="connsiteY1" fmla="*/ 0 h 2684421"/>
              <a:gd name="connsiteX2" fmla="*/ 9155551 w 9155551"/>
              <a:gd name="connsiteY2" fmla="*/ 2684421 h 2684421"/>
              <a:gd name="connsiteX3" fmla="*/ 7951 w 9155551"/>
              <a:gd name="connsiteY3" fmla="*/ 2684421 h 2684421"/>
              <a:gd name="connsiteX4" fmla="*/ 0 w 9155551"/>
              <a:gd name="connsiteY4" fmla="*/ 2289975 h 2684421"/>
              <a:gd name="connsiteX0" fmla="*/ 0 w 9155551"/>
              <a:gd name="connsiteY0" fmla="*/ 2289975 h 2684421"/>
              <a:gd name="connsiteX1" fmla="*/ 9139649 w 9155551"/>
              <a:gd name="connsiteY1" fmla="*/ 0 h 2684421"/>
              <a:gd name="connsiteX2" fmla="*/ 9155551 w 9155551"/>
              <a:gd name="connsiteY2" fmla="*/ 2684421 h 2684421"/>
              <a:gd name="connsiteX3" fmla="*/ 7951 w 9155551"/>
              <a:gd name="connsiteY3" fmla="*/ 2684421 h 2684421"/>
              <a:gd name="connsiteX4" fmla="*/ 0 w 9155551"/>
              <a:gd name="connsiteY4" fmla="*/ 2289975 h 2684421"/>
              <a:gd name="connsiteX0" fmla="*/ 1 w 9147600"/>
              <a:gd name="connsiteY0" fmla="*/ 2337683 h 2684421"/>
              <a:gd name="connsiteX1" fmla="*/ 9131698 w 9147600"/>
              <a:gd name="connsiteY1" fmla="*/ 0 h 2684421"/>
              <a:gd name="connsiteX2" fmla="*/ 9147600 w 9147600"/>
              <a:gd name="connsiteY2" fmla="*/ 2684421 h 2684421"/>
              <a:gd name="connsiteX3" fmla="*/ 0 w 9147600"/>
              <a:gd name="connsiteY3" fmla="*/ 2684421 h 2684421"/>
              <a:gd name="connsiteX4" fmla="*/ 1 w 9147600"/>
              <a:gd name="connsiteY4" fmla="*/ 2337683 h 2684421"/>
              <a:gd name="connsiteX0" fmla="*/ 1 w 9147600"/>
              <a:gd name="connsiteY0" fmla="*/ 1182114 h 2684421"/>
              <a:gd name="connsiteX1" fmla="*/ 9131698 w 9147600"/>
              <a:gd name="connsiteY1" fmla="*/ 0 h 2684421"/>
              <a:gd name="connsiteX2" fmla="*/ 9147600 w 9147600"/>
              <a:gd name="connsiteY2" fmla="*/ 2684421 h 2684421"/>
              <a:gd name="connsiteX3" fmla="*/ 0 w 9147600"/>
              <a:gd name="connsiteY3" fmla="*/ 2684421 h 2684421"/>
              <a:gd name="connsiteX4" fmla="*/ 1 w 9147600"/>
              <a:gd name="connsiteY4" fmla="*/ 1182114 h 2684421"/>
              <a:gd name="connsiteX0" fmla="*/ 1 w 9147600"/>
              <a:gd name="connsiteY0" fmla="*/ 1186140 h 2688447"/>
              <a:gd name="connsiteX1" fmla="*/ 9139649 w 9147600"/>
              <a:gd name="connsiteY1" fmla="*/ 0 h 2688447"/>
              <a:gd name="connsiteX2" fmla="*/ 9147600 w 9147600"/>
              <a:gd name="connsiteY2" fmla="*/ 2688447 h 2688447"/>
              <a:gd name="connsiteX3" fmla="*/ 0 w 9147600"/>
              <a:gd name="connsiteY3" fmla="*/ 2688447 h 2688447"/>
              <a:gd name="connsiteX4" fmla="*/ 1 w 9147600"/>
              <a:gd name="connsiteY4" fmla="*/ 1186140 h 26884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7600" h="2688447">
                <a:moveTo>
                  <a:pt x="1" y="1186140"/>
                </a:moveTo>
                <a:lnTo>
                  <a:pt x="9139649" y="0"/>
                </a:lnTo>
                <a:cubicBezTo>
                  <a:pt x="9144950" y="894807"/>
                  <a:pt x="9142299" y="1793640"/>
                  <a:pt x="9147600" y="2688447"/>
                </a:cubicBezTo>
                <a:lnTo>
                  <a:pt x="0" y="2688447"/>
                </a:lnTo>
                <a:cubicBezTo>
                  <a:pt x="0" y="2572868"/>
                  <a:pt x="1" y="1301719"/>
                  <a:pt x="1" y="1186140"/>
                </a:cubicBezTo>
                <a:close/>
              </a:path>
            </a:pathLst>
          </a:custGeom>
          <a:solidFill>
            <a:srgbClr val="A5ACAF"/>
          </a:solidFill>
        </p:spPr>
        <p:txBody>
          <a:bodyPr anchor="b" anchorCtr="0"/>
          <a:lstStyle>
            <a:lvl1pPr marL="0" indent="0" algn="r">
              <a:buNone/>
              <a:defRPr b="0"/>
            </a:lvl1pPr>
          </a:lstStyle>
          <a:p>
            <a:r>
              <a:rPr lang="sv-SE"/>
              <a:t>Klicka på ikonen för att lägga till en bild</a:t>
            </a:r>
            <a:endParaRPr lang="sv-SE" dirty="0"/>
          </a:p>
        </p:txBody>
      </p:sp>
      <p:sp>
        <p:nvSpPr>
          <p:cNvPr id="2" name="Rubrik 1"/>
          <p:cNvSpPr>
            <a:spLocks noGrp="1"/>
          </p:cNvSpPr>
          <p:nvPr>
            <p:ph type="ctrTitle"/>
          </p:nvPr>
        </p:nvSpPr>
        <p:spPr>
          <a:xfrm>
            <a:off x="784342" y="725700"/>
            <a:ext cx="7772400" cy="1408385"/>
          </a:xfrm>
        </p:spPr>
        <p:txBody>
          <a:bodyPr/>
          <a:lstStyle>
            <a:lvl1pPr>
              <a:defRPr sz="3400">
                <a:solidFill>
                  <a:srgbClr val="FFFFFF"/>
                </a:solidFill>
              </a:defRPr>
            </a:lvl1pPr>
          </a:lstStyle>
          <a:p>
            <a:r>
              <a:rPr lang="sv-SE"/>
              <a:t>Klicka här för att ändra format</a:t>
            </a:r>
            <a:endParaRPr lang="sv-SE" dirty="0"/>
          </a:p>
        </p:txBody>
      </p:sp>
    </p:spTree>
    <p:extLst>
      <p:ext uri="{BB962C8B-B14F-4D97-AF65-F5344CB8AC3E}">
        <p14:creationId xmlns:p14="http://schemas.microsoft.com/office/powerpoint/2010/main" val="27033391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Kapitelsida utan bild">
    <p:spTree>
      <p:nvGrpSpPr>
        <p:cNvPr id="1" name=""/>
        <p:cNvGrpSpPr/>
        <p:nvPr/>
      </p:nvGrpSpPr>
      <p:grpSpPr>
        <a:xfrm>
          <a:off x="0" y="0"/>
          <a:ext cx="0" cy="0"/>
          <a:chOff x="0" y="0"/>
          <a:chExt cx="0" cy="0"/>
        </a:xfrm>
      </p:grpSpPr>
      <p:sp>
        <p:nvSpPr>
          <p:cNvPr id="10" name="Rektangel 9"/>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2"/>
          <p:cNvSpPr/>
          <p:nvPr userDrawn="1"/>
        </p:nvSpPr>
        <p:spPr>
          <a:xfrm>
            <a:off x="0" y="1543050"/>
            <a:ext cx="9144000" cy="5314950"/>
          </a:xfrm>
          <a:custGeom>
            <a:avLst/>
            <a:gdLst>
              <a:gd name="connsiteX0" fmla="*/ 0 w 9144000"/>
              <a:gd name="connsiteY0" fmla="*/ 0 h 5314950"/>
              <a:gd name="connsiteX1" fmla="*/ 9144000 w 9144000"/>
              <a:gd name="connsiteY1" fmla="*/ 0 h 5314950"/>
              <a:gd name="connsiteX2" fmla="*/ 9144000 w 9144000"/>
              <a:gd name="connsiteY2" fmla="*/ 5314950 h 5314950"/>
              <a:gd name="connsiteX3" fmla="*/ 0 w 9144000"/>
              <a:gd name="connsiteY3" fmla="*/ 5314950 h 5314950"/>
              <a:gd name="connsiteX4" fmla="*/ 0 w 9144000"/>
              <a:gd name="connsiteY4" fmla="*/ 0 h 5314950"/>
              <a:gd name="connsiteX0" fmla="*/ 0 w 9144000"/>
              <a:gd name="connsiteY0" fmla="*/ 2771775 h 5314950"/>
              <a:gd name="connsiteX1" fmla="*/ 9144000 w 9144000"/>
              <a:gd name="connsiteY1" fmla="*/ 0 h 5314950"/>
              <a:gd name="connsiteX2" fmla="*/ 9144000 w 9144000"/>
              <a:gd name="connsiteY2" fmla="*/ 5314950 h 5314950"/>
              <a:gd name="connsiteX3" fmla="*/ 0 w 9144000"/>
              <a:gd name="connsiteY3" fmla="*/ 5314950 h 5314950"/>
              <a:gd name="connsiteX4" fmla="*/ 0 w 9144000"/>
              <a:gd name="connsiteY4" fmla="*/ 2771775 h 5314950"/>
              <a:gd name="connsiteX0" fmla="*/ 0 w 9144000"/>
              <a:gd name="connsiteY0" fmla="*/ 2352675 h 5314950"/>
              <a:gd name="connsiteX1" fmla="*/ 9144000 w 9144000"/>
              <a:gd name="connsiteY1" fmla="*/ 0 h 5314950"/>
              <a:gd name="connsiteX2" fmla="*/ 9144000 w 9144000"/>
              <a:gd name="connsiteY2" fmla="*/ 5314950 h 5314950"/>
              <a:gd name="connsiteX3" fmla="*/ 0 w 9144000"/>
              <a:gd name="connsiteY3" fmla="*/ 5314950 h 5314950"/>
              <a:gd name="connsiteX4" fmla="*/ 0 w 9144000"/>
              <a:gd name="connsiteY4" fmla="*/ 2352675 h 531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5314950">
                <a:moveTo>
                  <a:pt x="0" y="2352675"/>
                </a:moveTo>
                <a:lnTo>
                  <a:pt x="9144000" y="0"/>
                </a:lnTo>
                <a:lnTo>
                  <a:pt x="9144000" y="5314950"/>
                </a:lnTo>
                <a:lnTo>
                  <a:pt x="0" y="5314950"/>
                </a:lnTo>
                <a:lnTo>
                  <a:pt x="0" y="2352675"/>
                </a:lnTo>
                <a:close/>
              </a:path>
            </a:pathLst>
          </a:custGeom>
          <a:solidFill>
            <a:srgbClr val="A5A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900">
              <a:solidFill>
                <a:schemeClr val="tx1"/>
              </a:solidFill>
            </a:endParaRPr>
          </a:p>
        </p:txBody>
      </p:sp>
      <p:sp>
        <p:nvSpPr>
          <p:cNvPr id="9" name="Rubrik 1"/>
          <p:cNvSpPr>
            <a:spLocks noGrp="1"/>
          </p:cNvSpPr>
          <p:nvPr>
            <p:ph type="ctrTitle"/>
          </p:nvPr>
        </p:nvSpPr>
        <p:spPr>
          <a:xfrm>
            <a:off x="784342" y="725700"/>
            <a:ext cx="7772400" cy="1408385"/>
          </a:xfrm>
        </p:spPr>
        <p:txBody>
          <a:bodyPr/>
          <a:lstStyle>
            <a:lvl1pPr>
              <a:defRPr sz="3400">
                <a:solidFill>
                  <a:srgbClr val="FFFFFF"/>
                </a:solidFill>
              </a:defRPr>
            </a:lvl1pPr>
          </a:lstStyle>
          <a:p>
            <a:r>
              <a:rPr lang="sv-SE"/>
              <a:t>Klicka här för att ändra format</a:t>
            </a:r>
            <a:endParaRPr lang="sv-SE" dirty="0"/>
          </a:p>
        </p:txBody>
      </p:sp>
      <p:pic>
        <p:nvPicPr>
          <p:cNvPr id="12" name="Bildobjekt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800" y="6210000"/>
            <a:ext cx="1396800" cy="293233"/>
          </a:xfrm>
          <a:prstGeom prst="rect">
            <a:avLst/>
          </a:prstGeom>
        </p:spPr>
      </p:pic>
    </p:spTree>
    <p:extLst>
      <p:ext uri="{BB962C8B-B14F-4D97-AF65-F5344CB8AC3E}">
        <p14:creationId xmlns:p14="http://schemas.microsoft.com/office/powerpoint/2010/main" val="19739306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ubrik och punktlista – enstaka or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endParaRPr lang="sv-SE" dirty="0"/>
          </a:p>
        </p:txBody>
      </p:sp>
      <p:sp>
        <p:nvSpPr>
          <p:cNvPr id="4" name="Platshållare för datum 3"/>
          <p:cNvSpPr>
            <a:spLocks noGrp="1"/>
          </p:cNvSpPr>
          <p:nvPr>
            <p:ph type="dt" sz="half" idx="10"/>
          </p:nvPr>
        </p:nvSpPr>
        <p:spPr/>
        <p:txBody>
          <a:bodyPr/>
          <a:lstStyle/>
          <a:p>
            <a:r>
              <a:rPr lang="sv-SE"/>
              <a:t>20xx-xx-xx</a:t>
            </a:r>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8" name="Platshållare för innehåll 7"/>
          <p:cNvSpPr>
            <a:spLocks noGrp="1"/>
          </p:cNvSpPr>
          <p:nvPr>
            <p:ph sz="quarter" idx="13"/>
          </p:nvPr>
        </p:nvSpPr>
        <p:spPr>
          <a:xfrm>
            <a:off x="801688" y="2059200"/>
            <a:ext cx="6959600" cy="3708400"/>
          </a:xfrm>
        </p:spPr>
        <p:txBody>
          <a:bodyPr/>
          <a:lstStyle>
            <a:lvl1pPr>
              <a:spcBef>
                <a:spcPts val="0"/>
              </a:spcBef>
              <a:defRPr sz="2600" b="1"/>
            </a:lvl1pPr>
            <a:lvl2pPr>
              <a:defRPr sz="2000"/>
            </a:lvl2pPr>
            <a:lvl3pPr>
              <a:defRPr sz="1600"/>
            </a:lvl3pPr>
            <a:lvl4pPr>
              <a:defRPr sz="1400"/>
            </a:lvl4pPr>
            <a:lvl5pPr>
              <a:defRPr sz="1200"/>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5622242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och punktlista – mening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4" name="Platshållare för datum 3"/>
          <p:cNvSpPr>
            <a:spLocks noGrp="1"/>
          </p:cNvSpPr>
          <p:nvPr>
            <p:ph type="dt" sz="half" idx="10"/>
          </p:nvPr>
        </p:nvSpPr>
        <p:spPr/>
        <p:txBody>
          <a:bodyPr/>
          <a:lstStyle/>
          <a:p>
            <a:r>
              <a:rPr lang="sv-SE"/>
              <a:t>20xx-xx-xx</a:t>
            </a:r>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8" name="Platshållare för innehåll 7"/>
          <p:cNvSpPr>
            <a:spLocks noGrp="1"/>
          </p:cNvSpPr>
          <p:nvPr>
            <p:ph sz="quarter" idx="13"/>
          </p:nvPr>
        </p:nvSpPr>
        <p:spPr>
          <a:xfrm>
            <a:off x="801688" y="2059200"/>
            <a:ext cx="6959600" cy="3708400"/>
          </a:xfrm>
        </p:spPr>
        <p:txBody>
          <a:bodyPr/>
          <a:lstStyle>
            <a:lvl1pPr>
              <a:spcBef>
                <a:spcPts val="0"/>
              </a:spcBef>
              <a:defRPr sz="2600" b="0"/>
            </a:lvl1pPr>
            <a:lvl2pPr>
              <a:defRPr sz="2000"/>
            </a:lvl2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1140547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och text">
    <p:spTree>
      <p:nvGrpSpPr>
        <p:cNvPr id="1" name=""/>
        <p:cNvGrpSpPr/>
        <p:nvPr/>
      </p:nvGrpSpPr>
      <p:grpSpPr>
        <a:xfrm>
          <a:off x="0" y="0"/>
          <a:ext cx="0" cy="0"/>
          <a:chOff x="0" y="0"/>
          <a:chExt cx="0" cy="0"/>
        </a:xfrm>
      </p:grpSpPr>
      <p:sp>
        <p:nvSpPr>
          <p:cNvPr id="2" name="Rubrik 1"/>
          <p:cNvSpPr>
            <a:spLocks noGrp="1"/>
          </p:cNvSpPr>
          <p:nvPr>
            <p:ph type="title"/>
          </p:nvPr>
        </p:nvSpPr>
        <p:spPr>
          <a:xfrm>
            <a:off x="801688" y="687600"/>
            <a:ext cx="6951600" cy="1296144"/>
          </a:xfrm>
        </p:spPr>
        <p:txBody>
          <a:bodyPr/>
          <a:lstStyle/>
          <a:p>
            <a:r>
              <a:rPr lang="sv-SE"/>
              <a:t>Klicka här för att ändra format</a:t>
            </a:r>
            <a:endParaRPr lang="sv-SE" dirty="0"/>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text 8"/>
          <p:cNvSpPr>
            <a:spLocks noGrp="1"/>
          </p:cNvSpPr>
          <p:nvPr>
            <p:ph type="body" sz="quarter" idx="13"/>
          </p:nvPr>
        </p:nvSpPr>
        <p:spPr>
          <a:xfrm>
            <a:off x="801688" y="2059200"/>
            <a:ext cx="6959600" cy="3708400"/>
          </a:xfrm>
        </p:spPr>
        <p:txBody>
          <a:bodyPr/>
          <a:lstStyle>
            <a:lvl1pPr marL="0" indent="0">
              <a:spcBef>
                <a:spcPts val="800"/>
              </a:spcBef>
              <a:spcAft>
                <a:spcPts val="0"/>
              </a:spcAft>
              <a:buFontTx/>
              <a:buNone/>
              <a:defRPr sz="2600"/>
            </a:lvl1pPr>
            <a:lvl2pPr marL="0" indent="0">
              <a:buFontTx/>
              <a:buNone/>
              <a:defRPr sz="2000"/>
            </a:lvl2pPr>
            <a:lvl3pPr marL="0" indent="0">
              <a:spcAft>
                <a:spcPts val="0"/>
              </a:spcAft>
              <a:buFontTx/>
              <a:buNone/>
              <a:defRPr sz="1900" b="1"/>
            </a:lvl3pPr>
            <a:lvl4pPr marL="0" indent="0">
              <a:spcAft>
                <a:spcPts val="0"/>
              </a:spcAft>
              <a:buFontTx/>
              <a:buNone/>
              <a:defRPr sz="1600"/>
            </a:lvl4pPr>
            <a:lvl5pPr marL="0" indent="0">
              <a:spcAft>
                <a:spcPts val="0"/>
              </a:spcAft>
              <a:buFontTx/>
              <a:buNone/>
              <a:defRPr sz="1600"/>
            </a:lvl5pPr>
          </a:lstStyle>
          <a:p>
            <a:pPr lvl="0"/>
            <a:r>
              <a:rPr lang="sv-SE"/>
              <a:t>Redigera format för bakgrundstext</a:t>
            </a:r>
          </a:p>
          <a:p>
            <a:pPr lvl="1"/>
            <a:r>
              <a:rPr lang="sv-SE"/>
              <a:t>Nivå två</a:t>
            </a:r>
          </a:p>
        </p:txBody>
      </p:sp>
    </p:spTree>
    <p:extLst>
      <p:ext uri="{BB962C8B-B14F-4D97-AF65-F5344CB8AC3E}">
        <p14:creationId xmlns:p14="http://schemas.microsoft.com/office/powerpoint/2010/main" val="10268468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Endast punktlista">
    <p:spTree>
      <p:nvGrpSpPr>
        <p:cNvPr id="1" name=""/>
        <p:cNvGrpSpPr/>
        <p:nvPr/>
      </p:nvGrpSpPr>
      <p:grpSpPr>
        <a:xfrm>
          <a:off x="0" y="0"/>
          <a:ext cx="0" cy="0"/>
          <a:chOff x="0" y="0"/>
          <a:chExt cx="0" cy="0"/>
        </a:xfrm>
      </p:grpSpPr>
      <p:sp>
        <p:nvSpPr>
          <p:cNvPr id="7" name="Rektangel 6"/>
          <p:cNvSpPr/>
          <p:nvPr userDrawn="1"/>
        </p:nvSpPr>
        <p:spPr>
          <a:xfrm>
            <a:off x="0" y="801504"/>
            <a:ext cx="9147600" cy="479284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8" name="Platshållare för innehåll 7"/>
          <p:cNvSpPr>
            <a:spLocks noGrp="1"/>
          </p:cNvSpPr>
          <p:nvPr>
            <p:ph sz="quarter" idx="13"/>
          </p:nvPr>
        </p:nvSpPr>
        <p:spPr>
          <a:xfrm>
            <a:off x="801688" y="1353267"/>
            <a:ext cx="6959600" cy="3708400"/>
          </a:xfrm>
        </p:spPr>
        <p:txBody>
          <a:bodyPr/>
          <a:lstStyle>
            <a:lvl1pPr marL="373063" indent="-373063">
              <a:spcBef>
                <a:spcPts val="1000"/>
              </a:spcBef>
              <a:buSzPct val="115000"/>
              <a:buFont typeface="Arial" pitchFamily="34" charset="0"/>
              <a:buChar char="•"/>
              <a:defRPr sz="2600">
                <a:solidFill>
                  <a:srgbClr val="FFFFFF"/>
                </a:solidFill>
              </a:defRPr>
            </a:lvl1pPr>
            <a:lvl2pPr>
              <a:defRPr sz="2000">
                <a:solidFill>
                  <a:srgbClr val="FFFFFF"/>
                </a:solidFill>
              </a:defRPr>
            </a:lvl2pPr>
            <a:lvl3pPr>
              <a:defRPr sz="1600">
                <a:solidFill>
                  <a:srgbClr val="FFFFFF"/>
                </a:solidFill>
              </a:defRPr>
            </a:lvl3pPr>
            <a:lvl4pPr>
              <a:defRPr sz="1400">
                <a:solidFill>
                  <a:srgbClr val="FFFFFF"/>
                </a:solidFill>
              </a:defRPr>
            </a:lvl4pPr>
            <a:lvl5pPr>
              <a:defRPr sz="1200">
                <a:solidFill>
                  <a:srgbClr val="FFFFFF"/>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3414110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Endast punktlista">
    <p:spTree>
      <p:nvGrpSpPr>
        <p:cNvPr id="1" name=""/>
        <p:cNvGrpSpPr/>
        <p:nvPr/>
      </p:nvGrpSpPr>
      <p:grpSpPr>
        <a:xfrm>
          <a:off x="0" y="0"/>
          <a:ext cx="0" cy="0"/>
          <a:chOff x="0" y="0"/>
          <a:chExt cx="0" cy="0"/>
        </a:xfrm>
      </p:grpSpPr>
      <p:sp>
        <p:nvSpPr>
          <p:cNvPr id="7" name="Rektangel 6"/>
          <p:cNvSpPr/>
          <p:nvPr userDrawn="1"/>
        </p:nvSpPr>
        <p:spPr>
          <a:xfrm>
            <a:off x="0" y="801504"/>
            <a:ext cx="9147600" cy="479284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8" name="Platshållare för innehåll 7"/>
          <p:cNvSpPr>
            <a:spLocks noGrp="1"/>
          </p:cNvSpPr>
          <p:nvPr>
            <p:ph sz="quarter" idx="13"/>
          </p:nvPr>
        </p:nvSpPr>
        <p:spPr>
          <a:xfrm>
            <a:off x="801688" y="1353267"/>
            <a:ext cx="6959600" cy="3708400"/>
          </a:xfrm>
        </p:spPr>
        <p:txBody>
          <a:bodyPr/>
          <a:lstStyle>
            <a:lvl1pPr marL="373063" indent="-373063">
              <a:spcBef>
                <a:spcPts val="1000"/>
              </a:spcBef>
              <a:buSzPct val="115000"/>
              <a:buFont typeface="Arial" pitchFamily="34" charset="0"/>
              <a:buChar char="•"/>
              <a:defRPr sz="2600">
                <a:solidFill>
                  <a:srgbClr val="FFFFFF"/>
                </a:solidFill>
              </a:defRPr>
            </a:lvl1pPr>
            <a:lvl2pPr>
              <a:defRPr sz="2000">
                <a:solidFill>
                  <a:srgbClr val="FFFFFF"/>
                </a:solidFill>
              </a:defRPr>
            </a:lvl2pPr>
            <a:lvl3pPr>
              <a:defRPr sz="1600">
                <a:solidFill>
                  <a:srgbClr val="FFFFFF"/>
                </a:solidFill>
              </a:defRPr>
            </a:lvl3pPr>
            <a:lvl4pPr>
              <a:defRPr sz="1400">
                <a:solidFill>
                  <a:srgbClr val="FFFFFF"/>
                </a:solidFill>
              </a:defRPr>
            </a:lvl4pPr>
            <a:lvl5pPr>
              <a:defRPr sz="1200">
                <a:solidFill>
                  <a:srgbClr val="FFFFFF"/>
                </a:solidFill>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Tree>
    <p:extLst>
      <p:ext uri="{BB962C8B-B14F-4D97-AF65-F5344CB8AC3E}">
        <p14:creationId xmlns:p14="http://schemas.microsoft.com/office/powerpoint/2010/main" val="2644465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itatsida">
    <p:spTree>
      <p:nvGrpSpPr>
        <p:cNvPr id="1" name=""/>
        <p:cNvGrpSpPr/>
        <p:nvPr/>
      </p:nvGrpSpPr>
      <p:grpSpPr>
        <a:xfrm>
          <a:off x="0" y="0"/>
          <a:ext cx="0" cy="0"/>
          <a:chOff x="0" y="0"/>
          <a:chExt cx="0" cy="0"/>
        </a:xfrm>
      </p:grpSpPr>
      <p:sp>
        <p:nvSpPr>
          <p:cNvPr id="2" name="Rubrik 1"/>
          <p:cNvSpPr>
            <a:spLocks noGrp="1"/>
          </p:cNvSpPr>
          <p:nvPr>
            <p:ph type="title"/>
          </p:nvPr>
        </p:nvSpPr>
        <p:spPr>
          <a:xfrm>
            <a:off x="801688" y="687600"/>
            <a:ext cx="6951600" cy="1296144"/>
          </a:xfrm>
        </p:spPr>
        <p:txBody>
          <a:bodyPr/>
          <a:lstStyle/>
          <a:p>
            <a:r>
              <a:rPr lang="sv-SE"/>
              <a:t>Klicka här för att ändra format</a:t>
            </a:r>
            <a:endParaRPr lang="sv-SE" dirty="0"/>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8" name="Platshållare för innehåll 7"/>
          <p:cNvSpPr>
            <a:spLocks noGrp="1"/>
          </p:cNvSpPr>
          <p:nvPr>
            <p:ph sz="quarter" idx="13"/>
          </p:nvPr>
        </p:nvSpPr>
        <p:spPr>
          <a:xfrm>
            <a:off x="4355976" y="2060206"/>
            <a:ext cx="3405312" cy="3708400"/>
          </a:xfrm>
        </p:spPr>
        <p:txBody>
          <a:bodyPr/>
          <a:lstStyle>
            <a:lvl1pPr>
              <a:spcBef>
                <a:spcPts val="800"/>
              </a:spcBef>
              <a:defRPr sz="2600" b="0"/>
            </a:lvl1pPr>
            <a:lvl2pPr>
              <a:defRPr sz="2000"/>
            </a:lvl2pPr>
            <a:lvl3pPr>
              <a:defRPr sz="1600"/>
            </a:lvl3pPr>
            <a:lvl4pPr>
              <a:defRPr sz="1400"/>
            </a:lvl4pPr>
            <a:lvl5pPr marL="927100" indent="0">
              <a:buNone/>
              <a:defRPr/>
            </a:lvl5pPr>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endParaRPr lang="sv-SE" dirty="0"/>
          </a:p>
        </p:txBody>
      </p:sp>
      <p:sp>
        <p:nvSpPr>
          <p:cNvPr id="10" name="Platshållare för text 9"/>
          <p:cNvSpPr>
            <a:spLocks noGrp="1"/>
          </p:cNvSpPr>
          <p:nvPr>
            <p:ph type="body" sz="quarter" idx="14" hasCustomPrompt="1"/>
          </p:nvPr>
        </p:nvSpPr>
        <p:spPr>
          <a:xfrm>
            <a:off x="0" y="2113906"/>
            <a:ext cx="4067175" cy="3455988"/>
          </a:xfrm>
          <a:solidFill>
            <a:schemeClr val="accent4"/>
          </a:solidFill>
          <a:ln>
            <a:noFill/>
          </a:ln>
        </p:spPr>
        <p:txBody>
          <a:bodyPr lIns="180000" tIns="180000" rIns="180000" bIns="180000" anchor="ctr" anchorCtr="1"/>
          <a:lstStyle>
            <a:lvl1pPr marL="0" indent="0" algn="ctr">
              <a:buNone/>
              <a:defRPr sz="2600" b="0" i="1">
                <a:solidFill>
                  <a:srgbClr val="FFFFFF"/>
                </a:solidFill>
              </a:defRPr>
            </a:lvl1pPr>
            <a:lvl2pPr>
              <a:defRPr sz="3000" b="0" i="1">
                <a:solidFill>
                  <a:srgbClr val="E6C99B"/>
                </a:solidFill>
              </a:defRPr>
            </a:lvl2pPr>
            <a:lvl3pPr>
              <a:defRPr sz="3000" b="0" i="1">
                <a:solidFill>
                  <a:srgbClr val="E6C99B"/>
                </a:solidFill>
              </a:defRPr>
            </a:lvl3pPr>
            <a:lvl4pPr>
              <a:defRPr sz="3000" b="0" i="1">
                <a:solidFill>
                  <a:srgbClr val="E6C99B"/>
                </a:solidFill>
              </a:defRPr>
            </a:lvl4pPr>
            <a:lvl5pPr>
              <a:defRPr sz="3000" b="0" i="1">
                <a:solidFill>
                  <a:srgbClr val="E6C99B"/>
                </a:solidFill>
              </a:defRPr>
            </a:lvl5pPr>
          </a:lstStyle>
          <a:p>
            <a:pPr lvl="0"/>
            <a:r>
              <a:rPr lang="sv-SE" dirty="0"/>
              <a:t>Klicka här för att </a:t>
            </a:r>
            <a:br>
              <a:rPr lang="sv-SE" dirty="0"/>
            </a:br>
            <a:r>
              <a:rPr lang="sv-SE" dirty="0"/>
              <a:t>ändra format på bakgrundstexten</a:t>
            </a:r>
          </a:p>
        </p:txBody>
      </p:sp>
    </p:spTree>
    <p:extLst>
      <p:ext uri="{BB962C8B-B14F-4D97-AF65-F5344CB8AC3E}">
        <p14:creationId xmlns:p14="http://schemas.microsoft.com/office/powerpoint/2010/main" val="3063518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punktlista och bild höger - 1">
    <p:spTree>
      <p:nvGrpSpPr>
        <p:cNvPr id="1" name=""/>
        <p:cNvGrpSpPr/>
        <p:nvPr/>
      </p:nvGrpSpPr>
      <p:grpSpPr>
        <a:xfrm>
          <a:off x="0" y="0"/>
          <a:ext cx="0" cy="0"/>
          <a:chOff x="0" y="0"/>
          <a:chExt cx="0" cy="0"/>
        </a:xfrm>
      </p:grpSpPr>
      <p:sp>
        <p:nvSpPr>
          <p:cNvPr id="2" name="Rubrik 1"/>
          <p:cNvSpPr>
            <a:spLocks noGrp="1"/>
          </p:cNvSpPr>
          <p:nvPr>
            <p:ph type="title"/>
          </p:nvPr>
        </p:nvSpPr>
        <p:spPr>
          <a:xfrm>
            <a:off x="801688" y="687600"/>
            <a:ext cx="6951600" cy="1296144"/>
          </a:xfrm>
        </p:spPr>
        <p:txBody>
          <a:bodyPr/>
          <a:lstStyle/>
          <a:p>
            <a:r>
              <a:rPr lang="sv-SE"/>
              <a:t>Klicka här för att ändra format</a:t>
            </a:r>
            <a:endParaRPr lang="sv-SE" dirty="0"/>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4325509" y="2128871"/>
            <a:ext cx="3299791" cy="3095625"/>
          </a:xfrm>
        </p:spPr>
        <p:txBody>
          <a:bodyPr/>
          <a:lstStyle>
            <a:lvl1pPr marL="0" indent="0">
              <a:buNone/>
              <a:defRPr sz="1400" b="0" baseline="0"/>
            </a:lvl1pPr>
          </a:lstStyle>
          <a:p>
            <a:r>
              <a:rPr lang="sv-SE"/>
              <a:t>Klicka på ikonen för att lägga till en bild</a:t>
            </a:r>
            <a:endParaRPr lang="sv-SE" dirty="0"/>
          </a:p>
        </p:txBody>
      </p:sp>
      <p:sp>
        <p:nvSpPr>
          <p:cNvPr id="12" name="Platshållare för text 11"/>
          <p:cNvSpPr>
            <a:spLocks noGrp="1"/>
          </p:cNvSpPr>
          <p:nvPr>
            <p:ph type="body" sz="quarter" idx="15"/>
          </p:nvPr>
        </p:nvSpPr>
        <p:spPr>
          <a:xfrm>
            <a:off x="4323723" y="5299364"/>
            <a:ext cx="3312220" cy="471487"/>
          </a:xfrm>
        </p:spPr>
        <p:txBody>
          <a:bodyPr/>
          <a:lstStyle>
            <a:lvl1pPr marL="0" indent="0">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a:t>Redigera format för bakgrundstext</a:t>
            </a:r>
          </a:p>
        </p:txBody>
      </p:sp>
      <p:sp>
        <p:nvSpPr>
          <p:cNvPr id="7" name="Platshållare för text 6"/>
          <p:cNvSpPr>
            <a:spLocks noGrp="1"/>
          </p:cNvSpPr>
          <p:nvPr>
            <p:ph type="body" sz="quarter" idx="16"/>
          </p:nvPr>
        </p:nvSpPr>
        <p:spPr>
          <a:xfrm>
            <a:off x="801688" y="2139950"/>
            <a:ext cx="3338991" cy="3648075"/>
          </a:xfrm>
        </p:spPr>
        <p:txBody>
          <a:bodyPr/>
          <a:lstStyle>
            <a:lvl1pPr>
              <a:spcBef>
                <a:spcPts val="0"/>
              </a:spcBef>
              <a:defRPr sz="2600"/>
            </a:lvl1pPr>
            <a:lvl2pPr>
              <a:defRPr sz="2000"/>
            </a:lvl2pPr>
          </a:lstStyle>
          <a:p>
            <a:pPr lvl="0"/>
            <a:r>
              <a:rPr lang="sv-SE"/>
              <a:t>Redigera format för bakgrundstext</a:t>
            </a:r>
          </a:p>
          <a:p>
            <a:pPr lvl="1"/>
            <a:r>
              <a:rPr lang="sv-SE"/>
              <a:t>Nivå två</a:t>
            </a:r>
          </a:p>
          <a:p>
            <a:pPr lvl="2"/>
            <a:r>
              <a:rPr lang="sv-SE"/>
              <a:t>Nivå tre</a:t>
            </a:r>
          </a:p>
        </p:txBody>
      </p:sp>
    </p:spTree>
    <p:extLst>
      <p:ext uri="{BB962C8B-B14F-4D97-AF65-F5344CB8AC3E}">
        <p14:creationId xmlns:p14="http://schemas.microsoft.com/office/powerpoint/2010/main" val="25876894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Rubrik, punktlista och stor bild höger - 2">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828537" cy="1296144"/>
          </a:xfrm>
        </p:spPr>
        <p:txBody>
          <a:bodyPr/>
          <a:lstStyle/>
          <a:p>
            <a:r>
              <a:rPr lang="sv-SE"/>
              <a:t>Klicka här för att ändra format</a:t>
            </a:r>
            <a:endParaRPr lang="sv-SE" dirty="0"/>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8" name="Platshållare för innehåll 7"/>
          <p:cNvSpPr>
            <a:spLocks noGrp="1"/>
          </p:cNvSpPr>
          <p:nvPr>
            <p:ph sz="quarter" idx="13"/>
          </p:nvPr>
        </p:nvSpPr>
        <p:spPr>
          <a:xfrm>
            <a:off x="801688" y="2139350"/>
            <a:ext cx="3410272" cy="3632799"/>
          </a:xfrm>
        </p:spPr>
        <p:txBody>
          <a:bodyPr/>
          <a:lstStyle>
            <a:lvl1pPr>
              <a:spcBef>
                <a:spcPts val="0"/>
              </a:spcBef>
              <a:defRPr sz="2600"/>
            </a:lvl1pPr>
            <a:lvl2pPr>
              <a:defRPr sz="2000"/>
            </a:lvl2pPr>
          </a:lstStyle>
          <a:p>
            <a:pPr lvl="0"/>
            <a:r>
              <a:rPr lang="sv-SE"/>
              <a:t>Redigera format för bakgrundstext</a:t>
            </a:r>
          </a:p>
          <a:p>
            <a:pPr lvl="1"/>
            <a:r>
              <a:rPr lang="sv-SE"/>
              <a:t>Nivå två</a:t>
            </a:r>
          </a:p>
          <a:p>
            <a:pPr lvl="2"/>
            <a:r>
              <a:rPr lang="sv-SE"/>
              <a:t>Nivå tre</a:t>
            </a:r>
          </a:p>
        </p:txBody>
      </p:sp>
      <p:sp>
        <p:nvSpPr>
          <p:cNvPr id="9" name="Platshållare för bild 8"/>
          <p:cNvSpPr>
            <a:spLocks noGrp="1"/>
          </p:cNvSpPr>
          <p:nvPr>
            <p:ph type="pic" sz="quarter" idx="14"/>
          </p:nvPr>
        </p:nvSpPr>
        <p:spPr>
          <a:xfrm>
            <a:off x="4325509" y="2127600"/>
            <a:ext cx="4818491" cy="3439984"/>
          </a:xfrm>
        </p:spPr>
        <p:txBody>
          <a:bodyPr/>
          <a:lstStyle>
            <a:lvl1pPr marL="0" indent="0">
              <a:buNone/>
              <a:defRPr b="0"/>
            </a:lvl1pPr>
          </a:lstStyle>
          <a:p>
            <a:r>
              <a:rPr lang="sv-SE"/>
              <a:t>Klicka på ikonen för att lägga till en bild</a:t>
            </a:r>
          </a:p>
        </p:txBody>
      </p:sp>
      <p:sp>
        <p:nvSpPr>
          <p:cNvPr id="12" name="Platshållare för text 11"/>
          <p:cNvSpPr>
            <a:spLocks noGrp="1"/>
          </p:cNvSpPr>
          <p:nvPr>
            <p:ph type="body" sz="quarter" idx="15"/>
          </p:nvPr>
        </p:nvSpPr>
        <p:spPr>
          <a:xfrm>
            <a:off x="630239" y="5221275"/>
            <a:ext cx="3422236" cy="367200"/>
          </a:xfrm>
        </p:spPr>
        <p:txBody>
          <a:bodyPr anchor="b" anchorCtr="0"/>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a:t>Redigera format för bakgrundstext</a:t>
            </a:r>
          </a:p>
        </p:txBody>
      </p:sp>
    </p:spTree>
    <p:extLst>
      <p:ext uri="{BB962C8B-B14F-4D97-AF65-F5344CB8AC3E}">
        <p14:creationId xmlns:p14="http://schemas.microsoft.com/office/powerpoint/2010/main" val="33544682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Rubrik, text och bild höger - 1">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F3A1DABF-CD59-47A1-8187-10F3203EF599}" type="slidenum">
              <a:rPr lang="sv-SE" smtClean="0"/>
              <a:pPr/>
              <a:t>‹#›</a:t>
            </a:fld>
            <a:endParaRPr lang="sv-SE" dirty="0"/>
          </a:p>
        </p:txBody>
      </p:sp>
      <p:sp>
        <p:nvSpPr>
          <p:cNvPr id="6" name="Rubrik 1"/>
          <p:cNvSpPr>
            <a:spLocks noGrp="1"/>
          </p:cNvSpPr>
          <p:nvPr>
            <p:ph type="title"/>
          </p:nvPr>
        </p:nvSpPr>
        <p:spPr>
          <a:xfrm>
            <a:off x="803844" y="687600"/>
            <a:ext cx="6828537" cy="1296144"/>
          </a:xfrm>
        </p:spPr>
        <p:txBody>
          <a:bodyPr/>
          <a:lstStyle/>
          <a:p>
            <a:r>
              <a:rPr lang="sv-SE"/>
              <a:t>Klicka här för att ändra format</a:t>
            </a:r>
            <a:endParaRPr lang="sv-SE" dirty="0"/>
          </a:p>
        </p:txBody>
      </p:sp>
      <p:sp>
        <p:nvSpPr>
          <p:cNvPr id="7" name="Platshållare för innehåll 7"/>
          <p:cNvSpPr>
            <a:spLocks noGrp="1"/>
          </p:cNvSpPr>
          <p:nvPr>
            <p:ph sz="quarter" idx="13"/>
          </p:nvPr>
        </p:nvSpPr>
        <p:spPr>
          <a:xfrm>
            <a:off x="801688" y="2139350"/>
            <a:ext cx="3410272" cy="3632799"/>
          </a:xfrm>
        </p:spPr>
        <p:txBody>
          <a:bodyPr/>
          <a:lstStyle>
            <a:lvl1pPr marL="0" marR="0"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sz="2600"/>
            </a:lvl1pPr>
            <a:lvl2pPr>
              <a:defRPr sz="2000"/>
            </a:lvl2pPr>
          </a:lstStyle>
          <a:p>
            <a:pPr marL="0" marR="0" lvl="0"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a:pPr>
            <a:r>
              <a:rPr lang="sv-SE"/>
              <a:t>Redigera format för bakgrundstext</a:t>
            </a:r>
          </a:p>
          <a:p>
            <a:pPr marL="0" marR="0" lvl="1"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a:pPr>
            <a:r>
              <a:rPr lang="sv-SE"/>
              <a:t>Nivå två</a:t>
            </a:r>
          </a:p>
        </p:txBody>
      </p:sp>
      <p:sp>
        <p:nvSpPr>
          <p:cNvPr id="8" name="Platshållare för bild 8"/>
          <p:cNvSpPr>
            <a:spLocks noGrp="1"/>
          </p:cNvSpPr>
          <p:nvPr>
            <p:ph type="pic" sz="quarter" idx="14"/>
          </p:nvPr>
        </p:nvSpPr>
        <p:spPr>
          <a:xfrm>
            <a:off x="4325509" y="2127600"/>
            <a:ext cx="3481397" cy="3439984"/>
          </a:xfrm>
        </p:spPr>
        <p:txBody>
          <a:bodyPr/>
          <a:lstStyle>
            <a:lvl1pPr marL="0" indent="0">
              <a:buNone/>
              <a:defRPr b="0"/>
            </a:lvl1pPr>
          </a:lstStyle>
          <a:p>
            <a:r>
              <a:rPr lang="sv-SE"/>
              <a:t>Klicka på ikonen för att lägga till en bild</a:t>
            </a:r>
          </a:p>
        </p:txBody>
      </p:sp>
      <p:sp>
        <p:nvSpPr>
          <p:cNvPr id="9" name="Platshållare för text 11"/>
          <p:cNvSpPr>
            <a:spLocks noGrp="1"/>
          </p:cNvSpPr>
          <p:nvPr>
            <p:ph type="body" sz="quarter" idx="15"/>
          </p:nvPr>
        </p:nvSpPr>
        <p:spPr>
          <a:xfrm>
            <a:off x="630239" y="5221275"/>
            <a:ext cx="3422236" cy="367200"/>
          </a:xfrm>
        </p:spPr>
        <p:txBody>
          <a:bodyPr anchor="b" anchorCtr="0"/>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a:t>Redigera format för bakgrundstext</a:t>
            </a:r>
          </a:p>
        </p:txBody>
      </p:sp>
    </p:spTree>
    <p:extLst>
      <p:ext uri="{BB962C8B-B14F-4D97-AF65-F5344CB8AC3E}">
        <p14:creationId xmlns:p14="http://schemas.microsoft.com/office/powerpoint/2010/main" val="29680466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Rubrik, text och bild höger - 2">
    <p:spTree>
      <p:nvGrpSpPr>
        <p:cNvPr id="1" name=""/>
        <p:cNvGrpSpPr/>
        <p:nvPr/>
      </p:nvGrpSpPr>
      <p:grpSpPr>
        <a:xfrm>
          <a:off x="0" y="0"/>
          <a:ext cx="0" cy="0"/>
          <a:chOff x="0" y="0"/>
          <a:chExt cx="0" cy="0"/>
        </a:xfrm>
      </p:grpSpPr>
      <p:sp>
        <p:nvSpPr>
          <p:cNvPr id="3" name="Platshållare för datum 2"/>
          <p:cNvSpPr>
            <a:spLocks noGrp="1"/>
          </p:cNvSpPr>
          <p:nvPr>
            <p:ph type="dt" sz="half" idx="10"/>
          </p:nvPr>
        </p:nvSpPr>
        <p:spPr/>
        <p:txBody>
          <a:bodyPr/>
          <a:lstStyle/>
          <a:p>
            <a:endParaRPr lang="sv-SE" dirty="0"/>
          </a:p>
        </p:txBody>
      </p:sp>
      <p:sp>
        <p:nvSpPr>
          <p:cNvPr id="4" name="Platshållare för sidfot 3"/>
          <p:cNvSpPr>
            <a:spLocks noGrp="1"/>
          </p:cNvSpPr>
          <p:nvPr>
            <p:ph type="ftr" sz="quarter" idx="11"/>
          </p:nvPr>
        </p:nvSpPr>
        <p:spPr/>
        <p:txBody>
          <a:bodyPr/>
          <a:lstStyle/>
          <a:p>
            <a:endParaRPr lang="sv-SE" dirty="0"/>
          </a:p>
        </p:txBody>
      </p:sp>
      <p:sp>
        <p:nvSpPr>
          <p:cNvPr id="5" name="Platshållare för bildnummer 4"/>
          <p:cNvSpPr>
            <a:spLocks noGrp="1"/>
          </p:cNvSpPr>
          <p:nvPr>
            <p:ph type="sldNum" sz="quarter" idx="12"/>
          </p:nvPr>
        </p:nvSpPr>
        <p:spPr/>
        <p:txBody>
          <a:bodyPr/>
          <a:lstStyle/>
          <a:p>
            <a:fld id="{F3A1DABF-CD59-47A1-8187-10F3203EF599}" type="slidenum">
              <a:rPr lang="sv-SE" smtClean="0"/>
              <a:pPr/>
              <a:t>‹#›</a:t>
            </a:fld>
            <a:endParaRPr lang="sv-SE" dirty="0"/>
          </a:p>
        </p:txBody>
      </p:sp>
      <p:sp>
        <p:nvSpPr>
          <p:cNvPr id="6" name="Rubrik 1"/>
          <p:cNvSpPr>
            <a:spLocks noGrp="1"/>
          </p:cNvSpPr>
          <p:nvPr>
            <p:ph type="title"/>
          </p:nvPr>
        </p:nvSpPr>
        <p:spPr>
          <a:xfrm>
            <a:off x="803844" y="687600"/>
            <a:ext cx="6828537" cy="1296144"/>
          </a:xfrm>
        </p:spPr>
        <p:txBody>
          <a:bodyPr/>
          <a:lstStyle/>
          <a:p>
            <a:r>
              <a:rPr lang="sv-SE"/>
              <a:t>Klicka här för att ändra format</a:t>
            </a:r>
            <a:endParaRPr lang="sv-SE" dirty="0"/>
          </a:p>
        </p:txBody>
      </p:sp>
      <p:sp>
        <p:nvSpPr>
          <p:cNvPr id="7" name="Platshållare för innehåll 7"/>
          <p:cNvSpPr>
            <a:spLocks noGrp="1"/>
          </p:cNvSpPr>
          <p:nvPr>
            <p:ph sz="quarter" idx="13"/>
          </p:nvPr>
        </p:nvSpPr>
        <p:spPr>
          <a:xfrm>
            <a:off x="801688" y="2139350"/>
            <a:ext cx="3410272" cy="3632799"/>
          </a:xfrm>
        </p:spPr>
        <p:txBody>
          <a:bodyPr/>
          <a:lstStyle>
            <a:lvl1pPr marL="0" marR="0"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sz="2000"/>
            </a:lvl1pPr>
            <a:lvl2pPr>
              <a:defRPr sz="2000"/>
            </a:lvl2pPr>
          </a:lstStyle>
          <a:p>
            <a:pPr marL="0" marR="0" lvl="0"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a:pPr>
            <a:r>
              <a:rPr lang="sv-SE"/>
              <a:t>Redigera format för bakgrundstext</a:t>
            </a:r>
          </a:p>
          <a:p>
            <a:pPr marL="0" marR="0" lvl="1"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a:pPr>
            <a:r>
              <a:rPr lang="sv-SE"/>
              <a:t>Nivå två</a:t>
            </a:r>
          </a:p>
        </p:txBody>
      </p:sp>
      <p:sp>
        <p:nvSpPr>
          <p:cNvPr id="8" name="Platshållare för bild 8"/>
          <p:cNvSpPr>
            <a:spLocks noGrp="1"/>
          </p:cNvSpPr>
          <p:nvPr>
            <p:ph type="pic" sz="quarter" idx="14"/>
          </p:nvPr>
        </p:nvSpPr>
        <p:spPr>
          <a:xfrm>
            <a:off x="4325509" y="2127600"/>
            <a:ext cx="3481397" cy="3439984"/>
          </a:xfrm>
        </p:spPr>
        <p:txBody>
          <a:bodyPr/>
          <a:lstStyle>
            <a:lvl1pPr marL="0" indent="0">
              <a:buNone/>
              <a:defRPr b="0"/>
            </a:lvl1pPr>
          </a:lstStyle>
          <a:p>
            <a:r>
              <a:rPr lang="sv-SE"/>
              <a:t>Klicka på ikonen för att lägga till en bild</a:t>
            </a:r>
          </a:p>
        </p:txBody>
      </p:sp>
      <p:sp>
        <p:nvSpPr>
          <p:cNvPr id="9" name="Platshållare för text 11"/>
          <p:cNvSpPr>
            <a:spLocks noGrp="1"/>
          </p:cNvSpPr>
          <p:nvPr>
            <p:ph type="body" sz="quarter" idx="15"/>
          </p:nvPr>
        </p:nvSpPr>
        <p:spPr>
          <a:xfrm>
            <a:off x="630239" y="5221275"/>
            <a:ext cx="3422236" cy="367200"/>
          </a:xfrm>
        </p:spPr>
        <p:txBody>
          <a:bodyPr anchor="b" anchorCtr="0"/>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a:t>Redigera format för bakgrundstext</a:t>
            </a:r>
          </a:p>
        </p:txBody>
      </p:sp>
    </p:spTree>
    <p:extLst>
      <p:ext uri="{BB962C8B-B14F-4D97-AF65-F5344CB8AC3E}">
        <p14:creationId xmlns:p14="http://schemas.microsoft.com/office/powerpoint/2010/main" val="32538871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Rubrik, text och stor bild höger - 1">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828537" cy="1296144"/>
          </a:xfrm>
        </p:spPr>
        <p:txBody>
          <a:bodyPr/>
          <a:lstStyle/>
          <a:p>
            <a:r>
              <a:rPr lang="sv-SE"/>
              <a:t>Klicka här för att ändra format</a:t>
            </a:r>
            <a:endParaRPr lang="sv-SE" dirty="0"/>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4325509" y="2127600"/>
            <a:ext cx="4818491" cy="3439984"/>
          </a:xfrm>
        </p:spPr>
        <p:txBody>
          <a:bodyPr/>
          <a:lstStyle>
            <a:lvl1pPr marL="0" indent="0">
              <a:buNone/>
              <a:defRPr b="0"/>
            </a:lvl1pPr>
          </a:lstStyle>
          <a:p>
            <a:r>
              <a:rPr lang="sv-SE"/>
              <a:t>Klicka på ikonen för att lägga till en bild</a:t>
            </a:r>
          </a:p>
        </p:txBody>
      </p:sp>
      <p:sp>
        <p:nvSpPr>
          <p:cNvPr id="12" name="Platshållare för text 11"/>
          <p:cNvSpPr>
            <a:spLocks noGrp="1"/>
          </p:cNvSpPr>
          <p:nvPr>
            <p:ph type="body" sz="quarter" idx="15"/>
          </p:nvPr>
        </p:nvSpPr>
        <p:spPr>
          <a:xfrm>
            <a:off x="630239" y="5221275"/>
            <a:ext cx="3422236" cy="367200"/>
          </a:xfrm>
        </p:spPr>
        <p:txBody>
          <a:bodyPr anchor="b" anchorCtr="0"/>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a:t>Redigera format för bakgrundstext</a:t>
            </a:r>
          </a:p>
        </p:txBody>
      </p:sp>
      <p:sp>
        <p:nvSpPr>
          <p:cNvPr id="7" name="Platshållare för text 6"/>
          <p:cNvSpPr>
            <a:spLocks noGrp="1"/>
          </p:cNvSpPr>
          <p:nvPr>
            <p:ph type="body" sz="quarter" idx="16"/>
          </p:nvPr>
        </p:nvSpPr>
        <p:spPr>
          <a:xfrm>
            <a:off x="801688" y="2130425"/>
            <a:ext cx="3252727" cy="3054050"/>
          </a:xfrm>
        </p:spPr>
        <p:txBody>
          <a:bodyPr/>
          <a:lstStyle>
            <a:lvl1pPr marL="0" indent="0">
              <a:buNone/>
              <a:defRPr sz="2600" b="1"/>
            </a:lvl1pPr>
            <a:lvl2pPr marL="285750" indent="0">
              <a:buNone/>
              <a:defRPr/>
            </a:lvl2pPr>
            <a:lvl3pPr marL="539750" indent="0">
              <a:buNone/>
              <a:defRPr/>
            </a:lvl3pPr>
            <a:lvl4pPr marL="723900" indent="0">
              <a:buNone/>
              <a:defRPr/>
            </a:lvl4pPr>
            <a:lvl5pPr marL="927100" indent="0">
              <a:buNone/>
              <a:defRPr/>
            </a:lvl5pPr>
          </a:lstStyle>
          <a:p>
            <a:pPr lvl="0"/>
            <a:r>
              <a:rPr lang="sv-SE"/>
              <a:t>Redigera format för bakgrundstext</a:t>
            </a:r>
          </a:p>
        </p:txBody>
      </p:sp>
    </p:spTree>
    <p:extLst>
      <p:ext uri="{BB962C8B-B14F-4D97-AF65-F5344CB8AC3E}">
        <p14:creationId xmlns:p14="http://schemas.microsoft.com/office/powerpoint/2010/main" val="2719816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Rubrik, text och stor bild höger - 2">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828537" cy="1296144"/>
          </a:xfrm>
        </p:spPr>
        <p:txBody>
          <a:bodyPr/>
          <a:lstStyle/>
          <a:p>
            <a:r>
              <a:rPr lang="sv-SE"/>
              <a:t>Klicka här för att ändra format</a:t>
            </a:r>
            <a:endParaRPr lang="sv-SE" dirty="0"/>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4325509" y="2127600"/>
            <a:ext cx="4818491" cy="3439984"/>
          </a:xfrm>
        </p:spPr>
        <p:txBody>
          <a:bodyPr/>
          <a:lstStyle>
            <a:lvl1pPr marL="0" indent="0">
              <a:buNone/>
              <a:defRPr b="0"/>
            </a:lvl1pPr>
          </a:lstStyle>
          <a:p>
            <a:r>
              <a:rPr lang="sv-SE"/>
              <a:t>Klicka på ikonen för att lägga till en bild</a:t>
            </a:r>
          </a:p>
        </p:txBody>
      </p:sp>
      <p:sp>
        <p:nvSpPr>
          <p:cNvPr id="12" name="Platshållare för text 11"/>
          <p:cNvSpPr>
            <a:spLocks noGrp="1"/>
          </p:cNvSpPr>
          <p:nvPr>
            <p:ph type="body" sz="quarter" idx="15"/>
          </p:nvPr>
        </p:nvSpPr>
        <p:spPr>
          <a:xfrm>
            <a:off x="630239" y="5221275"/>
            <a:ext cx="3422236" cy="367200"/>
          </a:xfrm>
        </p:spPr>
        <p:txBody>
          <a:bodyPr anchor="b" anchorCtr="0"/>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a:t>Redigera format för bakgrundstext</a:t>
            </a:r>
          </a:p>
        </p:txBody>
      </p:sp>
      <p:sp>
        <p:nvSpPr>
          <p:cNvPr id="10" name="Platshållare för innehåll 7"/>
          <p:cNvSpPr>
            <a:spLocks noGrp="1"/>
          </p:cNvSpPr>
          <p:nvPr>
            <p:ph sz="quarter" idx="13"/>
          </p:nvPr>
        </p:nvSpPr>
        <p:spPr>
          <a:xfrm>
            <a:off x="801688" y="2139350"/>
            <a:ext cx="3410272" cy="3632799"/>
          </a:xfrm>
        </p:spPr>
        <p:txBody>
          <a:bodyPr/>
          <a:lstStyle>
            <a:lvl1pPr marL="0" marR="0"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sz="2000"/>
            </a:lvl1pPr>
            <a:lvl2pPr>
              <a:defRPr sz="2000"/>
            </a:lvl2pPr>
          </a:lstStyle>
          <a:p>
            <a:pPr marL="0" marR="0" lvl="0"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a:pPr>
            <a:r>
              <a:rPr lang="sv-SE"/>
              <a:t>Redigera format för bakgrundstext</a:t>
            </a:r>
          </a:p>
          <a:p>
            <a:pPr marL="0" marR="0" lvl="1" indent="0" algn="l" defTabSz="914400" rtl="0" eaLnBrk="1" fontAlgn="auto" latinLnBrk="0" hangingPunct="1">
              <a:lnSpc>
                <a:spcPct val="100000"/>
              </a:lnSpc>
              <a:spcBef>
                <a:spcPts val="800"/>
              </a:spcBef>
              <a:spcAft>
                <a:spcPts val="800"/>
              </a:spcAft>
              <a:buClrTx/>
              <a:buSzPct val="115000"/>
              <a:buFont typeface="Century Gothic" pitchFamily="34" charset="0"/>
              <a:buNone/>
              <a:tabLst/>
              <a:defRPr/>
            </a:pPr>
            <a:r>
              <a:rPr lang="sv-SE"/>
              <a:t>Nivå två</a:t>
            </a:r>
          </a:p>
        </p:txBody>
      </p:sp>
    </p:spTree>
    <p:extLst>
      <p:ext uri="{BB962C8B-B14F-4D97-AF65-F5344CB8AC3E}">
        <p14:creationId xmlns:p14="http://schemas.microsoft.com/office/powerpoint/2010/main" val="25876084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Rubrik, punktlista och bild vänster">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957444" cy="1296144"/>
          </a:xfrm>
        </p:spPr>
        <p:txBody>
          <a:bodyPr/>
          <a:lstStyle/>
          <a:p>
            <a:r>
              <a:rPr lang="sv-SE"/>
              <a:t>Klicka här för att ändra format</a:t>
            </a:r>
            <a:endParaRPr lang="sv-SE" dirty="0"/>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801688" y="2127600"/>
            <a:ext cx="3299791" cy="3441117"/>
          </a:xfrm>
        </p:spPr>
        <p:txBody>
          <a:bodyPr/>
          <a:lstStyle>
            <a:lvl1pPr marL="0" indent="0">
              <a:buNone/>
              <a:defRPr sz="1400" b="0"/>
            </a:lvl1pPr>
          </a:lstStyle>
          <a:p>
            <a:r>
              <a:rPr lang="sv-SE"/>
              <a:t>Klicka på ikonen för att lägga till en bild</a:t>
            </a:r>
            <a:endParaRPr lang="sv-SE" dirty="0"/>
          </a:p>
        </p:txBody>
      </p:sp>
      <p:sp>
        <p:nvSpPr>
          <p:cNvPr id="15" name="Platshållare för text 11"/>
          <p:cNvSpPr>
            <a:spLocks noGrp="1"/>
          </p:cNvSpPr>
          <p:nvPr>
            <p:ph type="body" sz="quarter" idx="15"/>
          </p:nvPr>
        </p:nvSpPr>
        <p:spPr>
          <a:xfrm>
            <a:off x="4287327" y="5221275"/>
            <a:ext cx="3493699" cy="367200"/>
          </a:xfrm>
        </p:spPr>
        <p:txBody>
          <a:bodyPr anchor="b" anchorCtr="0"/>
          <a:lstStyle>
            <a:lvl1pPr marL="0" indent="0" algn="l">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a:t>Redigera format för bakgrundstext</a:t>
            </a:r>
          </a:p>
        </p:txBody>
      </p:sp>
      <p:sp>
        <p:nvSpPr>
          <p:cNvPr id="10" name="Platshållare för text 6"/>
          <p:cNvSpPr>
            <a:spLocks noGrp="1"/>
          </p:cNvSpPr>
          <p:nvPr>
            <p:ph type="body" sz="quarter" idx="16"/>
          </p:nvPr>
        </p:nvSpPr>
        <p:spPr>
          <a:xfrm>
            <a:off x="4286592" y="2139950"/>
            <a:ext cx="3338991" cy="3648075"/>
          </a:xfrm>
        </p:spPr>
        <p:txBody>
          <a:bodyPr/>
          <a:lstStyle>
            <a:lvl1pPr>
              <a:spcBef>
                <a:spcPts val="0"/>
              </a:spcBef>
              <a:defRPr sz="2600"/>
            </a:lvl1pPr>
            <a:lvl2pPr>
              <a:defRPr sz="2000"/>
            </a:lvl2pPr>
          </a:lstStyle>
          <a:p>
            <a:pPr lvl="0"/>
            <a:r>
              <a:rPr lang="sv-SE"/>
              <a:t>Redigera format för bakgrundstext</a:t>
            </a:r>
          </a:p>
          <a:p>
            <a:pPr lvl="1"/>
            <a:r>
              <a:rPr lang="sv-SE"/>
              <a:t>Nivå två</a:t>
            </a:r>
          </a:p>
          <a:p>
            <a:pPr lvl="2"/>
            <a:r>
              <a:rPr lang="sv-SE"/>
              <a:t>Nivå tre</a:t>
            </a:r>
          </a:p>
        </p:txBody>
      </p:sp>
    </p:spTree>
    <p:extLst>
      <p:ext uri="{BB962C8B-B14F-4D97-AF65-F5344CB8AC3E}">
        <p14:creationId xmlns:p14="http://schemas.microsoft.com/office/powerpoint/2010/main" val="4901632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Rubrik, punktlista och stor bild vänster">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977182" cy="1296144"/>
          </a:xfrm>
        </p:spPr>
        <p:txBody>
          <a:bodyPr/>
          <a:lstStyle/>
          <a:p>
            <a:r>
              <a:rPr lang="sv-SE"/>
              <a:t>Klicka här för att ändra format</a:t>
            </a:r>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0" y="2127600"/>
            <a:ext cx="4094205" cy="3439984"/>
          </a:xfrm>
        </p:spPr>
        <p:txBody>
          <a:bodyPr/>
          <a:lstStyle>
            <a:lvl1pPr marL="0" indent="0">
              <a:buNone/>
              <a:defRPr b="0"/>
            </a:lvl1pPr>
          </a:lstStyle>
          <a:p>
            <a:r>
              <a:rPr lang="sv-SE"/>
              <a:t>Klicka på ikonen för att lägga till en bild</a:t>
            </a:r>
            <a:endParaRPr lang="sv-SE" dirty="0"/>
          </a:p>
        </p:txBody>
      </p:sp>
      <p:sp>
        <p:nvSpPr>
          <p:cNvPr id="11" name="Platshållare för text 11"/>
          <p:cNvSpPr>
            <a:spLocks noGrp="1"/>
          </p:cNvSpPr>
          <p:nvPr>
            <p:ph type="body" sz="quarter" idx="15"/>
          </p:nvPr>
        </p:nvSpPr>
        <p:spPr>
          <a:xfrm>
            <a:off x="4278702" y="5221275"/>
            <a:ext cx="3528204" cy="367200"/>
          </a:xfrm>
        </p:spPr>
        <p:txBody>
          <a:bodyPr anchor="b" anchorCtr="0"/>
          <a:lstStyle>
            <a:lvl1pPr marL="0" indent="0" algn="l">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a:t>Redigera format för bakgrundstext</a:t>
            </a:r>
          </a:p>
        </p:txBody>
      </p:sp>
      <p:sp>
        <p:nvSpPr>
          <p:cNvPr id="13" name="Platshållare för text 6"/>
          <p:cNvSpPr>
            <a:spLocks noGrp="1"/>
          </p:cNvSpPr>
          <p:nvPr>
            <p:ph type="body" sz="quarter" idx="16"/>
          </p:nvPr>
        </p:nvSpPr>
        <p:spPr>
          <a:xfrm>
            <a:off x="4286592" y="2139950"/>
            <a:ext cx="3338991" cy="3648075"/>
          </a:xfrm>
        </p:spPr>
        <p:txBody>
          <a:bodyPr/>
          <a:lstStyle>
            <a:lvl1pPr>
              <a:spcBef>
                <a:spcPts val="0"/>
              </a:spcBef>
              <a:defRPr sz="2600"/>
            </a:lvl1pPr>
            <a:lvl2pPr>
              <a:defRPr sz="2000"/>
            </a:lvl2pPr>
          </a:lstStyle>
          <a:p>
            <a:pPr lvl="0"/>
            <a:r>
              <a:rPr lang="sv-SE"/>
              <a:t>Redigera format för bakgrundstext</a:t>
            </a:r>
          </a:p>
          <a:p>
            <a:pPr lvl="1"/>
            <a:r>
              <a:rPr lang="sv-SE"/>
              <a:t>Nivå två</a:t>
            </a:r>
          </a:p>
          <a:p>
            <a:pPr lvl="2"/>
            <a:r>
              <a:rPr lang="sv-SE"/>
              <a:t>Nivå tre</a:t>
            </a:r>
          </a:p>
        </p:txBody>
      </p:sp>
    </p:spTree>
    <p:extLst>
      <p:ext uri="{BB962C8B-B14F-4D97-AF65-F5344CB8AC3E}">
        <p14:creationId xmlns:p14="http://schemas.microsoft.com/office/powerpoint/2010/main" val="22105883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Rubrik, text och bild vänster - 1">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957444" cy="1296144"/>
          </a:xfrm>
        </p:spPr>
        <p:txBody>
          <a:bodyPr/>
          <a:lstStyle/>
          <a:p>
            <a:r>
              <a:rPr lang="sv-SE"/>
              <a:t>Klicka här för att ändra format</a:t>
            </a:r>
            <a:endParaRPr lang="sv-SE" dirty="0"/>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801688" y="2127600"/>
            <a:ext cx="3299791" cy="3441117"/>
          </a:xfrm>
        </p:spPr>
        <p:txBody>
          <a:bodyPr/>
          <a:lstStyle>
            <a:lvl1pPr marL="0" indent="0">
              <a:buNone/>
              <a:defRPr sz="1400" b="0"/>
            </a:lvl1pPr>
          </a:lstStyle>
          <a:p>
            <a:r>
              <a:rPr lang="sv-SE"/>
              <a:t>Klicka på ikonen för att lägga till en bild</a:t>
            </a:r>
            <a:endParaRPr lang="sv-SE" dirty="0"/>
          </a:p>
        </p:txBody>
      </p:sp>
      <p:sp>
        <p:nvSpPr>
          <p:cNvPr id="15" name="Platshållare för text 11"/>
          <p:cNvSpPr>
            <a:spLocks noGrp="1"/>
          </p:cNvSpPr>
          <p:nvPr>
            <p:ph type="body" sz="quarter" idx="15"/>
          </p:nvPr>
        </p:nvSpPr>
        <p:spPr>
          <a:xfrm>
            <a:off x="4287327" y="5221275"/>
            <a:ext cx="3493699" cy="367200"/>
          </a:xfrm>
        </p:spPr>
        <p:txBody>
          <a:bodyPr anchor="b" anchorCtr="0"/>
          <a:lstStyle>
            <a:lvl1pPr marL="0" indent="0" algn="l">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a:t>Redigera format för bakgrundstext</a:t>
            </a:r>
          </a:p>
        </p:txBody>
      </p:sp>
      <p:sp>
        <p:nvSpPr>
          <p:cNvPr id="10" name="Platshållare för text 6"/>
          <p:cNvSpPr>
            <a:spLocks noGrp="1"/>
          </p:cNvSpPr>
          <p:nvPr>
            <p:ph type="body" sz="quarter" idx="16"/>
          </p:nvPr>
        </p:nvSpPr>
        <p:spPr>
          <a:xfrm>
            <a:off x="4278702" y="2130426"/>
            <a:ext cx="3501636" cy="2976412"/>
          </a:xfrm>
        </p:spPr>
        <p:txBody>
          <a:bodyPr/>
          <a:lstStyle>
            <a:lvl1pPr marL="0" indent="0">
              <a:buNone/>
              <a:defRPr sz="2600"/>
            </a:lvl1pPr>
            <a:lvl2pPr marL="285750" indent="0">
              <a:buNone/>
              <a:defRPr sz="2000"/>
            </a:lvl2pPr>
            <a:lvl3pPr marL="539750" indent="0">
              <a:buNone/>
              <a:defRPr/>
            </a:lvl3pPr>
            <a:lvl4pPr marL="723900" indent="0">
              <a:buNone/>
              <a:defRPr/>
            </a:lvl4pPr>
            <a:lvl5pPr marL="927100" indent="0">
              <a:buNone/>
              <a:defRPr/>
            </a:lvl5pPr>
          </a:lstStyle>
          <a:p>
            <a:pPr lvl="0"/>
            <a:r>
              <a:rPr lang="sv-SE"/>
              <a:t>Redigera format för bakgrundstext</a:t>
            </a:r>
          </a:p>
        </p:txBody>
      </p:sp>
    </p:spTree>
    <p:extLst>
      <p:ext uri="{BB962C8B-B14F-4D97-AF65-F5344CB8AC3E}">
        <p14:creationId xmlns:p14="http://schemas.microsoft.com/office/powerpoint/2010/main" val="9303493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Rubrik, text och bild vänster - 2">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957444" cy="1296144"/>
          </a:xfrm>
        </p:spPr>
        <p:txBody>
          <a:bodyPr/>
          <a:lstStyle/>
          <a:p>
            <a:r>
              <a:rPr lang="sv-SE"/>
              <a:t>Klicka här för att ändra format</a:t>
            </a:r>
            <a:endParaRPr lang="sv-SE" dirty="0"/>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801688" y="2127600"/>
            <a:ext cx="3299791" cy="3441117"/>
          </a:xfrm>
        </p:spPr>
        <p:txBody>
          <a:bodyPr/>
          <a:lstStyle>
            <a:lvl1pPr marL="0" indent="0">
              <a:buNone/>
              <a:defRPr sz="1400" b="0"/>
            </a:lvl1pPr>
          </a:lstStyle>
          <a:p>
            <a:r>
              <a:rPr lang="sv-SE"/>
              <a:t>Klicka på ikonen för att lägga till en bild</a:t>
            </a:r>
            <a:endParaRPr lang="sv-SE" dirty="0"/>
          </a:p>
        </p:txBody>
      </p:sp>
      <p:sp>
        <p:nvSpPr>
          <p:cNvPr id="15" name="Platshållare för text 11"/>
          <p:cNvSpPr>
            <a:spLocks noGrp="1"/>
          </p:cNvSpPr>
          <p:nvPr>
            <p:ph type="body" sz="quarter" idx="15"/>
          </p:nvPr>
        </p:nvSpPr>
        <p:spPr>
          <a:xfrm>
            <a:off x="4287327" y="5221275"/>
            <a:ext cx="3493699" cy="367200"/>
          </a:xfrm>
        </p:spPr>
        <p:txBody>
          <a:bodyPr anchor="b" anchorCtr="0"/>
          <a:lstStyle>
            <a:lvl1pPr marL="0" indent="0" algn="l">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a:t>Redigera format för bakgrundstext</a:t>
            </a:r>
          </a:p>
        </p:txBody>
      </p:sp>
      <p:sp>
        <p:nvSpPr>
          <p:cNvPr id="7" name="Platshållare för text 6"/>
          <p:cNvSpPr>
            <a:spLocks noGrp="1"/>
          </p:cNvSpPr>
          <p:nvPr>
            <p:ph type="body" sz="quarter" idx="16"/>
          </p:nvPr>
        </p:nvSpPr>
        <p:spPr>
          <a:xfrm>
            <a:off x="4278702" y="2130426"/>
            <a:ext cx="3501636" cy="2976412"/>
          </a:xfrm>
        </p:spPr>
        <p:txBody>
          <a:bodyPr/>
          <a:lstStyle>
            <a:lvl1pPr marL="0" indent="0">
              <a:buNone/>
              <a:defRPr sz="2000"/>
            </a:lvl1pPr>
            <a:lvl2pPr>
              <a:defRPr sz="2000"/>
            </a:lvl2pPr>
            <a:lvl3pPr>
              <a:defRPr sz="2000"/>
            </a:lvl3pPr>
            <a:lvl4pPr>
              <a:defRPr sz="2000"/>
            </a:lvl4pPr>
            <a:lvl5pPr>
              <a:defRPr sz="2000"/>
            </a:lvl5pPr>
          </a:lstStyle>
          <a:p>
            <a:pPr lvl="0"/>
            <a:r>
              <a:rPr lang="sv-SE"/>
              <a:t>Redigera format för bakgrundstext</a:t>
            </a:r>
          </a:p>
        </p:txBody>
      </p:sp>
    </p:spTree>
    <p:extLst>
      <p:ext uri="{BB962C8B-B14F-4D97-AF65-F5344CB8AC3E}">
        <p14:creationId xmlns:p14="http://schemas.microsoft.com/office/powerpoint/2010/main" val="9303493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Rubrik, text och stor bild vänster - 1">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977182" cy="1296144"/>
          </a:xfrm>
        </p:spPr>
        <p:txBody>
          <a:bodyPr/>
          <a:lstStyle/>
          <a:p>
            <a:r>
              <a:rPr lang="sv-SE"/>
              <a:t>Klicka här för att ändra format</a:t>
            </a:r>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0" y="2127600"/>
            <a:ext cx="4094205" cy="3439984"/>
          </a:xfrm>
        </p:spPr>
        <p:txBody>
          <a:bodyPr/>
          <a:lstStyle>
            <a:lvl1pPr marL="0" indent="0">
              <a:buNone/>
              <a:defRPr b="0"/>
            </a:lvl1pPr>
          </a:lstStyle>
          <a:p>
            <a:r>
              <a:rPr lang="sv-SE"/>
              <a:t>Klicka på ikonen för att lägga till en bild</a:t>
            </a:r>
            <a:endParaRPr lang="sv-SE" dirty="0"/>
          </a:p>
        </p:txBody>
      </p:sp>
      <p:sp>
        <p:nvSpPr>
          <p:cNvPr id="11" name="Platshållare för text 11"/>
          <p:cNvSpPr>
            <a:spLocks noGrp="1"/>
          </p:cNvSpPr>
          <p:nvPr>
            <p:ph type="body" sz="quarter" idx="15"/>
          </p:nvPr>
        </p:nvSpPr>
        <p:spPr>
          <a:xfrm>
            <a:off x="4278702" y="5221275"/>
            <a:ext cx="3528204" cy="367200"/>
          </a:xfrm>
        </p:spPr>
        <p:txBody>
          <a:bodyPr anchor="b" anchorCtr="0"/>
          <a:lstStyle>
            <a:lvl1pPr marL="0" indent="0" algn="l">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a:t>Redigera format för bakgrundstext</a:t>
            </a:r>
          </a:p>
        </p:txBody>
      </p:sp>
      <p:sp>
        <p:nvSpPr>
          <p:cNvPr id="12" name="Platshållare för text 6"/>
          <p:cNvSpPr>
            <a:spLocks noGrp="1"/>
          </p:cNvSpPr>
          <p:nvPr>
            <p:ph type="body" sz="quarter" idx="16"/>
          </p:nvPr>
        </p:nvSpPr>
        <p:spPr>
          <a:xfrm>
            <a:off x="4278702" y="2130426"/>
            <a:ext cx="3501636" cy="2976412"/>
          </a:xfrm>
        </p:spPr>
        <p:txBody>
          <a:bodyPr/>
          <a:lstStyle>
            <a:lvl1pPr marL="0" indent="0">
              <a:buNone/>
              <a:defRPr sz="2600"/>
            </a:lvl1pPr>
            <a:lvl2pPr marL="285750" indent="0">
              <a:buNone/>
              <a:defRPr sz="2000"/>
            </a:lvl2pPr>
            <a:lvl3pPr marL="539750" indent="0">
              <a:buNone/>
              <a:defRPr/>
            </a:lvl3pPr>
            <a:lvl4pPr marL="723900" indent="0">
              <a:buNone/>
              <a:defRPr/>
            </a:lvl4pPr>
            <a:lvl5pPr marL="927100" indent="0">
              <a:buNone/>
              <a:defRPr/>
            </a:lvl5pPr>
          </a:lstStyle>
          <a:p>
            <a:pPr lvl="0"/>
            <a:r>
              <a:rPr lang="sv-SE"/>
              <a:t>Redigera format för bakgrundstext</a:t>
            </a:r>
          </a:p>
        </p:txBody>
      </p:sp>
    </p:spTree>
    <p:extLst>
      <p:ext uri="{BB962C8B-B14F-4D97-AF65-F5344CB8AC3E}">
        <p14:creationId xmlns:p14="http://schemas.microsoft.com/office/powerpoint/2010/main" val="18036160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Rubrik, text och stor bild vänster - 2">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977182" cy="1296144"/>
          </a:xfrm>
        </p:spPr>
        <p:txBody>
          <a:bodyPr/>
          <a:lstStyle/>
          <a:p>
            <a:r>
              <a:rPr lang="sv-SE"/>
              <a:t>Klicka här för att ändra format</a:t>
            </a:r>
          </a:p>
        </p:txBody>
      </p:sp>
      <p:sp>
        <p:nvSpPr>
          <p:cNvPr id="4" name="Platshållare för datum 3"/>
          <p:cNvSpPr>
            <a:spLocks noGrp="1"/>
          </p:cNvSpPr>
          <p:nvPr>
            <p:ph type="dt" sz="half" idx="10"/>
          </p:nvPr>
        </p:nvSpPr>
        <p:spPr/>
        <p:txBody>
          <a:bodyPr/>
          <a:lstStyle/>
          <a:p>
            <a:endParaRPr lang="sv-SE" dirty="0"/>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F3A1DABF-CD59-47A1-8187-10F3203EF599}" type="slidenum">
              <a:rPr lang="sv-SE" smtClean="0"/>
              <a:t>‹#›</a:t>
            </a:fld>
            <a:endParaRPr lang="sv-SE"/>
          </a:p>
        </p:txBody>
      </p:sp>
      <p:sp>
        <p:nvSpPr>
          <p:cNvPr id="9" name="Platshållare för bild 8"/>
          <p:cNvSpPr>
            <a:spLocks noGrp="1"/>
          </p:cNvSpPr>
          <p:nvPr>
            <p:ph type="pic" sz="quarter" idx="14"/>
          </p:nvPr>
        </p:nvSpPr>
        <p:spPr>
          <a:xfrm>
            <a:off x="0" y="2127600"/>
            <a:ext cx="4094205" cy="3439984"/>
          </a:xfrm>
        </p:spPr>
        <p:txBody>
          <a:bodyPr/>
          <a:lstStyle>
            <a:lvl1pPr marL="0" indent="0">
              <a:buNone/>
              <a:defRPr b="0"/>
            </a:lvl1pPr>
          </a:lstStyle>
          <a:p>
            <a:r>
              <a:rPr lang="sv-SE"/>
              <a:t>Klicka på ikonen för att lägga till en bild</a:t>
            </a:r>
            <a:endParaRPr lang="sv-SE" dirty="0"/>
          </a:p>
        </p:txBody>
      </p:sp>
      <p:sp>
        <p:nvSpPr>
          <p:cNvPr id="11" name="Platshållare för text 11"/>
          <p:cNvSpPr>
            <a:spLocks noGrp="1"/>
          </p:cNvSpPr>
          <p:nvPr>
            <p:ph type="body" sz="quarter" idx="15"/>
          </p:nvPr>
        </p:nvSpPr>
        <p:spPr>
          <a:xfrm>
            <a:off x="4278702" y="5221275"/>
            <a:ext cx="3528204" cy="367200"/>
          </a:xfrm>
        </p:spPr>
        <p:txBody>
          <a:bodyPr anchor="b" anchorCtr="0"/>
          <a:lstStyle>
            <a:lvl1pPr marL="0" indent="0" algn="l">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a:t>Redigera format för bakgrundstext</a:t>
            </a:r>
          </a:p>
        </p:txBody>
      </p:sp>
      <p:sp>
        <p:nvSpPr>
          <p:cNvPr id="12" name="Platshållare för text 6"/>
          <p:cNvSpPr>
            <a:spLocks noGrp="1"/>
          </p:cNvSpPr>
          <p:nvPr>
            <p:ph type="body" sz="quarter" idx="16"/>
          </p:nvPr>
        </p:nvSpPr>
        <p:spPr>
          <a:xfrm>
            <a:off x="4278702" y="2130426"/>
            <a:ext cx="3501636" cy="2976412"/>
          </a:xfrm>
        </p:spPr>
        <p:txBody>
          <a:bodyPr/>
          <a:lstStyle>
            <a:lvl1pPr marL="0" indent="0">
              <a:buNone/>
              <a:defRPr sz="2000"/>
            </a:lvl1pPr>
            <a:lvl2pPr>
              <a:defRPr sz="2000"/>
            </a:lvl2pPr>
            <a:lvl3pPr>
              <a:defRPr sz="2000"/>
            </a:lvl3pPr>
            <a:lvl4pPr>
              <a:defRPr sz="2000"/>
            </a:lvl4pPr>
            <a:lvl5pPr>
              <a:defRPr sz="2000"/>
            </a:lvl5pPr>
          </a:lstStyle>
          <a:p>
            <a:pPr lvl="0"/>
            <a:r>
              <a:rPr lang="sv-SE"/>
              <a:t>Redigera format för bakgrundstext</a:t>
            </a:r>
          </a:p>
        </p:txBody>
      </p:sp>
    </p:spTree>
    <p:extLst>
      <p:ext uri="{BB962C8B-B14F-4D97-AF65-F5344CB8AC3E}">
        <p14:creationId xmlns:p14="http://schemas.microsoft.com/office/powerpoint/2010/main" val="18036160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ubrik och bild">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828537" cy="1296144"/>
          </a:xfrm>
        </p:spPr>
        <p:txBody>
          <a:bodyPr/>
          <a:lstStyle/>
          <a:p>
            <a:r>
              <a:rPr lang="sv-SE"/>
              <a:t>Klicka här för att ändra format</a:t>
            </a:r>
            <a:endParaRPr lang="sv-SE" dirty="0"/>
          </a:p>
        </p:txBody>
      </p:sp>
      <p:sp>
        <p:nvSpPr>
          <p:cNvPr id="3" name="Platshållare för datum 2"/>
          <p:cNvSpPr>
            <a:spLocks noGrp="1"/>
          </p:cNvSpPr>
          <p:nvPr>
            <p:ph type="dt" sz="half" idx="10"/>
          </p:nvPr>
        </p:nvSpPr>
        <p:spPr/>
        <p:txBody>
          <a:bodyPr/>
          <a:lstStyle/>
          <a:p>
            <a:endParaRPr lang="sv-SE" dirty="0"/>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3A1DABF-CD59-47A1-8187-10F3203EF599}" type="slidenum">
              <a:rPr lang="sv-SE" smtClean="0"/>
              <a:t>‹#›</a:t>
            </a:fld>
            <a:endParaRPr lang="sv-SE"/>
          </a:p>
        </p:txBody>
      </p:sp>
      <p:sp>
        <p:nvSpPr>
          <p:cNvPr id="8" name="Platshållare för bild 7"/>
          <p:cNvSpPr>
            <a:spLocks noGrp="1"/>
          </p:cNvSpPr>
          <p:nvPr>
            <p:ph type="pic" sz="quarter" idx="13"/>
          </p:nvPr>
        </p:nvSpPr>
        <p:spPr>
          <a:xfrm>
            <a:off x="801688" y="2074072"/>
            <a:ext cx="6832600" cy="3438525"/>
          </a:xfrm>
        </p:spPr>
        <p:txBody>
          <a:bodyPr/>
          <a:lstStyle>
            <a:lvl1pPr marL="0" indent="0">
              <a:buNone/>
              <a:defRPr b="0"/>
            </a:lvl1pPr>
          </a:lstStyle>
          <a:p>
            <a:r>
              <a:rPr lang="sv-SE"/>
              <a:t>Klicka på ikonen för att lägga till en bild</a:t>
            </a:r>
          </a:p>
        </p:txBody>
      </p:sp>
      <p:sp>
        <p:nvSpPr>
          <p:cNvPr id="9" name="Platshållare för text 11"/>
          <p:cNvSpPr>
            <a:spLocks noGrp="1"/>
          </p:cNvSpPr>
          <p:nvPr>
            <p:ph type="body" sz="quarter" idx="15"/>
          </p:nvPr>
        </p:nvSpPr>
        <p:spPr>
          <a:xfrm>
            <a:off x="4324928" y="5612277"/>
            <a:ext cx="3312220" cy="153853"/>
          </a:xfrm>
        </p:spPr>
        <p:txBody>
          <a:bodyPr/>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a:t>Redigera format för bakgrundstext</a:t>
            </a:r>
          </a:p>
        </p:txBody>
      </p:sp>
    </p:spTree>
    <p:extLst>
      <p:ext uri="{BB962C8B-B14F-4D97-AF65-F5344CB8AC3E}">
        <p14:creationId xmlns:p14="http://schemas.microsoft.com/office/powerpoint/2010/main" val="256971595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ubrik och  utfallande bild">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828537" cy="1296144"/>
          </a:xfrm>
        </p:spPr>
        <p:txBody>
          <a:bodyPr/>
          <a:lstStyle/>
          <a:p>
            <a:r>
              <a:rPr lang="sv-SE"/>
              <a:t>Klicka här för att ändra format</a:t>
            </a:r>
            <a:endParaRPr lang="sv-SE" dirty="0"/>
          </a:p>
        </p:txBody>
      </p:sp>
      <p:sp>
        <p:nvSpPr>
          <p:cNvPr id="3" name="Platshållare för datum 2"/>
          <p:cNvSpPr>
            <a:spLocks noGrp="1"/>
          </p:cNvSpPr>
          <p:nvPr>
            <p:ph type="dt" sz="half" idx="10"/>
          </p:nvPr>
        </p:nvSpPr>
        <p:spPr/>
        <p:txBody>
          <a:bodyPr/>
          <a:lstStyle/>
          <a:p>
            <a:endParaRPr lang="sv-SE" dirty="0"/>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3A1DABF-CD59-47A1-8187-10F3203EF599}" type="slidenum">
              <a:rPr lang="sv-SE" smtClean="0"/>
              <a:t>‹#›</a:t>
            </a:fld>
            <a:endParaRPr lang="sv-SE"/>
          </a:p>
        </p:txBody>
      </p:sp>
      <p:sp>
        <p:nvSpPr>
          <p:cNvPr id="8" name="Platshållare för bild 7"/>
          <p:cNvSpPr>
            <a:spLocks noGrp="1"/>
          </p:cNvSpPr>
          <p:nvPr>
            <p:ph type="pic" sz="quarter" idx="13"/>
          </p:nvPr>
        </p:nvSpPr>
        <p:spPr>
          <a:xfrm>
            <a:off x="0" y="2066925"/>
            <a:ext cx="9144000" cy="3438525"/>
          </a:xfrm>
        </p:spPr>
        <p:txBody>
          <a:bodyPr/>
          <a:lstStyle>
            <a:lvl1pPr marL="0" indent="0">
              <a:buNone/>
              <a:defRPr b="0"/>
            </a:lvl1pPr>
          </a:lstStyle>
          <a:p>
            <a:r>
              <a:rPr lang="sv-SE"/>
              <a:t>Klicka på ikonen för att lägga till en bild</a:t>
            </a:r>
          </a:p>
        </p:txBody>
      </p:sp>
      <p:sp>
        <p:nvSpPr>
          <p:cNvPr id="13" name="Platshållare för text 11"/>
          <p:cNvSpPr>
            <a:spLocks noGrp="1"/>
          </p:cNvSpPr>
          <p:nvPr>
            <p:ph type="body" sz="quarter" idx="15"/>
          </p:nvPr>
        </p:nvSpPr>
        <p:spPr>
          <a:xfrm>
            <a:off x="4324928" y="5612277"/>
            <a:ext cx="3312220" cy="153853"/>
          </a:xfrm>
        </p:spPr>
        <p:txBody>
          <a:bodyPr/>
          <a:lstStyle>
            <a:lvl1pPr marL="0" indent="0" algn="r">
              <a:spcBef>
                <a:spcPts val="0"/>
              </a:spcBef>
              <a:spcAft>
                <a:spcPts val="0"/>
              </a:spcAft>
              <a:buNone/>
              <a:defRPr sz="900" b="0" i="1"/>
            </a:lvl1pPr>
            <a:lvl2pPr marL="285750" indent="0">
              <a:buNone/>
              <a:defRPr sz="900"/>
            </a:lvl2pPr>
            <a:lvl3pPr marL="539750" indent="0">
              <a:buNone/>
              <a:defRPr sz="900"/>
            </a:lvl3pPr>
            <a:lvl4pPr marL="723900" indent="0">
              <a:buNone/>
              <a:defRPr sz="900"/>
            </a:lvl4pPr>
            <a:lvl5pPr marL="927100" indent="0">
              <a:buNone/>
              <a:defRPr sz="900"/>
            </a:lvl5pPr>
          </a:lstStyle>
          <a:p>
            <a:pPr lvl="0"/>
            <a:r>
              <a:rPr lang="sv-SE"/>
              <a:t>Redigera format för bakgrundstext</a:t>
            </a:r>
          </a:p>
        </p:txBody>
      </p:sp>
    </p:spTree>
    <p:extLst>
      <p:ext uri="{BB962C8B-B14F-4D97-AF65-F5344CB8AC3E}">
        <p14:creationId xmlns:p14="http://schemas.microsoft.com/office/powerpoint/2010/main" val="27922803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Utfallande bild utan rubrik">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endParaRPr lang="sv-SE" dirty="0"/>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F3A1DABF-CD59-47A1-8187-10F3203EF599}" type="slidenum">
              <a:rPr lang="sv-SE" smtClean="0"/>
              <a:t>‹#›</a:t>
            </a:fld>
            <a:endParaRPr lang="sv-SE"/>
          </a:p>
        </p:txBody>
      </p:sp>
      <p:sp>
        <p:nvSpPr>
          <p:cNvPr id="5" name="Platshållare för bild 7"/>
          <p:cNvSpPr>
            <a:spLocks noGrp="1"/>
          </p:cNvSpPr>
          <p:nvPr>
            <p:ph type="pic" sz="quarter" idx="13"/>
          </p:nvPr>
        </p:nvSpPr>
        <p:spPr>
          <a:xfrm>
            <a:off x="0" y="664235"/>
            <a:ext cx="9144000" cy="5003320"/>
          </a:xfrm>
        </p:spPr>
        <p:txBody>
          <a:bodyPr/>
          <a:lstStyle>
            <a:lvl1pPr marL="0" indent="0">
              <a:buNone/>
              <a:defRPr b="0"/>
            </a:lvl1pPr>
          </a:lstStyle>
          <a:p>
            <a:r>
              <a:rPr lang="sv-SE"/>
              <a:t>Klicka på ikonen för att lägga till en bild</a:t>
            </a:r>
          </a:p>
        </p:txBody>
      </p:sp>
    </p:spTree>
    <p:extLst>
      <p:ext uri="{BB962C8B-B14F-4D97-AF65-F5344CB8AC3E}">
        <p14:creationId xmlns:p14="http://schemas.microsoft.com/office/powerpoint/2010/main" val="375541866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a:xfrm>
            <a:off x="803844" y="687600"/>
            <a:ext cx="6957444" cy="1296144"/>
          </a:xfrm>
        </p:spPr>
        <p:txBody>
          <a:bodyPr/>
          <a:lstStyle/>
          <a:p>
            <a:r>
              <a:rPr lang="sv-SE"/>
              <a:t>Klicka här för att ändra format</a:t>
            </a:r>
            <a:endParaRPr lang="sv-SE" dirty="0"/>
          </a:p>
        </p:txBody>
      </p:sp>
      <p:sp>
        <p:nvSpPr>
          <p:cNvPr id="3" name="Platshållare för datum 2"/>
          <p:cNvSpPr>
            <a:spLocks noGrp="1"/>
          </p:cNvSpPr>
          <p:nvPr>
            <p:ph type="dt" sz="half" idx="10"/>
          </p:nvPr>
        </p:nvSpPr>
        <p:spPr/>
        <p:txBody>
          <a:bodyPr/>
          <a:lstStyle/>
          <a:p>
            <a:endParaRPr lang="sv-SE" dirty="0"/>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F3A1DABF-CD59-47A1-8187-10F3203EF599}" type="slidenum">
              <a:rPr lang="sv-SE" smtClean="0"/>
              <a:t>‹#›</a:t>
            </a:fld>
            <a:endParaRPr lang="sv-SE"/>
          </a:p>
        </p:txBody>
      </p:sp>
    </p:spTree>
    <p:extLst>
      <p:ext uri="{BB962C8B-B14F-4D97-AF65-F5344CB8AC3E}">
        <p14:creationId xmlns:p14="http://schemas.microsoft.com/office/powerpoint/2010/main" val="42656317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Slutsida">
    <p:spTree>
      <p:nvGrpSpPr>
        <p:cNvPr id="1" name=""/>
        <p:cNvGrpSpPr/>
        <p:nvPr/>
      </p:nvGrpSpPr>
      <p:grpSpPr>
        <a:xfrm>
          <a:off x="0" y="0"/>
          <a:ext cx="0" cy="0"/>
          <a:chOff x="0" y="0"/>
          <a:chExt cx="0" cy="0"/>
        </a:xfrm>
      </p:grpSpPr>
      <p:sp>
        <p:nvSpPr>
          <p:cNvPr id="10" name="Rektangel 9"/>
          <p:cNvSpPr/>
          <p:nvPr userDrawn="1"/>
        </p:nvSpPr>
        <p:spPr>
          <a:xfrm>
            <a:off x="0" y="0"/>
            <a:ext cx="914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 name="Rektangel 2"/>
          <p:cNvSpPr/>
          <p:nvPr userDrawn="1"/>
        </p:nvSpPr>
        <p:spPr>
          <a:xfrm>
            <a:off x="0" y="1543050"/>
            <a:ext cx="9144000" cy="5314950"/>
          </a:xfrm>
          <a:custGeom>
            <a:avLst/>
            <a:gdLst>
              <a:gd name="connsiteX0" fmla="*/ 0 w 9144000"/>
              <a:gd name="connsiteY0" fmla="*/ 0 h 5314950"/>
              <a:gd name="connsiteX1" fmla="*/ 9144000 w 9144000"/>
              <a:gd name="connsiteY1" fmla="*/ 0 h 5314950"/>
              <a:gd name="connsiteX2" fmla="*/ 9144000 w 9144000"/>
              <a:gd name="connsiteY2" fmla="*/ 5314950 h 5314950"/>
              <a:gd name="connsiteX3" fmla="*/ 0 w 9144000"/>
              <a:gd name="connsiteY3" fmla="*/ 5314950 h 5314950"/>
              <a:gd name="connsiteX4" fmla="*/ 0 w 9144000"/>
              <a:gd name="connsiteY4" fmla="*/ 0 h 5314950"/>
              <a:gd name="connsiteX0" fmla="*/ 0 w 9144000"/>
              <a:gd name="connsiteY0" fmla="*/ 2771775 h 5314950"/>
              <a:gd name="connsiteX1" fmla="*/ 9144000 w 9144000"/>
              <a:gd name="connsiteY1" fmla="*/ 0 h 5314950"/>
              <a:gd name="connsiteX2" fmla="*/ 9144000 w 9144000"/>
              <a:gd name="connsiteY2" fmla="*/ 5314950 h 5314950"/>
              <a:gd name="connsiteX3" fmla="*/ 0 w 9144000"/>
              <a:gd name="connsiteY3" fmla="*/ 5314950 h 5314950"/>
              <a:gd name="connsiteX4" fmla="*/ 0 w 9144000"/>
              <a:gd name="connsiteY4" fmla="*/ 2771775 h 5314950"/>
              <a:gd name="connsiteX0" fmla="*/ 0 w 9144000"/>
              <a:gd name="connsiteY0" fmla="*/ 2352675 h 5314950"/>
              <a:gd name="connsiteX1" fmla="*/ 9144000 w 9144000"/>
              <a:gd name="connsiteY1" fmla="*/ 0 h 5314950"/>
              <a:gd name="connsiteX2" fmla="*/ 9144000 w 9144000"/>
              <a:gd name="connsiteY2" fmla="*/ 5314950 h 5314950"/>
              <a:gd name="connsiteX3" fmla="*/ 0 w 9144000"/>
              <a:gd name="connsiteY3" fmla="*/ 5314950 h 5314950"/>
              <a:gd name="connsiteX4" fmla="*/ 0 w 9144000"/>
              <a:gd name="connsiteY4" fmla="*/ 2352675 h 5314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5314950">
                <a:moveTo>
                  <a:pt x="0" y="2352675"/>
                </a:moveTo>
                <a:lnTo>
                  <a:pt x="9144000" y="0"/>
                </a:lnTo>
                <a:lnTo>
                  <a:pt x="9144000" y="5314950"/>
                </a:lnTo>
                <a:lnTo>
                  <a:pt x="0" y="5314950"/>
                </a:lnTo>
                <a:lnTo>
                  <a:pt x="0" y="2352675"/>
                </a:lnTo>
                <a:close/>
              </a:path>
            </a:pathLst>
          </a:custGeom>
          <a:solidFill>
            <a:srgbClr val="A5ACA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900">
              <a:solidFill>
                <a:schemeClr val="tx1"/>
              </a:solidFill>
            </a:endParaRPr>
          </a:p>
        </p:txBody>
      </p:sp>
      <p:pic>
        <p:nvPicPr>
          <p:cNvPr id="9" name="Bildobjekt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20800" y="6210000"/>
            <a:ext cx="1396800" cy="293233"/>
          </a:xfrm>
          <a:prstGeom prst="rect">
            <a:avLst/>
          </a:prstGeom>
        </p:spPr>
      </p:pic>
    </p:spTree>
    <p:extLst>
      <p:ext uri="{BB962C8B-B14F-4D97-AF65-F5344CB8AC3E}">
        <p14:creationId xmlns:p14="http://schemas.microsoft.com/office/powerpoint/2010/main" val="4363515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emf"/><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FFFFFF"/>
        </a:solidFill>
        <a:effectLst/>
      </p:bgPr>
    </p:bg>
    <p:spTree>
      <p:nvGrpSpPr>
        <p:cNvPr id="1" name=""/>
        <p:cNvGrpSpPr/>
        <p:nvPr/>
      </p:nvGrpSpPr>
      <p:grpSpPr>
        <a:xfrm>
          <a:off x="0" y="0"/>
          <a:ext cx="0" cy="0"/>
          <a:chOff x="0" y="0"/>
          <a:chExt cx="0" cy="0"/>
        </a:xfrm>
      </p:grpSpPr>
      <p:pic>
        <p:nvPicPr>
          <p:cNvPr id="8" name="Bildobjekt 7"/>
          <p:cNvPicPr>
            <a:picLocks noChangeAspect="1"/>
          </p:cNvPicPr>
          <p:nvPr/>
        </p:nvPicPr>
        <p:blipFill>
          <a:blip r:embed="rId28">
            <a:extLst>
              <a:ext uri="{28A0092B-C50C-407E-A947-70E740481C1C}">
                <a14:useLocalDpi xmlns:a14="http://schemas.microsoft.com/office/drawing/2010/main" val="0"/>
              </a:ext>
            </a:extLst>
          </a:blip>
          <a:stretch>
            <a:fillRect/>
          </a:stretch>
        </p:blipFill>
        <p:spPr>
          <a:xfrm>
            <a:off x="820800" y="6210000"/>
            <a:ext cx="1396800" cy="293233"/>
          </a:xfrm>
          <a:prstGeom prst="rect">
            <a:avLst/>
          </a:prstGeom>
        </p:spPr>
      </p:pic>
      <p:sp>
        <p:nvSpPr>
          <p:cNvPr id="2" name="Platshållare för rubrik 1"/>
          <p:cNvSpPr>
            <a:spLocks noGrp="1"/>
          </p:cNvSpPr>
          <p:nvPr>
            <p:ph type="title"/>
          </p:nvPr>
        </p:nvSpPr>
        <p:spPr>
          <a:xfrm>
            <a:off x="803844" y="686594"/>
            <a:ext cx="6951600" cy="1296144"/>
          </a:xfrm>
          <a:prstGeom prst="rect">
            <a:avLst/>
          </a:prstGeom>
        </p:spPr>
        <p:txBody>
          <a:bodyPr vert="horz" lIns="0" tIns="0" rIns="0" bIns="0" rtlCol="0" anchor="t" anchorCtr="0">
            <a:noAutofit/>
          </a:bodyPr>
          <a:lstStyle/>
          <a:p>
            <a:r>
              <a:rPr lang="sv-SE" dirty="0"/>
              <a:t>Klicka här för att ändra format</a:t>
            </a:r>
          </a:p>
        </p:txBody>
      </p:sp>
      <p:sp>
        <p:nvSpPr>
          <p:cNvPr id="3" name="Platshållare för text 2"/>
          <p:cNvSpPr>
            <a:spLocks noGrp="1"/>
          </p:cNvSpPr>
          <p:nvPr>
            <p:ph type="body" idx="1"/>
          </p:nvPr>
        </p:nvSpPr>
        <p:spPr>
          <a:xfrm>
            <a:off x="801688" y="2057400"/>
            <a:ext cx="6951364" cy="3695131"/>
          </a:xfrm>
          <a:prstGeom prst="rect">
            <a:avLst/>
          </a:prstGeom>
        </p:spPr>
        <p:txBody>
          <a:bodyPr vert="horz" lIns="0" tIns="0" rIns="0" bIns="0" rtlCol="0" anchor="t" anchorCtr="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4" name="Platshållare för datum 3"/>
          <p:cNvSpPr>
            <a:spLocks noGrp="1"/>
          </p:cNvSpPr>
          <p:nvPr>
            <p:ph type="dt" sz="half" idx="2"/>
          </p:nvPr>
        </p:nvSpPr>
        <p:spPr>
          <a:xfrm>
            <a:off x="2716058" y="6295894"/>
            <a:ext cx="1152128" cy="267235"/>
          </a:xfrm>
          <a:prstGeom prst="rect">
            <a:avLst/>
          </a:prstGeom>
        </p:spPr>
        <p:txBody>
          <a:bodyPr vert="horz" lIns="0" tIns="0" rIns="0" bIns="0" rtlCol="0" anchor="ctr"/>
          <a:lstStyle>
            <a:lvl1pPr algn="l">
              <a:defRPr sz="900">
                <a:solidFill>
                  <a:schemeClr val="accent4"/>
                </a:solidFill>
                <a:latin typeface="Arial" panose="020B0604020202020204" pitchFamily="34" charset="0"/>
                <a:cs typeface="Arial" panose="020B0604020202020204" pitchFamily="34" charset="0"/>
              </a:defRPr>
            </a:lvl1pPr>
          </a:lstStyle>
          <a:p>
            <a:r>
              <a:rPr lang="sv-SE"/>
              <a:t>20xx-xx-xx</a:t>
            </a:r>
            <a:endParaRPr lang="sv-SE" dirty="0"/>
          </a:p>
        </p:txBody>
      </p:sp>
      <p:sp>
        <p:nvSpPr>
          <p:cNvPr id="5" name="Platshållare för sidfot 4"/>
          <p:cNvSpPr>
            <a:spLocks noGrp="1"/>
          </p:cNvSpPr>
          <p:nvPr>
            <p:ph type="ftr" sz="quarter" idx="3"/>
          </p:nvPr>
        </p:nvSpPr>
        <p:spPr>
          <a:xfrm>
            <a:off x="3868186" y="6295894"/>
            <a:ext cx="2895600" cy="267235"/>
          </a:xfrm>
          <a:prstGeom prst="rect">
            <a:avLst/>
          </a:prstGeom>
        </p:spPr>
        <p:txBody>
          <a:bodyPr vert="horz" lIns="0" tIns="0" rIns="0" bIns="0" rtlCol="0" anchor="ctr"/>
          <a:lstStyle>
            <a:lvl1pPr algn="l">
              <a:defRPr sz="900">
                <a:solidFill>
                  <a:schemeClr val="accent4"/>
                </a:solidFill>
                <a:latin typeface="Arial" panose="020B0604020202020204" pitchFamily="34" charset="0"/>
                <a:cs typeface="Arial" panose="020B0604020202020204" pitchFamily="34" charset="0"/>
              </a:defRPr>
            </a:lvl1pPr>
          </a:lstStyle>
          <a:p>
            <a:endParaRPr lang="sv-SE" dirty="0"/>
          </a:p>
        </p:txBody>
      </p:sp>
      <p:sp>
        <p:nvSpPr>
          <p:cNvPr id="6" name="Platshållare för bildnummer 5"/>
          <p:cNvSpPr>
            <a:spLocks noGrp="1"/>
          </p:cNvSpPr>
          <p:nvPr>
            <p:ph type="sldNum" sz="quarter" idx="4"/>
          </p:nvPr>
        </p:nvSpPr>
        <p:spPr>
          <a:xfrm>
            <a:off x="8408988" y="6295894"/>
            <a:ext cx="432544" cy="267235"/>
          </a:xfrm>
          <a:prstGeom prst="rect">
            <a:avLst/>
          </a:prstGeom>
        </p:spPr>
        <p:txBody>
          <a:bodyPr vert="horz" lIns="0" tIns="0" rIns="0" bIns="0" rtlCol="0" anchor="ctr"/>
          <a:lstStyle>
            <a:lvl1pPr algn="r">
              <a:defRPr sz="900">
                <a:solidFill>
                  <a:schemeClr val="accent4"/>
                </a:solidFill>
                <a:latin typeface="Arial" panose="020B0604020202020204" pitchFamily="34" charset="0"/>
                <a:cs typeface="Arial" panose="020B0604020202020204" pitchFamily="34" charset="0"/>
              </a:defRPr>
            </a:lvl1pPr>
          </a:lstStyle>
          <a:p>
            <a:fld id="{F3A1DABF-CD59-47A1-8187-10F3203EF599}" type="slidenum">
              <a:rPr lang="sv-SE" smtClean="0"/>
              <a:pPr/>
              <a:t>‹#›</a:t>
            </a:fld>
            <a:endParaRPr lang="sv-SE" dirty="0"/>
          </a:p>
        </p:txBody>
      </p:sp>
      <p:cxnSp>
        <p:nvCxnSpPr>
          <p:cNvPr id="9" name="Rak 8"/>
          <p:cNvCxnSpPr/>
          <p:nvPr/>
        </p:nvCxnSpPr>
        <p:spPr>
          <a:xfrm>
            <a:off x="-362309" y="5652398"/>
            <a:ext cx="250166"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1" name="Rak 10"/>
          <p:cNvCxnSpPr/>
          <p:nvPr/>
        </p:nvCxnSpPr>
        <p:spPr>
          <a:xfrm>
            <a:off x="-362309" y="6195324"/>
            <a:ext cx="250166"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2" name="Rak 11"/>
          <p:cNvCxnSpPr/>
          <p:nvPr/>
        </p:nvCxnSpPr>
        <p:spPr>
          <a:xfrm>
            <a:off x="-362309" y="2120322"/>
            <a:ext cx="250166"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3" name="Rak 12"/>
          <p:cNvCxnSpPr/>
          <p:nvPr/>
        </p:nvCxnSpPr>
        <p:spPr>
          <a:xfrm>
            <a:off x="-362309" y="702175"/>
            <a:ext cx="250166"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4" name="Rak 13"/>
          <p:cNvCxnSpPr/>
          <p:nvPr/>
        </p:nvCxnSpPr>
        <p:spPr>
          <a:xfrm>
            <a:off x="9264772" y="5652398"/>
            <a:ext cx="250166"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5" name="Rak 14"/>
          <p:cNvCxnSpPr/>
          <p:nvPr/>
        </p:nvCxnSpPr>
        <p:spPr>
          <a:xfrm>
            <a:off x="9264772" y="6195324"/>
            <a:ext cx="250166"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6" name="Rak 15"/>
          <p:cNvCxnSpPr/>
          <p:nvPr/>
        </p:nvCxnSpPr>
        <p:spPr>
          <a:xfrm>
            <a:off x="9264772" y="2120322"/>
            <a:ext cx="250166"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7" name="Rak 16"/>
          <p:cNvCxnSpPr/>
          <p:nvPr/>
        </p:nvCxnSpPr>
        <p:spPr>
          <a:xfrm>
            <a:off x="9264772" y="702175"/>
            <a:ext cx="250166" cy="0"/>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8" name="Rak 17"/>
          <p:cNvCxnSpPr/>
          <p:nvPr/>
        </p:nvCxnSpPr>
        <p:spPr>
          <a:xfrm flipV="1">
            <a:off x="802586" y="-229676"/>
            <a:ext cx="0" cy="138022"/>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19" name="Rak 18"/>
          <p:cNvCxnSpPr/>
          <p:nvPr/>
        </p:nvCxnSpPr>
        <p:spPr>
          <a:xfrm flipV="1">
            <a:off x="7751763" y="-229676"/>
            <a:ext cx="0" cy="138022"/>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20" name="Rak 19"/>
          <p:cNvCxnSpPr/>
          <p:nvPr/>
        </p:nvCxnSpPr>
        <p:spPr>
          <a:xfrm flipV="1">
            <a:off x="802586" y="6923599"/>
            <a:ext cx="0" cy="138022"/>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cxnSp>
        <p:nvCxnSpPr>
          <p:cNvPr id="21" name="Rak 20"/>
          <p:cNvCxnSpPr/>
          <p:nvPr/>
        </p:nvCxnSpPr>
        <p:spPr>
          <a:xfrm flipV="1">
            <a:off x="7751763" y="6923599"/>
            <a:ext cx="0" cy="138022"/>
          </a:xfrm>
          <a:prstGeom prst="line">
            <a:avLst/>
          </a:prstGeom>
          <a:ln>
            <a:solidFill>
              <a:srgbClr val="00263E"/>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6430930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99" r:id="rId3"/>
    <p:sldLayoutId id="2147483650" r:id="rId4"/>
    <p:sldLayoutId id="2147483665" r:id="rId5"/>
    <p:sldLayoutId id="2147483661" r:id="rId6"/>
    <p:sldLayoutId id="2147483662" r:id="rId7"/>
    <p:sldLayoutId id="2147483700" r:id="rId8"/>
    <p:sldLayoutId id="2147483663" r:id="rId9"/>
    <p:sldLayoutId id="2147483664" r:id="rId10"/>
    <p:sldLayoutId id="2147483703" r:id="rId11"/>
    <p:sldLayoutId id="2147483702" r:id="rId12"/>
    <p:sldLayoutId id="2147483704" r:id="rId13"/>
    <p:sldLayoutId id="2147483667" r:id="rId14"/>
    <p:sldLayoutId id="2147483705" r:id="rId15"/>
    <p:sldLayoutId id="2147483670" r:id="rId16"/>
    <p:sldLayoutId id="2147483668" r:id="rId17"/>
    <p:sldLayoutId id="2147483707" r:id="rId18"/>
    <p:sldLayoutId id="2147483706" r:id="rId19"/>
    <p:sldLayoutId id="2147483708" r:id="rId20"/>
    <p:sldLayoutId id="2147483709" r:id="rId21"/>
    <p:sldLayoutId id="2147483666" r:id="rId22"/>
    <p:sldLayoutId id="2147483669" r:id="rId23"/>
    <p:sldLayoutId id="2147483655" r:id="rId24"/>
    <p:sldLayoutId id="2147483654" r:id="rId25"/>
    <p:sldLayoutId id="2147483698" r:id="rId26"/>
  </p:sldLayoutIdLst>
  <p:hf sldNum="0" hdr="0" ftr="0"/>
  <p:txStyles>
    <p:titleStyle>
      <a:lvl1pPr algn="l" defTabSz="914400" rtl="0" eaLnBrk="1" latinLnBrk="0" hangingPunct="1">
        <a:spcBef>
          <a:spcPct val="0"/>
        </a:spcBef>
        <a:buNone/>
        <a:defRPr sz="3400" b="1" kern="1200">
          <a:solidFill>
            <a:schemeClr val="accent4"/>
          </a:solidFill>
          <a:latin typeface="Arial" panose="020B0604020202020204" pitchFamily="34" charset="0"/>
          <a:ea typeface="+mj-ea"/>
          <a:cs typeface="Arial" panose="020B0604020202020204" pitchFamily="34" charset="0"/>
        </a:defRPr>
      </a:lvl1pPr>
    </p:titleStyle>
    <p:bodyStyle>
      <a:lvl1pPr marL="271463" indent="-271463" algn="l" defTabSz="914400" rtl="0" eaLnBrk="1" latinLnBrk="0" hangingPunct="1">
        <a:spcBef>
          <a:spcPts val="1900"/>
        </a:spcBef>
        <a:spcAft>
          <a:spcPts val="800"/>
        </a:spcAft>
        <a:buSzPct val="115000"/>
        <a:buFont typeface="Century Gothic" pitchFamily="34" charset="0"/>
        <a:buChar char="•"/>
        <a:defRPr sz="1900" b="1" kern="1200">
          <a:solidFill>
            <a:schemeClr val="accent4"/>
          </a:solidFill>
          <a:latin typeface="Arial" panose="020B0604020202020204" pitchFamily="34" charset="0"/>
          <a:ea typeface="+mn-ea"/>
          <a:cs typeface="Arial" panose="020B0604020202020204" pitchFamily="34" charset="0"/>
        </a:defRPr>
      </a:lvl1pPr>
      <a:lvl2pPr marL="520700" indent="-234950" algn="l" defTabSz="914400" rtl="0" eaLnBrk="1" latinLnBrk="0" hangingPunct="1">
        <a:spcBef>
          <a:spcPts val="0"/>
        </a:spcBef>
        <a:spcAft>
          <a:spcPts val="800"/>
        </a:spcAft>
        <a:buFont typeface="Arial" pitchFamily="34" charset="0"/>
        <a:buChar char="–"/>
        <a:defRPr sz="1900" b="0" kern="1200">
          <a:solidFill>
            <a:schemeClr val="accent4"/>
          </a:solidFill>
          <a:latin typeface="Arial" panose="020B0604020202020204" pitchFamily="34" charset="0"/>
          <a:ea typeface="+mn-ea"/>
          <a:cs typeface="Arial" panose="020B0604020202020204" pitchFamily="34" charset="0"/>
        </a:defRPr>
      </a:lvl2pPr>
      <a:lvl3pPr marL="711200" indent="-171450" algn="l" defTabSz="914400" rtl="0" eaLnBrk="1" latinLnBrk="0" hangingPunct="1">
        <a:spcBef>
          <a:spcPts val="0"/>
        </a:spcBef>
        <a:spcAft>
          <a:spcPts val="800"/>
        </a:spcAft>
        <a:buFont typeface="Arial" pitchFamily="34" charset="0"/>
        <a:buChar char="•"/>
        <a:defRPr sz="1600" b="0" kern="1200">
          <a:solidFill>
            <a:schemeClr val="accent4"/>
          </a:solidFill>
          <a:latin typeface="Arial" panose="020B0604020202020204" pitchFamily="34" charset="0"/>
          <a:ea typeface="+mn-ea"/>
          <a:cs typeface="Arial" panose="020B0604020202020204" pitchFamily="34" charset="0"/>
        </a:defRPr>
      </a:lvl3pPr>
      <a:lvl4pPr marL="920750" indent="-196850" algn="l" defTabSz="914400" rtl="0" eaLnBrk="1" latinLnBrk="0" hangingPunct="1">
        <a:spcBef>
          <a:spcPts val="0"/>
        </a:spcBef>
        <a:spcAft>
          <a:spcPts val="800"/>
        </a:spcAft>
        <a:buFont typeface="Arial" pitchFamily="34" charset="0"/>
        <a:buChar char="–"/>
        <a:defRPr sz="1400" b="0" kern="1200">
          <a:solidFill>
            <a:schemeClr val="accent4"/>
          </a:solidFill>
          <a:latin typeface="Arial" panose="020B0604020202020204" pitchFamily="34" charset="0"/>
          <a:ea typeface="+mn-ea"/>
          <a:cs typeface="Arial" panose="020B0604020202020204" pitchFamily="34" charset="0"/>
        </a:defRPr>
      </a:lvl4pPr>
      <a:lvl5pPr marL="1073150" indent="-146050" algn="l" defTabSz="914400" rtl="0" eaLnBrk="1" latinLnBrk="0" hangingPunct="1">
        <a:spcBef>
          <a:spcPts val="0"/>
        </a:spcBef>
        <a:spcAft>
          <a:spcPts val="800"/>
        </a:spcAft>
        <a:buFont typeface="Arial" pitchFamily="34" charset="0"/>
        <a:buChar char="•"/>
        <a:defRPr sz="1200" b="0" kern="1200">
          <a:solidFill>
            <a:schemeClr val="accent4"/>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p:cNvSpPr>
            <a:spLocks noGrp="1"/>
          </p:cNvSpPr>
          <p:nvPr>
            <p:ph type="ctrTitle"/>
          </p:nvPr>
        </p:nvSpPr>
        <p:spPr/>
        <p:txBody>
          <a:bodyPr/>
          <a:lstStyle/>
          <a:p>
            <a:r>
              <a:rPr lang="sv-SE" dirty="0">
                <a:latin typeface="Arial" panose="020B0604020202020204" pitchFamily="34" charset="0"/>
                <a:cs typeface="Arial" panose="020B0604020202020204" pitchFamily="34" charset="0"/>
              </a:rPr>
              <a:t>Vad har hänt efter hjälpmedelsutredningen?</a:t>
            </a:r>
            <a:br>
              <a:rPr lang="sv-SE" dirty="0">
                <a:latin typeface="Arial" panose="020B0604020202020204" pitchFamily="34" charset="0"/>
                <a:cs typeface="Arial" panose="020B0604020202020204" pitchFamily="34" charset="0"/>
              </a:rPr>
            </a:br>
            <a:br>
              <a:rPr lang="sv-SE" dirty="0"/>
            </a:br>
            <a:r>
              <a:rPr lang="sv-SE" sz="2400" dirty="0" err="1"/>
              <a:t>OTB:s</a:t>
            </a:r>
            <a:r>
              <a:rPr lang="sv-SE" sz="2400" dirty="0"/>
              <a:t> dialogmöte 180524</a:t>
            </a:r>
          </a:p>
        </p:txBody>
      </p:sp>
      <p:sp>
        <p:nvSpPr>
          <p:cNvPr id="8" name="Underrubrik 7"/>
          <p:cNvSpPr>
            <a:spLocks noGrp="1"/>
          </p:cNvSpPr>
          <p:nvPr>
            <p:ph type="subTitle" idx="1"/>
          </p:nvPr>
        </p:nvSpPr>
        <p:spPr/>
        <p:txBody>
          <a:bodyPr>
            <a:normAutofit/>
          </a:bodyPr>
          <a:lstStyle/>
          <a:p>
            <a:endParaRPr lang="sv-SE" dirty="0">
              <a:latin typeface="Arial" panose="020B0604020202020204" pitchFamily="34" charset="0"/>
              <a:cs typeface="Arial" panose="020B0604020202020204" pitchFamily="34" charset="0"/>
            </a:endParaRPr>
          </a:p>
        </p:txBody>
      </p:sp>
      <p:sp>
        <p:nvSpPr>
          <p:cNvPr id="2" name="Platshållare för datum 1"/>
          <p:cNvSpPr>
            <a:spLocks noGrp="1"/>
          </p:cNvSpPr>
          <p:nvPr>
            <p:ph type="dt" sz="half" idx="10"/>
          </p:nvPr>
        </p:nvSpPr>
        <p:spPr/>
        <p:txBody>
          <a:bodyPr/>
          <a:lstStyle/>
          <a:p>
            <a:endParaRPr lang="sv-SE" dirty="0">
              <a:latin typeface="Arial" panose="020B0604020202020204" pitchFamily="34" charset="0"/>
              <a:cs typeface="Arial" panose="020B0604020202020204" pitchFamily="34" charset="0"/>
            </a:endParaRPr>
          </a:p>
        </p:txBody>
      </p:sp>
      <p:sp>
        <p:nvSpPr>
          <p:cNvPr id="3" name="Platshållare för bild 2"/>
          <p:cNvSpPr>
            <a:spLocks noGrp="1"/>
          </p:cNvSpPr>
          <p:nvPr>
            <p:ph type="pic" sz="quarter" idx="13"/>
          </p:nvPr>
        </p:nvSpPr>
        <p:spPr/>
      </p:sp>
    </p:spTree>
    <p:extLst>
      <p:ext uri="{BB962C8B-B14F-4D97-AF65-F5344CB8AC3E}">
        <p14:creationId xmlns:p14="http://schemas.microsoft.com/office/powerpoint/2010/main" val="32486067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03844" y="686594"/>
            <a:ext cx="6951600" cy="587035"/>
          </a:xfrm>
        </p:spPr>
        <p:txBody>
          <a:bodyPr/>
          <a:lstStyle/>
          <a:p>
            <a:r>
              <a:rPr lang="sv-SE" dirty="0"/>
              <a:t>Hjälpmedelsutredningen</a:t>
            </a:r>
          </a:p>
        </p:txBody>
      </p:sp>
      <p:sp>
        <p:nvSpPr>
          <p:cNvPr id="3" name="Platshållare för datum 2"/>
          <p:cNvSpPr>
            <a:spLocks noGrp="1"/>
          </p:cNvSpPr>
          <p:nvPr>
            <p:ph type="dt" sz="half" idx="10"/>
          </p:nvPr>
        </p:nvSpPr>
        <p:spPr/>
        <p:txBody>
          <a:bodyPr/>
          <a:lstStyle/>
          <a:p>
            <a:r>
              <a:rPr lang="sv-SE"/>
              <a:t>20xx-xx-xx</a:t>
            </a:r>
          </a:p>
        </p:txBody>
      </p:sp>
      <p:sp>
        <p:nvSpPr>
          <p:cNvPr id="4" name="Platshållare för innehåll 3"/>
          <p:cNvSpPr>
            <a:spLocks noGrp="1"/>
          </p:cNvSpPr>
          <p:nvPr>
            <p:ph sz="quarter" idx="13"/>
          </p:nvPr>
        </p:nvSpPr>
        <p:spPr>
          <a:xfrm>
            <a:off x="803844" y="2108668"/>
            <a:ext cx="6039983" cy="3013939"/>
          </a:xfrm>
        </p:spPr>
        <p:txBody>
          <a:bodyPr/>
          <a:lstStyle/>
          <a:p>
            <a:r>
              <a:rPr lang="sv-SE" sz="2000" b="0" dirty="0"/>
              <a:t>Hjälpmedel en integrerad del av vård och omsorg. Föreslås vara kvar inom Hälso- och sjukvården.</a:t>
            </a:r>
          </a:p>
          <a:p>
            <a:r>
              <a:rPr lang="sv-SE" sz="2000" b="0" dirty="0"/>
              <a:t>Förslag om definition av hjälpmedel i HSL</a:t>
            </a:r>
          </a:p>
          <a:p>
            <a:r>
              <a:rPr lang="sv-SE" sz="2000" b="0" dirty="0"/>
              <a:t>Förslag om avgiftsfrihet för barn, över 85 år och de med LSS-insats.</a:t>
            </a:r>
          </a:p>
          <a:p>
            <a:r>
              <a:rPr lang="sv-SE" sz="2000" b="0" dirty="0"/>
              <a:t>Bör finnas MAR i kommuner</a:t>
            </a:r>
          </a:p>
          <a:p>
            <a:r>
              <a:rPr lang="sv-SE" sz="2000" b="0" dirty="0"/>
              <a:t>Arbetsterapeuter, fysioterapeuter och logopeder kan finnas i elevhälsan.</a:t>
            </a:r>
          </a:p>
        </p:txBody>
      </p:sp>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0000">
            <a:off x="6894139" y="2970891"/>
            <a:ext cx="2782008" cy="2196000"/>
          </a:xfrm>
          <a:prstGeom prst="rect">
            <a:avLst/>
          </a:prstGeom>
        </p:spPr>
      </p:pic>
    </p:spTree>
    <p:extLst>
      <p:ext uri="{BB962C8B-B14F-4D97-AF65-F5344CB8AC3E}">
        <p14:creationId xmlns:p14="http://schemas.microsoft.com/office/powerpoint/2010/main" val="27336044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03844" y="686594"/>
            <a:ext cx="6951600" cy="587035"/>
          </a:xfrm>
        </p:spPr>
        <p:txBody>
          <a:bodyPr/>
          <a:lstStyle/>
          <a:p>
            <a:r>
              <a:rPr lang="sv-SE" dirty="0"/>
              <a:t>Hjälpmedelsutredningen</a:t>
            </a:r>
          </a:p>
        </p:txBody>
      </p:sp>
      <p:sp>
        <p:nvSpPr>
          <p:cNvPr id="3" name="Platshållare för datum 2"/>
          <p:cNvSpPr>
            <a:spLocks noGrp="1"/>
          </p:cNvSpPr>
          <p:nvPr>
            <p:ph type="dt" sz="half" idx="10"/>
          </p:nvPr>
        </p:nvSpPr>
        <p:spPr/>
        <p:txBody>
          <a:bodyPr/>
          <a:lstStyle/>
          <a:p>
            <a:r>
              <a:rPr lang="sv-SE"/>
              <a:t>20xx-xx-xx</a:t>
            </a:r>
          </a:p>
        </p:txBody>
      </p:sp>
      <p:sp>
        <p:nvSpPr>
          <p:cNvPr id="4" name="Platshållare för innehåll 3"/>
          <p:cNvSpPr>
            <a:spLocks noGrp="1"/>
          </p:cNvSpPr>
          <p:nvPr>
            <p:ph sz="quarter" idx="13"/>
          </p:nvPr>
        </p:nvSpPr>
        <p:spPr>
          <a:xfrm>
            <a:off x="801688" y="1469571"/>
            <a:ext cx="6039983" cy="4457700"/>
          </a:xfrm>
        </p:spPr>
        <p:txBody>
          <a:bodyPr/>
          <a:lstStyle/>
          <a:p>
            <a:r>
              <a:rPr lang="sv-SE" sz="2000" b="0" dirty="0"/>
              <a:t>Förtydliga Socialstyrelsens ansvar så att det inte uppstår någon tvekan om att Socialstyrelsens har huvudansvaret (sektorsansvar) på nationell nivå för kunskapsstöd, normering, uppföljning och utvärdering för hjälpmedel som förskrivs enligt HSL.</a:t>
            </a:r>
          </a:p>
          <a:p>
            <a:r>
              <a:rPr lang="sv-SE" sz="2000" b="0" dirty="0"/>
              <a:t>Tre uppdrag, statistik, jämställdhet, samverkan skola och sjukvården när det gäller hjälpmedel</a:t>
            </a:r>
          </a:p>
          <a:p>
            <a:r>
              <a:rPr lang="sv-SE" sz="2000" b="0" dirty="0"/>
              <a:t>Några andra uppdrag bland </a:t>
            </a:r>
            <a:r>
              <a:rPr lang="sv-SE" sz="2000" b="0"/>
              <a:t>annat till MFD </a:t>
            </a:r>
            <a:r>
              <a:rPr lang="sv-SE" sz="2000" b="0" dirty="0"/>
              <a:t>om fritidshjälpmedel och tekniksamverkan. </a:t>
            </a:r>
          </a:p>
          <a:p>
            <a:endParaRPr lang="sv-SE" sz="2000" dirty="0"/>
          </a:p>
        </p:txBody>
      </p:sp>
      <p:pic>
        <p:nvPicPr>
          <p:cNvPr id="5" name="Bildobjekt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400000">
            <a:off x="7026128" y="3682093"/>
            <a:ext cx="2782008" cy="2196000"/>
          </a:xfrm>
          <a:prstGeom prst="rect">
            <a:avLst/>
          </a:prstGeom>
        </p:spPr>
      </p:pic>
    </p:spTree>
    <p:extLst>
      <p:ext uri="{BB962C8B-B14F-4D97-AF65-F5344CB8AC3E}">
        <p14:creationId xmlns:p14="http://schemas.microsoft.com/office/powerpoint/2010/main" val="12666649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Förslag om nationell uppföljning och statistik</a:t>
            </a:r>
          </a:p>
        </p:txBody>
      </p:sp>
      <p:sp>
        <p:nvSpPr>
          <p:cNvPr id="3" name="Platshållare för datum 2"/>
          <p:cNvSpPr>
            <a:spLocks noGrp="1"/>
          </p:cNvSpPr>
          <p:nvPr>
            <p:ph type="dt" sz="half" idx="10"/>
          </p:nvPr>
        </p:nvSpPr>
        <p:spPr/>
        <p:txBody>
          <a:bodyPr/>
          <a:lstStyle/>
          <a:p>
            <a:r>
              <a:rPr lang="sv-SE"/>
              <a:t>20xx-xx-xx</a:t>
            </a:r>
          </a:p>
        </p:txBody>
      </p:sp>
      <p:sp>
        <p:nvSpPr>
          <p:cNvPr id="4" name="Platshållare för innehåll 3"/>
          <p:cNvSpPr>
            <a:spLocks noGrp="1"/>
          </p:cNvSpPr>
          <p:nvPr>
            <p:ph sz="quarter" idx="13"/>
          </p:nvPr>
        </p:nvSpPr>
        <p:spPr/>
        <p:txBody>
          <a:bodyPr/>
          <a:lstStyle/>
          <a:p>
            <a:r>
              <a:rPr lang="sv-SE" b="0" dirty="0"/>
              <a:t>Socialstyrelsen ges i uppdrag att kontinuerligt samla in data och statistik i syfte att långsiktigt följa upp hjälpmedelsområdet. </a:t>
            </a:r>
          </a:p>
          <a:p>
            <a:pPr marL="0" indent="0">
              <a:buNone/>
            </a:pPr>
            <a:r>
              <a:rPr lang="sv-SE" b="0" dirty="0"/>
              <a:t>   - </a:t>
            </a:r>
            <a:r>
              <a:rPr lang="sv-SE" sz="2000" b="0" dirty="0"/>
              <a:t>Inget regeringsuppdrag har kommit ännu.</a:t>
            </a:r>
          </a:p>
          <a:p>
            <a:pPr lvl="1"/>
            <a:r>
              <a:rPr lang="sv-SE" dirty="0"/>
              <a:t>Utveckling av hjälpmedelsstatistik inom ramen för kommunal hälso- och sjukvård, fr o m 2019 samlas KVÅ-</a:t>
            </a:r>
            <a:r>
              <a:rPr lang="sv-SE" dirty="0" err="1"/>
              <a:t>åtgårder</a:t>
            </a:r>
            <a:r>
              <a:rPr lang="sv-SE" dirty="0"/>
              <a:t> in, som bland annat inkl. viss hjälpmedelsstatistik</a:t>
            </a:r>
          </a:p>
          <a:p>
            <a:pPr lvl="1"/>
            <a:r>
              <a:rPr lang="sv-SE" dirty="0"/>
              <a:t>Inhämta befintlig (</a:t>
            </a:r>
            <a:r>
              <a:rPr lang="sv-SE" dirty="0" err="1"/>
              <a:t>Nysam</a:t>
            </a:r>
            <a:r>
              <a:rPr lang="sv-SE" dirty="0"/>
              <a:t>, kvalitetsregister, branschspefik statistik osv)</a:t>
            </a:r>
          </a:p>
        </p:txBody>
      </p:sp>
    </p:spTree>
    <p:extLst>
      <p:ext uri="{BB962C8B-B14F-4D97-AF65-F5344CB8AC3E}">
        <p14:creationId xmlns:p14="http://schemas.microsoft.com/office/powerpoint/2010/main" val="3009099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Förslag om jämställdhetsintegrering</a:t>
            </a:r>
          </a:p>
        </p:txBody>
      </p:sp>
      <p:sp>
        <p:nvSpPr>
          <p:cNvPr id="3" name="Platshållare för datum 2"/>
          <p:cNvSpPr>
            <a:spLocks noGrp="1"/>
          </p:cNvSpPr>
          <p:nvPr>
            <p:ph type="dt" sz="half" idx="10"/>
          </p:nvPr>
        </p:nvSpPr>
        <p:spPr/>
        <p:txBody>
          <a:bodyPr/>
          <a:lstStyle/>
          <a:p>
            <a:r>
              <a:rPr lang="sv-SE"/>
              <a:t>20xx-xx-xx</a:t>
            </a:r>
          </a:p>
        </p:txBody>
      </p:sp>
      <p:sp>
        <p:nvSpPr>
          <p:cNvPr id="4" name="Platshållare för innehåll 3"/>
          <p:cNvSpPr>
            <a:spLocks noGrp="1"/>
          </p:cNvSpPr>
          <p:nvPr>
            <p:ph sz="quarter" idx="13"/>
          </p:nvPr>
        </p:nvSpPr>
        <p:spPr>
          <a:xfrm>
            <a:off x="803844" y="1889760"/>
            <a:ext cx="6959600" cy="4128454"/>
          </a:xfrm>
        </p:spPr>
        <p:txBody>
          <a:bodyPr/>
          <a:lstStyle/>
          <a:p>
            <a:r>
              <a:rPr lang="sv-SE" b="0" dirty="0"/>
              <a:t>Socialstyrelsen ges i uppdrag att kartlägga och sprida goda exempel på systematiskt jämställdhetsarbete inom hjälpmedelsområdet.</a:t>
            </a:r>
          </a:p>
          <a:p>
            <a:pPr lvl="1"/>
            <a:r>
              <a:rPr lang="sv-SE" dirty="0"/>
              <a:t>Uppdrag i regleringsbrev 2018.</a:t>
            </a:r>
          </a:p>
          <a:p>
            <a:pPr lvl="1"/>
            <a:r>
              <a:rPr lang="sv-SE" dirty="0"/>
              <a:t>Insamling av exempel på (systematiskt) jämställdhetsarbete</a:t>
            </a:r>
          </a:p>
          <a:p>
            <a:pPr lvl="1"/>
            <a:r>
              <a:rPr lang="sv-SE" dirty="0"/>
              <a:t>Spridning av exemplen.</a:t>
            </a:r>
          </a:p>
        </p:txBody>
      </p:sp>
    </p:spTree>
    <p:extLst>
      <p:ext uri="{BB962C8B-B14F-4D97-AF65-F5344CB8AC3E}">
        <p14:creationId xmlns:p14="http://schemas.microsoft.com/office/powerpoint/2010/main" val="12267763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z="3200" dirty="0"/>
              <a:t>Förslag om upphandling (som främjar valfrihet och innovationer)</a:t>
            </a:r>
          </a:p>
        </p:txBody>
      </p:sp>
      <p:sp>
        <p:nvSpPr>
          <p:cNvPr id="3" name="Platshållare för datum 2"/>
          <p:cNvSpPr>
            <a:spLocks noGrp="1"/>
          </p:cNvSpPr>
          <p:nvPr>
            <p:ph type="dt" sz="half" idx="10"/>
          </p:nvPr>
        </p:nvSpPr>
        <p:spPr/>
        <p:txBody>
          <a:bodyPr/>
          <a:lstStyle/>
          <a:p>
            <a:r>
              <a:rPr lang="sv-SE"/>
              <a:t>20xx-xx-xx</a:t>
            </a:r>
          </a:p>
        </p:txBody>
      </p:sp>
      <p:sp>
        <p:nvSpPr>
          <p:cNvPr id="4" name="Platshållare för innehåll 3"/>
          <p:cNvSpPr>
            <a:spLocks noGrp="1"/>
          </p:cNvSpPr>
          <p:nvPr>
            <p:ph sz="quarter" idx="13"/>
          </p:nvPr>
        </p:nvSpPr>
        <p:spPr>
          <a:xfrm>
            <a:off x="801688" y="1801707"/>
            <a:ext cx="6959600" cy="3965893"/>
          </a:xfrm>
        </p:spPr>
        <p:txBody>
          <a:bodyPr/>
          <a:lstStyle/>
          <a:p>
            <a:r>
              <a:rPr lang="sv-SE" sz="2000" b="0" dirty="0"/>
              <a:t>Upphandlingsmyndigheten ges i uppdrag att utifrån sin nyligen publicerade vägledning aktivt stimulera och stödja sjukvårdshuvudmännen att genomföra upphandlingar som möjliggör för hjälpmedelsanvändare att välja bland flera hjälpmedel som uppfyller de individuella behoven, samt öka införandet av ny teknik och innovationer.</a:t>
            </a:r>
          </a:p>
          <a:p>
            <a:pPr lvl="1"/>
            <a:r>
              <a:rPr lang="sv-SE" sz="1600" dirty="0"/>
              <a:t>Nuläge: Utredningens förslag på uppdrag till Upphandlingsmyndigheten anses ligga inom myndighetens ordinarie verksamhet. Upphandlingsmyndigheten har dock fått i RB18 uppdrag att återrapportera till regeringskansliet (</a:t>
            </a:r>
            <a:r>
              <a:rPr lang="sv-SE" sz="1600" i="1" dirty="0"/>
              <a:t>”Myndigheten ska redovisa de åtgärder som vidtagits för att sprida framtaget stödmaterial om upphandling av hjälpmedel och välfärdsteknik.”</a:t>
            </a:r>
            <a:r>
              <a:rPr lang="sv-SE" sz="1600" dirty="0"/>
              <a:t>)</a:t>
            </a:r>
          </a:p>
          <a:p>
            <a:pPr lvl="1"/>
            <a:endParaRPr lang="sv-SE" sz="1400" dirty="0"/>
          </a:p>
          <a:p>
            <a:pPr lvl="1"/>
            <a:endParaRPr lang="sv-SE" sz="1400" b="0" dirty="0"/>
          </a:p>
        </p:txBody>
      </p:sp>
    </p:spTree>
    <p:extLst>
      <p:ext uri="{BB962C8B-B14F-4D97-AF65-F5344CB8AC3E}">
        <p14:creationId xmlns:p14="http://schemas.microsoft.com/office/powerpoint/2010/main" val="3358341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03844" y="686594"/>
            <a:ext cx="6951600" cy="735806"/>
          </a:xfrm>
        </p:spPr>
        <p:txBody>
          <a:bodyPr/>
          <a:lstStyle/>
          <a:p>
            <a:r>
              <a:rPr lang="sv-SE" dirty="0"/>
              <a:t>Förslag om avgifter</a:t>
            </a:r>
          </a:p>
        </p:txBody>
      </p:sp>
      <p:sp>
        <p:nvSpPr>
          <p:cNvPr id="3" name="Platshållare för datum 2"/>
          <p:cNvSpPr>
            <a:spLocks noGrp="1"/>
          </p:cNvSpPr>
          <p:nvPr>
            <p:ph type="dt" sz="half" idx="10"/>
          </p:nvPr>
        </p:nvSpPr>
        <p:spPr/>
        <p:txBody>
          <a:bodyPr/>
          <a:lstStyle/>
          <a:p>
            <a:r>
              <a:rPr lang="sv-SE"/>
              <a:t>20xx-xx-xx</a:t>
            </a:r>
          </a:p>
        </p:txBody>
      </p:sp>
      <p:sp>
        <p:nvSpPr>
          <p:cNvPr id="4" name="Platshållare för innehåll 3"/>
          <p:cNvSpPr>
            <a:spLocks noGrp="1"/>
          </p:cNvSpPr>
          <p:nvPr>
            <p:ph sz="quarter" idx="13"/>
          </p:nvPr>
        </p:nvSpPr>
        <p:spPr>
          <a:xfrm>
            <a:off x="801688" y="1571413"/>
            <a:ext cx="6959600" cy="4196187"/>
          </a:xfrm>
        </p:spPr>
        <p:txBody>
          <a:bodyPr/>
          <a:lstStyle/>
          <a:p>
            <a:r>
              <a:rPr lang="sv-SE" sz="2000" b="0" dirty="0"/>
              <a:t>Avgiftsfrihet för barn och för de över 85 år samt för de med LSS-insats.</a:t>
            </a:r>
          </a:p>
          <a:p>
            <a:r>
              <a:rPr lang="sv-SE" sz="2000" b="0" dirty="0"/>
              <a:t>I HSL införes en ny bestämmelse,17 kap. 1 a §, med följande lydelse. Skäliga avgifter för hjälpmedel och för besök i samband med behovsbedömning och förskrivning.</a:t>
            </a:r>
          </a:p>
          <a:p>
            <a:r>
              <a:rPr lang="sv-SE" sz="2000" b="0" dirty="0"/>
              <a:t>I 17 kap. 6 § HSL läggs till en punkt som förtydligar att avgifter som tas ut i samband med besök för behovsbedömning och förskrivning av hjälpmedel omfattas av reglerna om högkostnadsskydd för öppenvård.</a:t>
            </a:r>
            <a:endParaRPr lang="sv-SE" sz="2000" dirty="0"/>
          </a:p>
        </p:txBody>
      </p:sp>
    </p:spTree>
    <p:extLst>
      <p:ext uri="{BB962C8B-B14F-4D97-AF65-F5344CB8AC3E}">
        <p14:creationId xmlns:p14="http://schemas.microsoft.com/office/powerpoint/2010/main" val="2933563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Förslag om definition av hjälpmedel</a:t>
            </a:r>
          </a:p>
        </p:txBody>
      </p:sp>
      <p:sp>
        <p:nvSpPr>
          <p:cNvPr id="3" name="Platshållare för datum 2"/>
          <p:cNvSpPr>
            <a:spLocks noGrp="1"/>
          </p:cNvSpPr>
          <p:nvPr>
            <p:ph type="dt" sz="half" idx="10"/>
          </p:nvPr>
        </p:nvSpPr>
        <p:spPr/>
        <p:txBody>
          <a:bodyPr/>
          <a:lstStyle/>
          <a:p>
            <a:r>
              <a:rPr lang="sv-SE"/>
              <a:t>20xx-xx-xx</a:t>
            </a:r>
          </a:p>
        </p:txBody>
      </p:sp>
      <p:sp>
        <p:nvSpPr>
          <p:cNvPr id="4" name="Platshållare för innehåll 3"/>
          <p:cNvSpPr>
            <a:spLocks noGrp="1"/>
          </p:cNvSpPr>
          <p:nvPr>
            <p:ph sz="quarter" idx="13"/>
          </p:nvPr>
        </p:nvSpPr>
        <p:spPr/>
        <p:txBody>
          <a:bodyPr/>
          <a:lstStyle/>
          <a:p>
            <a:r>
              <a:rPr lang="sv-SE" b="0" dirty="0"/>
              <a:t>I hälso- och sjukvårdslagen införs en definition av begreppet hjälpmedel. Med </a:t>
            </a:r>
            <a:r>
              <a:rPr lang="sv-SE" b="0" i="1" dirty="0"/>
              <a:t>hjälpmedel </a:t>
            </a:r>
            <a:r>
              <a:rPr lang="sv-SE" b="0" dirty="0"/>
              <a:t>avses dels hjälpmedel för vård och behandling, dels hjälpmedel för den dagliga livsföringen, vilka fordras för att den enskilde själv eller med hjälp av någon annan ska kunna…</a:t>
            </a:r>
            <a:endParaRPr lang="sv-SE" dirty="0"/>
          </a:p>
        </p:txBody>
      </p:sp>
    </p:spTree>
    <p:extLst>
      <p:ext uri="{BB962C8B-B14F-4D97-AF65-F5344CB8AC3E}">
        <p14:creationId xmlns:p14="http://schemas.microsoft.com/office/powerpoint/2010/main" val="25180855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Socialstyrelsens arbete i övrigt inom hjälpmedelsområdet</a:t>
            </a:r>
          </a:p>
        </p:txBody>
      </p:sp>
      <p:sp>
        <p:nvSpPr>
          <p:cNvPr id="3" name="Platshållare för datum 2"/>
          <p:cNvSpPr>
            <a:spLocks noGrp="1"/>
          </p:cNvSpPr>
          <p:nvPr>
            <p:ph type="dt" sz="half" idx="10"/>
          </p:nvPr>
        </p:nvSpPr>
        <p:spPr/>
        <p:txBody>
          <a:bodyPr/>
          <a:lstStyle/>
          <a:p>
            <a:r>
              <a:rPr lang="sv-SE"/>
              <a:t>20xx-xx-xx</a:t>
            </a:r>
          </a:p>
        </p:txBody>
      </p:sp>
      <p:sp>
        <p:nvSpPr>
          <p:cNvPr id="4" name="Platshållare för innehåll 3"/>
          <p:cNvSpPr>
            <a:spLocks noGrp="1"/>
          </p:cNvSpPr>
          <p:nvPr>
            <p:ph sz="quarter" idx="13"/>
          </p:nvPr>
        </p:nvSpPr>
        <p:spPr/>
        <p:txBody>
          <a:bodyPr/>
          <a:lstStyle/>
          <a:p>
            <a:pPr lvl="0"/>
            <a:r>
              <a:rPr lang="sv-SE" sz="2000" b="0" dirty="0"/>
              <a:t>Förvalta och utveckla kunskapsstöd om hjälpmedelsförskrivning. </a:t>
            </a:r>
          </a:p>
          <a:p>
            <a:pPr marL="0" lvl="0" indent="0">
              <a:buNone/>
            </a:pPr>
            <a:r>
              <a:rPr lang="sv-SE" sz="2000" b="0" dirty="0"/>
              <a:t>    - mer material kring kognition och beslutsstöd</a:t>
            </a:r>
          </a:p>
          <a:p>
            <a:pPr lvl="0"/>
            <a:r>
              <a:rPr lang="sv-SE" sz="2000" b="0" dirty="0"/>
              <a:t>Genom enhetliga begrepp och normering främja en säker och jämlik vård. Exempel delta i arbetet med ISO 9999 samt ett pågående termarbete kring hjälpmedel för vård och behandling.</a:t>
            </a:r>
          </a:p>
          <a:p>
            <a:r>
              <a:rPr lang="sv-SE" sz="2000" b="0" dirty="0"/>
              <a:t>Omvärldsbevakning och samverkan gällande välfärdsteknik</a:t>
            </a:r>
          </a:p>
          <a:p>
            <a:pPr marL="0" indent="0">
              <a:buNone/>
            </a:pPr>
            <a:r>
              <a:rPr lang="sv-SE" sz="2000" b="0" dirty="0"/>
              <a:t>   </a:t>
            </a:r>
          </a:p>
        </p:txBody>
      </p:sp>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560000">
            <a:off x="7471288" y="3203059"/>
            <a:ext cx="1940015" cy="22533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Bildobjekt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20000">
            <a:off x="7380317" y="894766"/>
            <a:ext cx="2992415" cy="2016000"/>
          </a:xfrm>
          <a:prstGeom prst="rect">
            <a:avLst/>
          </a:prstGeom>
        </p:spPr>
      </p:pic>
    </p:spTree>
    <p:extLst>
      <p:ext uri="{BB962C8B-B14F-4D97-AF65-F5344CB8AC3E}">
        <p14:creationId xmlns:p14="http://schemas.microsoft.com/office/powerpoint/2010/main" val="8320225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03844" y="686593"/>
            <a:ext cx="6951600" cy="1483951"/>
          </a:xfrm>
        </p:spPr>
        <p:txBody>
          <a:bodyPr/>
          <a:lstStyle/>
          <a:p>
            <a:r>
              <a:rPr lang="sv-SE" dirty="0"/>
              <a:t>Beslutstöd som bygger på etiska plattformen för prioriteringar i Hälso- och sjukvården</a:t>
            </a:r>
          </a:p>
        </p:txBody>
      </p:sp>
      <p:sp>
        <p:nvSpPr>
          <p:cNvPr id="3" name="Platshållare för datum 2"/>
          <p:cNvSpPr>
            <a:spLocks noGrp="1"/>
          </p:cNvSpPr>
          <p:nvPr>
            <p:ph type="dt" sz="half" idx="10"/>
          </p:nvPr>
        </p:nvSpPr>
        <p:spPr/>
        <p:txBody>
          <a:bodyPr/>
          <a:lstStyle/>
          <a:p>
            <a:r>
              <a:rPr lang="sv-SE"/>
              <a:t>20xx-xx-xx</a:t>
            </a:r>
          </a:p>
        </p:txBody>
      </p:sp>
      <p:sp>
        <p:nvSpPr>
          <p:cNvPr id="4" name="Platshållare för innehåll 3"/>
          <p:cNvSpPr>
            <a:spLocks noGrp="1"/>
          </p:cNvSpPr>
          <p:nvPr>
            <p:ph sz="quarter" idx="13"/>
          </p:nvPr>
        </p:nvSpPr>
        <p:spPr/>
        <p:txBody>
          <a:bodyPr/>
          <a:lstStyle/>
          <a:p>
            <a:endParaRPr lang="sv-SE" dirty="0"/>
          </a:p>
          <a:p>
            <a:r>
              <a:rPr lang="sv-SE" sz="2000" b="0" dirty="0"/>
              <a:t>Svårighetsgrad</a:t>
            </a:r>
          </a:p>
          <a:p>
            <a:r>
              <a:rPr lang="sv-SE" sz="2000" b="0" dirty="0"/>
              <a:t>Effekt/nytta</a:t>
            </a:r>
          </a:p>
          <a:p>
            <a:r>
              <a:rPr lang="sv-SE" sz="2000" b="0" dirty="0"/>
              <a:t>Kostnadseffektivitet</a:t>
            </a:r>
          </a:p>
        </p:txBody>
      </p:sp>
    </p:spTree>
    <p:extLst>
      <p:ext uri="{BB962C8B-B14F-4D97-AF65-F5344CB8AC3E}">
        <p14:creationId xmlns:p14="http://schemas.microsoft.com/office/powerpoint/2010/main" val="40930511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Termarbete – Hjälpmedel för vård och behandling</a:t>
            </a:r>
          </a:p>
        </p:txBody>
      </p:sp>
      <p:sp>
        <p:nvSpPr>
          <p:cNvPr id="3" name="Platshållare för datum 2"/>
          <p:cNvSpPr>
            <a:spLocks noGrp="1"/>
          </p:cNvSpPr>
          <p:nvPr>
            <p:ph type="dt" sz="half" idx="10"/>
          </p:nvPr>
        </p:nvSpPr>
        <p:spPr/>
        <p:txBody>
          <a:bodyPr/>
          <a:lstStyle/>
          <a:p>
            <a:r>
              <a:rPr lang="sv-SE"/>
              <a:t>20xx-xx-xx</a:t>
            </a:r>
          </a:p>
        </p:txBody>
      </p:sp>
      <p:sp>
        <p:nvSpPr>
          <p:cNvPr id="4" name="Platshållare för innehåll 3"/>
          <p:cNvSpPr>
            <a:spLocks noGrp="1"/>
          </p:cNvSpPr>
          <p:nvPr>
            <p:ph sz="quarter" idx="13"/>
          </p:nvPr>
        </p:nvSpPr>
        <p:spPr/>
        <p:txBody>
          <a:bodyPr/>
          <a:lstStyle/>
          <a:p>
            <a:pPr marL="0" indent="0">
              <a:buNone/>
            </a:pPr>
            <a:r>
              <a:rPr lang="sv-SE" sz="2000" b="0" dirty="0"/>
              <a:t>Hjälpmedel</a:t>
            </a:r>
          </a:p>
          <a:p>
            <a:r>
              <a:rPr lang="sv-SE" sz="2000" b="0" dirty="0"/>
              <a:t>Hjälpmedel för det dagliga livet och hjälpmedel för vård och behandling. </a:t>
            </a:r>
          </a:p>
          <a:p>
            <a:pPr marL="0" indent="0">
              <a:buNone/>
            </a:pPr>
            <a:endParaRPr lang="sv-SE" sz="2000" b="0" dirty="0"/>
          </a:p>
          <a:p>
            <a:r>
              <a:rPr lang="sv-SE" sz="2000" b="0" dirty="0"/>
              <a:t>Remiss kommer skickas ut före sommaren</a:t>
            </a:r>
          </a:p>
          <a:p>
            <a:r>
              <a:rPr lang="sv-SE" sz="2000" b="0" dirty="0"/>
              <a:t>Bearbetning och beslut borde vara klart i oktober.</a:t>
            </a:r>
          </a:p>
          <a:p>
            <a:endParaRPr lang="sv-SE" sz="2000" dirty="0"/>
          </a:p>
          <a:p>
            <a:pPr marL="0" indent="0">
              <a:buNone/>
            </a:pPr>
            <a:endParaRPr lang="sv-SE" sz="2000" dirty="0"/>
          </a:p>
          <a:p>
            <a:pPr marL="0" indent="0">
              <a:buNone/>
            </a:pPr>
            <a:endParaRPr lang="sv-SE" sz="2000" dirty="0"/>
          </a:p>
          <a:p>
            <a:pPr marL="0" indent="0">
              <a:buNone/>
            </a:pPr>
            <a:endParaRPr lang="sv-SE" sz="2000" dirty="0"/>
          </a:p>
        </p:txBody>
      </p:sp>
    </p:spTree>
    <p:extLst>
      <p:ext uri="{BB962C8B-B14F-4D97-AF65-F5344CB8AC3E}">
        <p14:creationId xmlns:p14="http://schemas.microsoft.com/office/powerpoint/2010/main" val="8873570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Välfärdsteknik och </a:t>
            </a:r>
            <a:r>
              <a:rPr lang="sv-SE"/>
              <a:t>Hjälpmedel för </a:t>
            </a:r>
            <a:r>
              <a:rPr lang="sv-SE" dirty="0"/>
              <a:t>det dagliga livet</a:t>
            </a:r>
          </a:p>
        </p:txBody>
      </p:sp>
      <p:sp>
        <p:nvSpPr>
          <p:cNvPr id="3" name="Platshållare för datum 2"/>
          <p:cNvSpPr>
            <a:spLocks noGrp="1"/>
          </p:cNvSpPr>
          <p:nvPr>
            <p:ph type="dt" sz="half" idx="10"/>
          </p:nvPr>
        </p:nvSpPr>
        <p:spPr/>
        <p:txBody>
          <a:bodyPr/>
          <a:lstStyle/>
          <a:p>
            <a:endParaRPr lang="sv-SE" dirty="0"/>
          </a:p>
        </p:txBody>
      </p:sp>
      <p:sp>
        <p:nvSpPr>
          <p:cNvPr id="4" name="Platshållare för text 3"/>
          <p:cNvSpPr>
            <a:spLocks noGrp="1"/>
          </p:cNvSpPr>
          <p:nvPr>
            <p:ph type="body" sz="quarter" idx="13"/>
          </p:nvPr>
        </p:nvSpPr>
        <p:spPr/>
        <p:txBody>
          <a:bodyPr/>
          <a:lstStyle/>
          <a:p>
            <a:endParaRPr lang="sv-SE" dirty="0"/>
          </a:p>
        </p:txBody>
      </p:sp>
      <p:sp>
        <p:nvSpPr>
          <p:cNvPr id="5" name="Ellips 4"/>
          <p:cNvSpPr/>
          <p:nvPr/>
        </p:nvSpPr>
        <p:spPr>
          <a:xfrm>
            <a:off x="523060" y="1744838"/>
            <a:ext cx="4997138" cy="4803651"/>
          </a:xfrm>
          <a:prstGeom prst="ellipse">
            <a:avLst/>
          </a:prstGeom>
          <a:solidFill>
            <a:schemeClr val="bg2">
              <a:lumMod val="60000"/>
              <a:lumOff val="40000"/>
              <a:alpha val="36000"/>
            </a:schemeClr>
          </a:solidFill>
          <a:ln>
            <a:solidFill>
              <a:schemeClr val="bg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sv-SE" sz="2000" dirty="0"/>
          </a:p>
        </p:txBody>
      </p:sp>
      <p:sp>
        <p:nvSpPr>
          <p:cNvPr id="6" name="textruta 5"/>
          <p:cNvSpPr txBox="1"/>
          <p:nvPr/>
        </p:nvSpPr>
        <p:spPr>
          <a:xfrm>
            <a:off x="1464593" y="2152789"/>
            <a:ext cx="2241994" cy="1554272"/>
          </a:xfrm>
          <a:prstGeom prst="rect">
            <a:avLst/>
          </a:prstGeom>
          <a:noFill/>
        </p:spPr>
        <p:txBody>
          <a:bodyPr wrap="square" rtlCol="0">
            <a:spAutoFit/>
          </a:bodyPr>
          <a:lstStyle/>
          <a:p>
            <a:r>
              <a:rPr lang="sv-SE" sz="1900" b="1" dirty="0"/>
              <a:t>Välfärdsteknik</a:t>
            </a:r>
            <a:endParaRPr lang="sv-SE" sz="1900" dirty="0"/>
          </a:p>
          <a:p>
            <a:r>
              <a:rPr lang="sv-SE" sz="1100" dirty="0"/>
              <a:t>Digital teknik </a:t>
            </a:r>
          </a:p>
          <a:p>
            <a:endParaRPr lang="sv-SE" sz="1100" dirty="0"/>
          </a:p>
          <a:p>
            <a:r>
              <a:rPr lang="sv-SE" sz="1100" dirty="0"/>
              <a:t>Kan användas av personen själv, en närstående, personal eller någon annan i personens närhet</a:t>
            </a:r>
          </a:p>
          <a:p>
            <a:endParaRPr lang="sv-SE" sz="1000" dirty="0"/>
          </a:p>
        </p:txBody>
      </p:sp>
      <p:sp>
        <p:nvSpPr>
          <p:cNvPr id="7" name="Ellips 6"/>
          <p:cNvSpPr/>
          <p:nvPr/>
        </p:nvSpPr>
        <p:spPr>
          <a:xfrm>
            <a:off x="3489000" y="1671289"/>
            <a:ext cx="5242838" cy="4737371"/>
          </a:xfrm>
          <a:prstGeom prst="ellipse">
            <a:avLst/>
          </a:prstGeom>
          <a:solidFill>
            <a:schemeClr val="accent4">
              <a:lumMod val="50000"/>
              <a:lumOff val="50000"/>
              <a:alpha val="46000"/>
            </a:schemeClr>
          </a:solidFill>
          <a:ln>
            <a:solidFill>
              <a:schemeClr val="accent4">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sz="1900" dirty="0">
              <a:solidFill>
                <a:schemeClr val="tx1"/>
              </a:solidFill>
            </a:endParaRPr>
          </a:p>
        </p:txBody>
      </p:sp>
      <p:sp>
        <p:nvSpPr>
          <p:cNvPr id="9" name="textruta 8"/>
          <p:cNvSpPr txBox="1"/>
          <p:nvPr/>
        </p:nvSpPr>
        <p:spPr>
          <a:xfrm>
            <a:off x="3795928" y="2905396"/>
            <a:ext cx="1497710" cy="3139321"/>
          </a:xfrm>
          <a:prstGeom prst="rect">
            <a:avLst/>
          </a:prstGeom>
          <a:noFill/>
        </p:spPr>
        <p:txBody>
          <a:bodyPr wrap="square" rtlCol="0">
            <a:spAutoFit/>
          </a:bodyPr>
          <a:lstStyle/>
          <a:p>
            <a:r>
              <a:rPr lang="sv-SE" sz="1100" dirty="0"/>
              <a:t>Digitalt individuellt utprovad produkt</a:t>
            </a:r>
          </a:p>
          <a:p>
            <a:endParaRPr lang="sv-SE" sz="1100" dirty="0"/>
          </a:p>
          <a:p>
            <a:r>
              <a:rPr lang="sv-SE" sz="1100" dirty="0"/>
              <a:t>Förskrivs</a:t>
            </a:r>
          </a:p>
          <a:p>
            <a:endParaRPr lang="sv-SE" sz="1100" dirty="0"/>
          </a:p>
          <a:p>
            <a:r>
              <a:rPr lang="sv-SE" sz="1100" dirty="0"/>
              <a:t>Bibehålla eller öka aktivitet, delaktighet eller självständighet</a:t>
            </a:r>
          </a:p>
          <a:p>
            <a:endParaRPr lang="sv-SE" sz="1100" dirty="0"/>
          </a:p>
          <a:p>
            <a:r>
              <a:rPr lang="sv-SE" sz="1100" dirty="0"/>
              <a:t>Har en funktions-nedsättning</a:t>
            </a:r>
          </a:p>
          <a:p>
            <a:endParaRPr lang="sv-SE" sz="1100" dirty="0"/>
          </a:p>
          <a:p>
            <a:endParaRPr lang="sv-SE" sz="1100" dirty="0"/>
          </a:p>
          <a:p>
            <a:endParaRPr lang="sv-SE" sz="1100" dirty="0"/>
          </a:p>
          <a:p>
            <a:endParaRPr lang="sv-SE" sz="1100" dirty="0"/>
          </a:p>
          <a:p>
            <a:endParaRPr lang="sv-SE" sz="1100" dirty="0"/>
          </a:p>
          <a:p>
            <a:endParaRPr lang="sv-SE" sz="1100" dirty="0"/>
          </a:p>
        </p:txBody>
      </p:sp>
      <p:sp>
        <p:nvSpPr>
          <p:cNvPr id="10" name="textruta 9"/>
          <p:cNvSpPr txBox="1"/>
          <p:nvPr/>
        </p:nvSpPr>
        <p:spPr>
          <a:xfrm>
            <a:off x="5563525" y="2639592"/>
            <a:ext cx="1869029" cy="1400383"/>
          </a:xfrm>
          <a:prstGeom prst="rect">
            <a:avLst/>
          </a:prstGeom>
          <a:noFill/>
        </p:spPr>
        <p:txBody>
          <a:bodyPr wrap="square" rtlCol="0">
            <a:spAutoFit/>
          </a:bodyPr>
          <a:lstStyle/>
          <a:p>
            <a:endParaRPr lang="sv-SE" sz="1900" dirty="0"/>
          </a:p>
          <a:p>
            <a:r>
              <a:rPr lang="sv-SE" sz="1100" dirty="0"/>
              <a:t>Individuellt utprovad produkt</a:t>
            </a:r>
          </a:p>
          <a:p>
            <a:endParaRPr lang="sv-SE" sz="1100" dirty="0"/>
          </a:p>
          <a:p>
            <a:r>
              <a:rPr lang="sv-SE" sz="1100" dirty="0"/>
              <a:t>De flesta är medicintekniska</a:t>
            </a:r>
          </a:p>
          <a:p>
            <a:r>
              <a:rPr lang="sv-SE" sz="1100" dirty="0"/>
              <a:t>produkter</a:t>
            </a:r>
          </a:p>
        </p:txBody>
      </p:sp>
      <p:sp>
        <p:nvSpPr>
          <p:cNvPr id="8" name="textruta 7"/>
          <p:cNvSpPr txBox="1"/>
          <p:nvPr/>
        </p:nvSpPr>
        <p:spPr>
          <a:xfrm>
            <a:off x="816427" y="3586850"/>
            <a:ext cx="2000250" cy="600164"/>
          </a:xfrm>
          <a:prstGeom prst="rect">
            <a:avLst/>
          </a:prstGeom>
          <a:noFill/>
        </p:spPr>
        <p:txBody>
          <a:bodyPr wrap="square" rtlCol="0">
            <a:spAutoFit/>
          </a:bodyPr>
          <a:lstStyle/>
          <a:p>
            <a:r>
              <a:rPr lang="sv-SE" sz="1100" dirty="0"/>
              <a:t>Ges som bistånd, förskrivs eller köps på konsument-</a:t>
            </a:r>
          </a:p>
          <a:p>
            <a:r>
              <a:rPr lang="sv-SE" sz="1100" dirty="0"/>
              <a:t>marknaden</a:t>
            </a:r>
          </a:p>
        </p:txBody>
      </p:sp>
      <p:sp>
        <p:nvSpPr>
          <p:cNvPr id="11" name="textruta 10"/>
          <p:cNvSpPr txBox="1"/>
          <p:nvPr/>
        </p:nvSpPr>
        <p:spPr>
          <a:xfrm>
            <a:off x="880595" y="4392875"/>
            <a:ext cx="1432861" cy="769441"/>
          </a:xfrm>
          <a:prstGeom prst="rect">
            <a:avLst/>
          </a:prstGeom>
          <a:noFill/>
        </p:spPr>
        <p:txBody>
          <a:bodyPr wrap="square" rtlCol="0">
            <a:spAutoFit/>
          </a:bodyPr>
          <a:lstStyle/>
          <a:p>
            <a:r>
              <a:rPr lang="sv-SE" sz="1100" dirty="0"/>
              <a:t>Bibehålla eller öka trygghet, aktivitet, delaktighet eller självständighet</a:t>
            </a:r>
          </a:p>
        </p:txBody>
      </p:sp>
      <p:sp>
        <p:nvSpPr>
          <p:cNvPr id="12" name="textruta 11"/>
          <p:cNvSpPr txBox="1"/>
          <p:nvPr/>
        </p:nvSpPr>
        <p:spPr>
          <a:xfrm>
            <a:off x="2245779" y="4039974"/>
            <a:ext cx="1343840" cy="1785104"/>
          </a:xfrm>
          <a:prstGeom prst="rect">
            <a:avLst/>
          </a:prstGeom>
          <a:noFill/>
        </p:spPr>
        <p:txBody>
          <a:bodyPr wrap="square" rtlCol="0">
            <a:spAutoFit/>
          </a:bodyPr>
          <a:lstStyle/>
          <a:p>
            <a:r>
              <a:rPr lang="sv-SE" sz="1100" dirty="0"/>
              <a:t>Har eller löper en förhöjd risk att få en funktionsnedsätt-</a:t>
            </a:r>
            <a:r>
              <a:rPr lang="sv-SE" sz="1100" dirty="0" err="1"/>
              <a:t>ning</a:t>
            </a:r>
            <a:endParaRPr lang="sv-SE" sz="1100" dirty="0"/>
          </a:p>
          <a:p>
            <a:endParaRPr lang="sv-SE" sz="1100" dirty="0"/>
          </a:p>
          <a:p>
            <a:r>
              <a:rPr lang="sv-SE" sz="1100" dirty="0"/>
              <a:t>Högre kvalitet och effektivitet i vård och omsorg på samhällsnivå</a:t>
            </a:r>
          </a:p>
        </p:txBody>
      </p:sp>
      <p:sp>
        <p:nvSpPr>
          <p:cNvPr id="13" name="textruta 12"/>
          <p:cNvSpPr txBox="1"/>
          <p:nvPr/>
        </p:nvSpPr>
        <p:spPr>
          <a:xfrm>
            <a:off x="7184571" y="3326705"/>
            <a:ext cx="1534886" cy="938719"/>
          </a:xfrm>
          <a:prstGeom prst="rect">
            <a:avLst/>
          </a:prstGeom>
          <a:noFill/>
        </p:spPr>
        <p:txBody>
          <a:bodyPr wrap="square" rtlCol="0">
            <a:spAutoFit/>
          </a:bodyPr>
          <a:lstStyle/>
          <a:p>
            <a:r>
              <a:rPr lang="sv-SE" sz="1100" dirty="0"/>
              <a:t>Förskrivs eller köps på konsument-marknaden</a:t>
            </a:r>
          </a:p>
          <a:p>
            <a:r>
              <a:rPr lang="sv-SE" sz="1100" dirty="0"/>
              <a:t>(efter råd från HSL-personal)</a:t>
            </a:r>
          </a:p>
        </p:txBody>
      </p:sp>
      <p:sp>
        <p:nvSpPr>
          <p:cNvPr id="14" name="textruta 13"/>
          <p:cNvSpPr txBox="1"/>
          <p:nvPr/>
        </p:nvSpPr>
        <p:spPr>
          <a:xfrm>
            <a:off x="5584373" y="4412114"/>
            <a:ext cx="1804307" cy="1446550"/>
          </a:xfrm>
          <a:prstGeom prst="rect">
            <a:avLst/>
          </a:prstGeom>
          <a:noFill/>
        </p:spPr>
        <p:txBody>
          <a:bodyPr wrap="square" rtlCol="0">
            <a:spAutoFit/>
          </a:bodyPr>
          <a:lstStyle/>
          <a:p>
            <a:r>
              <a:rPr lang="sv-SE" sz="1100" dirty="0"/>
              <a:t>Bibehålla eller öka aktivitet, delaktighet eller självständighet</a:t>
            </a:r>
          </a:p>
          <a:p>
            <a:endParaRPr lang="sv-SE" sz="1100" dirty="0"/>
          </a:p>
          <a:p>
            <a:r>
              <a:rPr lang="sv-SE" sz="1100" dirty="0"/>
              <a:t>Kompensera en funkitonsnedsättning</a:t>
            </a:r>
          </a:p>
          <a:p>
            <a:endParaRPr lang="sv-SE" sz="1100" dirty="0"/>
          </a:p>
          <a:p>
            <a:endParaRPr lang="sv-SE" sz="1100" dirty="0"/>
          </a:p>
        </p:txBody>
      </p:sp>
      <p:sp>
        <p:nvSpPr>
          <p:cNvPr id="15" name="textruta 14"/>
          <p:cNvSpPr txBox="1"/>
          <p:nvPr/>
        </p:nvSpPr>
        <p:spPr>
          <a:xfrm>
            <a:off x="5136920" y="2095362"/>
            <a:ext cx="2568103" cy="677108"/>
          </a:xfrm>
          <a:prstGeom prst="rect">
            <a:avLst/>
          </a:prstGeom>
          <a:noFill/>
        </p:spPr>
        <p:txBody>
          <a:bodyPr wrap="square" rtlCol="0">
            <a:spAutoFit/>
          </a:bodyPr>
          <a:lstStyle/>
          <a:p>
            <a:r>
              <a:rPr lang="sv-SE" sz="1900" b="1" dirty="0"/>
              <a:t>Hjälpmedel för det dagliga livet</a:t>
            </a:r>
          </a:p>
        </p:txBody>
      </p:sp>
    </p:spTree>
    <p:extLst>
      <p:ext uri="{BB962C8B-B14F-4D97-AF65-F5344CB8AC3E}">
        <p14:creationId xmlns:p14="http://schemas.microsoft.com/office/powerpoint/2010/main" val="3267708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ubrik 6"/>
          <p:cNvSpPr>
            <a:spLocks noGrp="1"/>
          </p:cNvSpPr>
          <p:nvPr>
            <p:ph type="ctrTitle"/>
          </p:nvPr>
        </p:nvSpPr>
        <p:spPr>
          <a:xfrm>
            <a:off x="784342" y="2059054"/>
            <a:ext cx="7772400" cy="1640109"/>
          </a:xfrm>
        </p:spPr>
        <p:txBody>
          <a:bodyPr/>
          <a:lstStyle/>
          <a:p>
            <a:r>
              <a:rPr lang="sv-SE" dirty="0"/>
              <a:t>Uppföljning av patientlagen inom </a:t>
            </a:r>
            <a:br>
              <a:rPr lang="sv-SE" dirty="0"/>
            </a:br>
            <a:r>
              <a:rPr lang="sv-SE" dirty="0"/>
              <a:t>hjälpmedelsområdet </a:t>
            </a:r>
          </a:p>
        </p:txBody>
      </p:sp>
      <p:sp>
        <p:nvSpPr>
          <p:cNvPr id="8" name="Underrubrik 7"/>
          <p:cNvSpPr>
            <a:spLocks noGrp="1"/>
          </p:cNvSpPr>
          <p:nvPr>
            <p:ph type="subTitle" idx="1"/>
          </p:nvPr>
        </p:nvSpPr>
        <p:spPr/>
        <p:txBody>
          <a:bodyPr>
            <a:normAutofit/>
          </a:bodyPr>
          <a:lstStyle/>
          <a:p>
            <a:r>
              <a:rPr lang="sv-SE" dirty="0">
                <a:latin typeface="Arial" panose="020B0604020202020204" pitchFamily="34" charset="0"/>
                <a:cs typeface="Arial" panose="020B0604020202020204" pitchFamily="34" charset="0"/>
              </a:rPr>
              <a:t>Staffan Söderberg </a:t>
            </a:r>
          </a:p>
        </p:txBody>
      </p:sp>
      <p:sp>
        <p:nvSpPr>
          <p:cNvPr id="2" name="Platshållare för datum 1"/>
          <p:cNvSpPr>
            <a:spLocks noGrp="1"/>
          </p:cNvSpPr>
          <p:nvPr>
            <p:ph type="dt" sz="half" idx="10"/>
          </p:nvPr>
        </p:nvSpPr>
        <p:spPr/>
        <p:txBody>
          <a:bodyPr/>
          <a:lstStyle/>
          <a:p>
            <a:fld id="{0061E61E-1F27-4EBE-AC46-D8428075ECC2}" type="datetime1">
              <a:rPr lang="sv-SE" smtClean="0">
                <a:latin typeface="Arial" panose="020B0604020202020204" pitchFamily="34" charset="0"/>
                <a:cs typeface="Arial" panose="020B0604020202020204" pitchFamily="34" charset="0"/>
              </a:rPr>
              <a:t>2018-06-04</a:t>
            </a:fld>
            <a:endParaRPr lang="sv-SE" dirty="0">
              <a:latin typeface="Arial" panose="020B0604020202020204" pitchFamily="34" charset="0"/>
              <a:cs typeface="Arial" panose="020B0604020202020204" pitchFamily="34" charset="0"/>
            </a:endParaRPr>
          </a:p>
        </p:txBody>
      </p:sp>
      <p:sp>
        <p:nvSpPr>
          <p:cNvPr id="28" name="Platshållare för text 27"/>
          <p:cNvSpPr>
            <a:spLocks noGrp="1"/>
          </p:cNvSpPr>
          <p:nvPr>
            <p:ph type="body" sz="quarter" idx="14"/>
          </p:nvPr>
        </p:nvSpPr>
        <p:spPr/>
        <p:txBody>
          <a:bodyPr/>
          <a:lstStyle/>
          <a:p>
            <a:r>
              <a:rPr lang="sv-SE" dirty="0"/>
              <a:t> </a:t>
            </a:r>
            <a:endParaRPr lang="sv-SE" b="0" dirty="0">
              <a:latin typeface="Arial" panose="020B0604020202020204" pitchFamily="34" charset="0"/>
              <a:cs typeface="Arial" panose="020B0604020202020204" pitchFamily="34" charset="0"/>
            </a:endParaRPr>
          </a:p>
        </p:txBody>
      </p:sp>
      <p:sp>
        <p:nvSpPr>
          <p:cNvPr id="3" name="Platshållare för bild 2"/>
          <p:cNvSpPr>
            <a:spLocks noGrp="1"/>
          </p:cNvSpPr>
          <p:nvPr>
            <p:ph type="pic" sz="quarter" idx="13"/>
          </p:nvPr>
        </p:nvSpPr>
        <p:spPr/>
      </p:sp>
    </p:spTree>
    <p:extLst>
      <p:ext uri="{BB962C8B-B14F-4D97-AF65-F5344CB8AC3E}">
        <p14:creationId xmlns:p14="http://schemas.microsoft.com/office/powerpoint/2010/main" val="2365182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Regeringens uppdrag </a:t>
            </a:r>
          </a:p>
        </p:txBody>
      </p:sp>
      <p:sp>
        <p:nvSpPr>
          <p:cNvPr id="3" name="Platshållare för datum 2"/>
          <p:cNvSpPr>
            <a:spLocks noGrp="1"/>
          </p:cNvSpPr>
          <p:nvPr>
            <p:ph type="dt" sz="half" idx="10"/>
          </p:nvPr>
        </p:nvSpPr>
        <p:spPr/>
        <p:txBody>
          <a:bodyPr/>
          <a:lstStyle/>
          <a:p>
            <a:fld id="{B1E1B968-7FDD-4342-9128-E4EE1FFE8053}" type="datetime1">
              <a:rPr lang="sv-SE" smtClean="0"/>
              <a:t>2018-06-04</a:t>
            </a:fld>
            <a:endParaRPr lang="sv-SE" dirty="0"/>
          </a:p>
        </p:txBody>
      </p:sp>
      <p:sp>
        <p:nvSpPr>
          <p:cNvPr id="4" name="Platshållare för text 3"/>
          <p:cNvSpPr>
            <a:spLocks noGrp="1"/>
          </p:cNvSpPr>
          <p:nvPr>
            <p:ph type="body" sz="quarter" idx="13"/>
          </p:nvPr>
        </p:nvSpPr>
        <p:spPr/>
        <p:txBody>
          <a:bodyPr/>
          <a:lstStyle/>
          <a:p>
            <a:r>
              <a:rPr lang="sv-SE" sz="2000" i="1" dirty="0"/>
              <a:t>Socialstyrelsen ska följa upp hur </a:t>
            </a:r>
            <a:r>
              <a:rPr lang="sv-SE" sz="2000" i="1" u="sng" dirty="0"/>
              <a:t>valfriheten</a:t>
            </a:r>
            <a:r>
              <a:rPr lang="sv-SE" sz="2000" i="1" dirty="0"/>
              <a:t> av hjälpmedel inom landsting och kommuner utvecklas. De förändringar som genomförts i hälso- och sjukvårdslagen (1982:763) och patientsäkerhetslagen (2010:659) fr.o.m. den 1 juli 2014 i syfte att stärka individens </a:t>
            </a:r>
            <a:r>
              <a:rPr lang="sv-SE" sz="2000" i="1" u="sng" dirty="0"/>
              <a:t>inflytande</a:t>
            </a:r>
            <a:r>
              <a:rPr lang="sv-SE" sz="2000" i="1" dirty="0"/>
              <a:t> och </a:t>
            </a:r>
            <a:r>
              <a:rPr lang="sv-SE" sz="2000" i="1" u="sng" dirty="0"/>
              <a:t>valmöjligheter</a:t>
            </a:r>
            <a:r>
              <a:rPr lang="sv-SE" sz="2000" i="1" dirty="0"/>
              <a:t> i hjälpmedelsverksamheten bör följas upp. En uppföljning bör göras om lagändringarna och andra stöd- och stimulansinsatser leder till ökad </a:t>
            </a:r>
            <a:r>
              <a:rPr lang="sv-SE" sz="2000" i="1" u="sng" dirty="0"/>
              <a:t>delaktighet</a:t>
            </a:r>
            <a:r>
              <a:rPr lang="sv-SE" sz="2000" i="1" dirty="0"/>
              <a:t> för den enskilde och till en fortsatt </a:t>
            </a:r>
            <a:r>
              <a:rPr lang="sv-SE" sz="2000" i="1" u="sng" dirty="0"/>
              <a:t>god kostnadskontroll </a:t>
            </a:r>
            <a:r>
              <a:rPr lang="sv-SE" sz="2000" i="1" dirty="0"/>
              <a:t>i hjälpmedelsverksamheten.</a:t>
            </a:r>
            <a:endParaRPr lang="sv-SE" sz="2000" dirty="0"/>
          </a:p>
          <a:p>
            <a:endParaRPr lang="sv-SE" dirty="0"/>
          </a:p>
        </p:txBody>
      </p:sp>
    </p:spTree>
    <p:extLst>
      <p:ext uri="{BB962C8B-B14F-4D97-AF65-F5344CB8AC3E}">
        <p14:creationId xmlns:p14="http://schemas.microsoft.com/office/powerpoint/2010/main" val="622367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01688" y="687600"/>
            <a:ext cx="7813502" cy="898829"/>
          </a:xfrm>
        </p:spPr>
        <p:txBody>
          <a:bodyPr/>
          <a:lstStyle/>
          <a:p>
            <a:r>
              <a:rPr lang="sv-SE" dirty="0"/>
              <a:t>Bestämmelser i PL kring hjälpmedel </a:t>
            </a:r>
          </a:p>
        </p:txBody>
      </p:sp>
      <p:sp>
        <p:nvSpPr>
          <p:cNvPr id="3" name="Platshållare för datum 2"/>
          <p:cNvSpPr>
            <a:spLocks noGrp="1"/>
          </p:cNvSpPr>
          <p:nvPr>
            <p:ph type="dt" sz="half" idx="10"/>
          </p:nvPr>
        </p:nvSpPr>
        <p:spPr/>
        <p:txBody>
          <a:bodyPr/>
          <a:lstStyle/>
          <a:p>
            <a:fld id="{D0408CEF-6686-4EB3-B563-6EF13DBEB784}" type="datetime1">
              <a:rPr lang="sv-SE" smtClean="0"/>
              <a:t>2018-06-04</a:t>
            </a:fld>
            <a:endParaRPr lang="sv-SE" dirty="0"/>
          </a:p>
        </p:txBody>
      </p:sp>
      <p:sp>
        <p:nvSpPr>
          <p:cNvPr id="4" name="Platshållare för text 3"/>
          <p:cNvSpPr>
            <a:spLocks noGrp="1"/>
          </p:cNvSpPr>
          <p:nvPr>
            <p:ph type="body" sz="quarter" idx="13"/>
          </p:nvPr>
        </p:nvSpPr>
        <p:spPr>
          <a:xfrm>
            <a:off x="594911" y="1828800"/>
            <a:ext cx="8295701" cy="3938800"/>
          </a:xfrm>
        </p:spPr>
        <p:txBody>
          <a:bodyPr/>
          <a:lstStyle/>
          <a:p>
            <a:pPr marL="342900" lvl="0" indent="-342900">
              <a:buFont typeface="Arial" panose="020B0604020202020204" pitchFamily="34" charset="0"/>
              <a:buChar char="•"/>
            </a:pPr>
            <a:r>
              <a:rPr lang="sv-SE" sz="2000" dirty="0"/>
              <a:t>Patienten ska få </a:t>
            </a:r>
            <a:r>
              <a:rPr lang="sv-SE" sz="2000" u="sng" dirty="0"/>
              <a:t>information om de hjälpmedel som finns </a:t>
            </a:r>
            <a:r>
              <a:rPr lang="sv-SE" sz="2000" dirty="0"/>
              <a:t>för personer med funktionsnedsättning. Informationen ska vara anpassad till mottagarens ålder, mognad, erfarenhet, språkliga bakgrund, och andra individuella egenskaper. </a:t>
            </a:r>
          </a:p>
          <a:p>
            <a:pPr marL="342900" lvl="0" indent="-342900">
              <a:buFont typeface="Arial" panose="020B0604020202020204" pitchFamily="34" charset="0"/>
              <a:buChar char="•"/>
            </a:pPr>
            <a:r>
              <a:rPr lang="sv-SE" sz="2000" dirty="0"/>
              <a:t>Den som ger informationen ska så långt som det är möjligt försäkra sig om att </a:t>
            </a:r>
            <a:r>
              <a:rPr lang="sv-SE" sz="2000" u="sng" dirty="0"/>
              <a:t>mottagaren har förstått </a:t>
            </a:r>
            <a:r>
              <a:rPr lang="sv-SE" sz="2000" dirty="0"/>
              <a:t>innehållet i och betydelsen av den lämnade informationen. </a:t>
            </a:r>
          </a:p>
          <a:p>
            <a:pPr marL="342900" lvl="0" indent="-342900">
              <a:buFont typeface="Arial" panose="020B0604020202020204" pitchFamily="34" charset="0"/>
              <a:buChar char="•"/>
            </a:pPr>
            <a:r>
              <a:rPr lang="sv-SE" sz="2000" dirty="0"/>
              <a:t>När det finns olika hjälpmedel för personer med funktionsnedsättning tillgängliga ska </a:t>
            </a:r>
            <a:r>
              <a:rPr lang="sv-SE" sz="2000" u="sng" dirty="0"/>
              <a:t>patienten ges möjlighet att välja</a:t>
            </a:r>
            <a:r>
              <a:rPr lang="sv-SE" sz="2000" dirty="0"/>
              <a:t> det alternativ som han eller hon föredrar. </a:t>
            </a:r>
          </a:p>
          <a:p>
            <a:pPr marL="342900" lvl="0" indent="-342900">
              <a:buFont typeface="Arial" panose="020B0604020202020204" pitchFamily="34" charset="0"/>
              <a:buChar char="•"/>
            </a:pPr>
            <a:r>
              <a:rPr lang="sv-SE" sz="2000" u="sng" dirty="0"/>
              <a:t>Patienten ska få det valda hjälpmedlet</a:t>
            </a:r>
            <a:r>
              <a:rPr lang="sv-SE" sz="2000" dirty="0"/>
              <a:t>, om det med hänsyn till hans eller hennes behov och till kostnaderna för hjälpmedlet framstår som befogat. </a:t>
            </a:r>
          </a:p>
          <a:p>
            <a:r>
              <a:rPr lang="sv-SE" dirty="0"/>
              <a:t>		       </a:t>
            </a:r>
            <a:endParaRPr lang="sv-SE" sz="1000" b="0" dirty="0"/>
          </a:p>
        </p:txBody>
      </p:sp>
    </p:spTree>
    <p:extLst>
      <p:ext uri="{BB962C8B-B14F-4D97-AF65-F5344CB8AC3E}">
        <p14:creationId xmlns:p14="http://schemas.microsoft.com/office/powerpoint/2010/main" val="41700971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01687" y="330506"/>
            <a:ext cx="7471979" cy="572877"/>
          </a:xfrm>
        </p:spPr>
        <p:txBody>
          <a:bodyPr/>
          <a:lstStyle/>
          <a:p>
            <a:r>
              <a:rPr lang="sv-SE" dirty="0"/>
              <a:t>     </a:t>
            </a:r>
            <a:r>
              <a:rPr lang="sv-SE" sz="2000" dirty="0"/>
              <a:t>Frågor, genomförande och tidpunkter för insamling </a:t>
            </a:r>
            <a:r>
              <a:rPr lang="sv-SE" dirty="0"/>
              <a:t>						</a:t>
            </a:r>
          </a:p>
        </p:txBody>
      </p:sp>
      <p:sp>
        <p:nvSpPr>
          <p:cNvPr id="3" name="Platshållare för datum 2"/>
          <p:cNvSpPr>
            <a:spLocks noGrp="1"/>
          </p:cNvSpPr>
          <p:nvPr>
            <p:ph type="dt" sz="half" idx="10"/>
          </p:nvPr>
        </p:nvSpPr>
        <p:spPr/>
        <p:txBody>
          <a:bodyPr/>
          <a:lstStyle/>
          <a:p>
            <a:fld id="{8055DE42-AB24-4B91-B8AE-3D4393496EAA}" type="datetime1">
              <a:rPr lang="sv-SE" smtClean="0"/>
              <a:t>2018-06-04</a:t>
            </a:fld>
            <a:endParaRPr lang="sv-SE" dirty="0"/>
          </a:p>
        </p:txBody>
      </p:sp>
      <p:sp>
        <p:nvSpPr>
          <p:cNvPr id="4" name="Platshållare för text 3"/>
          <p:cNvSpPr>
            <a:spLocks noGrp="1"/>
          </p:cNvSpPr>
          <p:nvPr>
            <p:ph type="body" sz="quarter" idx="13"/>
          </p:nvPr>
        </p:nvSpPr>
        <p:spPr/>
        <p:txBody>
          <a:bodyPr/>
          <a:lstStyle/>
          <a:p>
            <a:endParaRPr lang="sv-SE" b="0" dirty="0"/>
          </a:p>
          <a:p>
            <a:r>
              <a:rPr lang="sv-SE" b="0" dirty="0"/>
              <a:t> </a:t>
            </a:r>
          </a:p>
          <a:p>
            <a:endParaRPr lang="sv-SE" dirty="0"/>
          </a:p>
        </p:txBody>
      </p:sp>
      <p:graphicFrame>
        <p:nvGraphicFramePr>
          <p:cNvPr id="7" name="Tabell 6"/>
          <p:cNvGraphicFramePr>
            <a:graphicFrameLocks noGrp="1"/>
          </p:cNvGraphicFramePr>
          <p:nvPr>
            <p:extLst/>
          </p:nvPr>
        </p:nvGraphicFramePr>
        <p:xfrm>
          <a:off x="506777" y="903383"/>
          <a:ext cx="8174516" cy="5577840"/>
        </p:xfrm>
        <a:graphic>
          <a:graphicData uri="http://schemas.openxmlformats.org/drawingml/2006/table">
            <a:tbl>
              <a:tblPr firstRow="1" bandRow="1">
                <a:tableStyleId>{21E4AEA4-8DFA-4A89-87EB-49C32662AFE0}</a:tableStyleId>
              </a:tblPr>
              <a:tblGrid>
                <a:gridCol w="3443109">
                  <a:extLst>
                    <a:ext uri="{9D8B030D-6E8A-4147-A177-3AD203B41FA5}">
                      <a16:colId xmlns:a16="http://schemas.microsoft.com/office/drawing/2014/main" val="2924672789"/>
                    </a:ext>
                  </a:extLst>
                </a:gridCol>
                <a:gridCol w="2825880">
                  <a:extLst>
                    <a:ext uri="{9D8B030D-6E8A-4147-A177-3AD203B41FA5}">
                      <a16:colId xmlns:a16="http://schemas.microsoft.com/office/drawing/2014/main" val="1970865029"/>
                    </a:ext>
                  </a:extLst>
                </a:gridCol>
                <a:gridCol w="1905527">
                  <a:extLst>
                    <a:ext uri="{9D8B030D-6E8A-4147-A177-3AD203B41FA5}">
                      <a16:colId xmlns:a16="http://schemas.microsoft.com/office/drawing/2014/main" val="3583520260"/>
                    </a:ext>
                  </a:extLst>
                </a:gridCol>
              </a:tblGrid>
              <a:tr h="353607">
                <a:tc>
                  <a:txBody>
                    <a:bodyPr/>
                    <a:lstStyle/>
                    <a:p>
                      <a:r>
                        <a:rPr lang="sv-SE" dirty="0"/>
                        <a:t>Frågor </a:t>
                      </a:r>
                    </a:p>
                  </a:txBody>
                  <a:tcPr/>
                </a:tc>
                <a:tc>
                  <a:txBody>
                    <a:bodyPr/>
                    <a:lstStyle/>
                    <a:p>
                      <a:r>
                        <a:rPr lang="sv-SE" dirty="0"/>
                        <a:t>Metoder </a:t>
                      </a:r>
                    </a:p>
                  </a:txBody>
                  <a:tcPr/>
                </a:tc>
                <a:tc>
                  <a:txBody>
                    <a:bodyPr/>
                    <a:lstStyle/>
                    <a:p>
                      <a:r>
                        <a:rPr lang="sv-SE" dirty="0"/>
                        <a:t>Tidpunkter </a:t>
                      </a:r>
                    </a:p>
                  </a:txBody>
                  <a:tcPr/>
                </a:tc>
                <a:extLst>
                  <a:ext uri="{0D108BD9-81ED-4DB2-BD59-A6C34878D82A}">
                    <a16:rowId xmlns:a16="http://schemas.microsoft.com/office/drawing/2014/main" val="2399570015"/>
                  </a:ext>
                </a:extLst>
              </a:tr>
              <a:tr h="150283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dk1"/>
                          </a:solidFill>
                          <a:effectLst/>
                          <a:latin typeface="+mn-lt"/>
                          <a:ea typeface="+mn-ea"/>
                          <a:cs typeface="+mn-cs"/>
                        </a:rPr>
                        <a:t>1. I vilken omfattning och på vilket sätt har patientlagen implementerats i hjälpmedelsverksamheterna? </a:t>
                      </a:r>
                      <a:endParaRPr lang="sv-SE" sz="1200" b="1" dirty="0"/>
                    </a:p>
                  </a:txBody>
                  <a:tcPr/>
                </a:tc>
                <a:tc>
                  <a:txBody>
                    <a:bodyPr/>
                    <a:lstStyle/>
                    <a:p>
                      <a:r>
                        <a:rPr lang="sv-SE" sz="1200" b="1" kern="1200" dirty="0">
                          <a:solidFill>
                            <a:schemeClr val="dk1"/>
                          </a:solidFill>
                          <a:effectLst/>
                          <a:latin typeface="+mn-lt"/>
                          <a:ea typeface="+mn-ea"/>
                          <a:cs typeface="+mn-cs"/>
                        </a:rPr>
                        <a:t>Verksamhetsenkäter</a:t>
                      </a:r>
                      <a:r>
                        <a:rPr lang="sv-SE" sz="1200" b="1" kern="1200" baseline="0" dirty="0">
                          <a:solidFill>
                            <a:schemeClr val="dk1"/>
                          </a:solidFill>
                          <a:effectLst/>
                          <a:latin typeface="+mn-lt"/>
                          <a:ea typeface="+mn-ea"/>
                          <a:cs typeface="+mn-cs"/>
                        </a:rPr>
                        <a:t> </a:t>
                      </a:r>
                    </a:p>
                    <a:p>
                      <a:endParaRPr lang="sv-SE" sz="1200" b="1" kern="1200" baseline="0" dirty="0">
                        <a:solidFill>
                          <a:schemeClr val="dk1"/>
                        </a:solidFill>
                        <a:effectLst/>
                        <a:latin typeface="+mn-lt"/>
                        <a:ea typeface="+mn-ea"/>
                        <a:cs typeface="+mn-cs"/>
                      </a:endParaRPr>
                    </a:p>
                    <a:p>
                      <a:r>
                        <a:rPr lang="sv-SE" sz="1200" b="1" kern="1200" baseline="0" dirty="0">
                          <a:solidFill>
                            <a:schemeClr val="dk1"/>
                          </a:solidFill>
                          <a:effectLst/>
                          <a:latin typeface="+mn-lt"/>
                          <a:ea typeface="+mn-ea"/>
                          <a:cs typeface="+mn-cs"/>
                        </a:rPr>
                        <a:t>Webbgranskning</a:t>
                      </a:r>
                    </a:p>
                    <a:p>
                      <a:endParaRPr lang="sv-SE" sz="1200" b="1" kern="1200" baseline="0" dirty="0">
                        <a:solidFill>
                          <a:schemeClr val="dk1"/>
                        </a:solidFill>
                        <a:effectLst/>
                        <a:latin typeface="+mn-lt"/>
                        <a:ea typeface="+mn-ea"/>
                        <a:cs typeface="+mn-cs"/>
                      </a:endParaRPr>
                    </a:p>
                    <a:p>
                      <a:r>
                        <a:rPr lang="sv-SE" sz="1200" b="1" kern="1200" baseline="0" dirty="0">
                          <a:solidFill>
                            <a:schemeClr val="dk1"/>
                          </a:solidFill>
                          <a:effectLst/>
                          <a:latin typeface="+mn-lt"/>
                          <a:ea typeface="+mn-ea"/>
                          <a:cs typeface="+mn-cs"/>
                        </a:rPr>
                        <a:t>Intervjuer med förskrivare </a:t>
                      </a:r>
                    </a:p>
                    <a:p>
                      <a:endParaRPr lang="sv-SE" sz="1200" b="1" kern="1200" baseline="0" dirty="0">
                        <a:solidFill>
                          <a:schemeClr val="dk1"/>
                        </a:solidFill>
                        <a:effectLst/>
                        <a:latin typeface="+mn-lt"/>
                        <a:ea typeface="+mn-ea"/>
                        <a:cs typeface="+mn-cs"/>
                      </a:endParaRPr>
                    </a:p>
                    <a:p>
                      <a:r>
                        <a:rPr lang="sv-SE" sz="1200" b="1" kern="1200" baseline="0" dirty="0">
                          <a:solidFill>
                            <a:schemeClr val="dk1"/>
                          </a:solidFill>
                          <a:effectLst/>
                          <a:latin typeface="+mn-lt"/>
                          <a:ea typeface="+mn-ea"/>
                          <a:cs typeface="+mn-cs"/>
                        </a:rPr>
                        <a:t>Uppgifter om nedladdningar av stödmaterial, kursutvärderingar</a:t>
                      </a:r>
                      <a:endParaRPr lang="sv-SE" sz="1200" b="1" kern="1200" dirty="0">
                        <a:solidFill>
                          <a:schemeClr val="dk1"/>
                        </a:solidFill>
                        <a:effectLst/>
                        <a:latin typeface="+mn-lt"/>
                        <a:ea typeface="+mn-ea"/>
                        <a:cs typeface="+mn-cs"/>
                      </a:endParaRPr>
                    </a:p>
                  </a:txBody>
                  <a:tcPr/>
                </a:tc>
                <a:tc>
                  <a:txBody>
                    <a:bodyPr/>
                    <a:lstStyle/>
                    <a:p>
                      <a:r>
                        <a:rPr lang="sv-SE" sz="1200" b="1" kern="1200" dirty="0">
                          <a:solidFill>
                            <a:schemeClr val="dk1"/>
                          </a:solidFill>
                          <a:effectLst/>
                          <a:latin typeface="+mn-lt"/>
                          <a:ea typeface="+mn-ea"/>
                          <a:cs typeface="+mn-cs"/>
                        </a:rPr>
                        <a:t>2015, 2017</a:t>
                      </a:r>
                    </a:p>
                    <a:p>
                      <a:endParaRPr lang="sv-SE" sz="1200" b="1" kern="1200" dirty="0">
                        <a:solidFill>
                          <a:schemeClr val="dk1"/>
                        </a:solidFill>
                        <a:effectLst/>
                        <a:latin typeface="+mn-lt"/>
                        <a:ea typeface="+mn-ea"/>
                        <a:cs typeface="+mn-cs"/>
                      </a:endParaRPr>
                    </a:p>
                    <a:p>
                      <a:r>
                        <a:rPr lang="sv-SE" sz="1200" b="1" kern="1200" dirty="0">
                          <a:solidFill>
                            <a:schemeClr val="dk1"/>
                          </a:solidFill>
                          <a:effectLst/>
                          <a:latin typeface="+mn-lt"/>
                          <a:ea typeface="+mn-ea"/>
                          <a:cs typeface="+mn-cs"/>
                        </a:rPr>
                        <a:t>2017</a:t>
                      </a:r>
                    </a:p>
                    <a:p>
                      <a:endParaRPr lang="sv-SE" sz="1200" b="1" kern="1200" dirty="0">
                        <a:solidFill>
                          <a:schemeClr val="dk1"/>
                        </a:solidFill>
                        <a:effectLst/>
                        <a:latin typeface="+mn-lt"/>
                        <a:ea typeface="+mn-ea"/>
                        <a:cs typeface="+mn-cs"/>
                      </a:endParaRPr>
                    </a:p>
                    <a:p>
                      <a:r>
                        <a:rPr lang="sv-SE" sz="1200" b="1" kern="1200" dirty="0">
                          <a:solidFill>
                            <a:schemeClr val="dk1"/>
                          </a:solidFill>
                          <a:effectLst/>
                          <a:latin typeface="+mn-lt"/>
                          <a:ea typeface="+mn-ea"/>
                          <a:cs typeface="+mn-cs"/>
                        </a:rPr>
                        <a:t>2017</a:t>
                      </a:r>
                    </a:p>
                    <a:p>
                      <a:endParaRPr lang="sv-SE" sz="1200" b="1" kern="1200" dirty="0">
                        <a:solidFill>
                          <a:schemeClr val="dk1"/>
                        </a:solidFill>
                        <a:effectLst/>
                        <a:latin typeface="+mn-lt"/>
                        <a:ea typeface="+mn-ea"/>
                        <a:cs typeface="+mn-cs"/>
                      </a:endParaRPr>
                    </a:p>
                    <a:p>
                      <a:r>
                        <a:rPr lang="sv-SE" sz="1200" b="1" kern="1200" dirty="0">
                          <a:solidFill>
                            <a:schemeClr val="dk1"/>
                          </a:solidFill>
                          <a:effectLst/>
                          <a:latin typeface="+mn-lt"/>
                          <a:ea typeface="+mn-ea"/>
                          <a:cs typeface="+mn-cs"/>
                        </a:rPr>
                        <a:t>2017</a:t>
                      </a:r>
                    </a:p>
                  </a:txBody>
                  <a:tcPr/>
                </a:tc>
                <a:extLst>
                  <a:ext uri="{0D108BD9-81ED-4DB2-BD59-A6C34878D82A}">
                    <a16:rowId xmlns:a16="http://schemas.microsoft.com/office/drawing/2014/main" val="4011529205"/>
                  </a:ext>
                </a:extLst>
              </a:tr>
              <a:tr h="167963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dk1"/>
                          </a:solidFill>
                          <a:effectLst/>
                          <a:latin typeface="+mn-lt"/>
                          <a:ea typeface="+mn-ea"/>
                          <a:cs typeface="+mn-cs"/>
                        </a:rPr>
                        <a:t>2. Har upplevelsen bland hjälpmedelsanvändare av delaktighet och valfrihet i val av hjälpmedel ökat sedan patientlagens tillkomst?</a:t>
                      </a:r>
                    </a:p>
                    <a:p>
                      <a:endParaRPr lang="sv-SE" sz="1200" b="1" dirty="0"/>
                    </a:p>
                  </a:txBody>
                  <a:tcPr/>
                </a:tc>
                <a:tc>
                  <a:txBody>
                    <a:bodyPr/>
                    <a:lstStyle/>
                    <a:p>
                      <a:r>
                        <a:rPr lang="sv-SE" sz="1200" b="1" kern="1200" dirty="0">
                          <a:solidFill>
                            <a:schemeClr val="dk1"/>
                          </a:solidFill>
                          <a:effectLst/>
                          <a:latin typeface="+mn-lt"/>
                          <a:ea typeface="+mn-ea"/>
                          <a:cs typeface="+mn-cs"/>
                        </a:rPr>
                        <a:t>Tre brukarundersökningar:</a:t>
                      </a:r>
                    </a:p>
                    <a:p>
                      <a:endParaRPr lang="sv-SE" sz="1200" b="1" kern="1200" dirty="0">
                        <a:solidFill>
                          <a:schemeClr val="dk1"/>
                        </a:solidFill>
                        <a:effectLst/>
                        <a:latin typeface="+mn-lt"/>
                        <a:ea typeface="+mn-ea"/>
                        <a:cs typeface="+mn-cs"/>
                      </a:endParaRPr>
                    </a:p>
                    <a:p>
                      <a:r>
                        <a:rPr lang="sv-SE" sz="1200" b="1" kern="1200" dirty="0">
                          <a:solidFill>
                            <a:schemeClr val="dk1"/>
                          </a:solidFill>
                          <a:effectLst/>
                          <a:latin typeface="+mn-lt"/>
                          <a:ea typeface="+mn-ea"/>
                          <a:cs typeface="+mn-cs"/>
                        </a:rPr>
                        <a:t>1. </a:t>
                      </a:r>
                      <a:r>
                        <a:rPr lang="sv-SE" sz="1200" b="1" kern="1200" dirty="0" err="1">
                          <a:solidFill>
                            <a:schemeClr val="dk1"/>
                          </a:solidFill>
                          <a:effectLst/>
                          <a:latin typeface="+mn-lt"/>
                          <a:ea typeface="+mn-ea"/>
                          <a:cs typeface="+mn-cs"/>
                        </a:rPr>
                        <a:t>Rivkraft</a:t>
                      </a:r>
                      <a:r>
                        <a:rPr lang="sv-SE" sz="1200" b="1" kern="1200" baseline="0" dirty="0">
                          <a:solidFill>
                            <a:schemeClr val="dk1"/>
                          </a:solidFill>
                          <a:effectLst/>
                          <a:latin typeface="+mn-lt"/>
                          <a:ea typeface="+mn-ea"/>
                          <a:cs typeface="+mn-cs"/>
                        </a:rPr>
                        <a:t> </a:t>
                      </a:r>
                    </a:p>
                    <a:p>
                      <a:endParaRPr lang="sv-SE" sz="1200" b="1" kern="1200" baseline="0" dirty="0">
                        <a:solidFill>
                          <a:schemeClr val="dk1"/>
                        </a:solidFill>
                        <a:effectLst/>
                        <a:latin typeface="+mn-lt"/>
                        <a:ea typeface="+mn-ea"/>
                        <a:cs typeface="+mn-cs"/>
                      </a:endParaRPr>
                    </a:p>
                    <a:p>
                      <a:r>
                        <a:rPr lang="sv-SE" sz="1200" b="1" kern="1200" baseline="0" dirty="0">
                          <a:solidFill>
                            <a:schemeClr val="dk1"/>
                          </a:solidFill>
                          <a:effectLst/>
                          <a:latin typeface="+mn-lt"/>
                          <a:ea typeface="+mn-ea"/>
                          <a:cs typeface="+mn-cs"/>
                        </a:rPr>
                        <a:t>2. Äldre om äldreomsorgen </a:t>
                      </a:r>
                    </a:p>
                    <a:p>
                      <a:endParaRPr lang="sv-SE" sz="1200" b="1" kern="1200" baseline="0" dirty="0">
                        <a:solidFill>
                          <a:schemeClr val="dk1"/>
                        </a:solidFill>
                        <a:effectLst/>
                        <a:latin typeface="+mn-lt"/>
                        <a:ea typeface="+mn-ea"/>
                        <a:cs typeface="+mn-cs"/>
                      </a:endParaRPr>
                    </a:p>
                    <a:p>
                      <a:r>
                        <a:rPr lang="sv-SE" sz="1200" b="1" kern="1200" baseline="0" dirty="0">
                          <a:solidFill>
                            <a:schemeClr val="dk1"/>
                          </a:solidFill>
                          <a:effectLst/>
                          <a:latin typeface="+mn-lt"/>
                          <a:ea typeface="+mn-ea"/>
                          <a:cs typeface="+mn-cs"/>
                        </a:rPr>
                        <a:t>3. Riktad undersökning </a:t>
                      </a:r>
                      <a:r>
                        <a:rPr lang="sv-SE" sz="1200" b="1" kern="1200" dirty="0">
                          <a:solidFill>
                            <a:schemeClr val="dk1"/>
                          </a:solidFill>
                          <a:effectLst/>
                          <a:latin typeface="+mn-lt"/>
                          <a:ea typeface="+mn-ea"/>
                          <a:cs typeface="+mn-cs"/>
                        </a:rPr>
                        <a:t> </a:t>
                      </a:r>
                    </a:p>
                    <a:p>
                      <a:endParaRPr lang="sv-SE" sz="1200" b="1" kern="1200" dirty="0">
                        <a:solidFill>
                          <a:schemeClr val="dk1"/>
                        </a:solidFill>
                        <a:effectLst/>
                        <a:latin typeface="+mn-lt"/>
                        <a:ea typeface="+mn-ea"/>
                        <a:cs typeface="+mn-cs"/>
                      </a:endParaRPr>
                    </a:p>
                    <a:p>
                      <a:r>
                        <a:rPr lang="sv-SE" sz="1200" b="1" kern="1200" dirty="0">
                          <a:solidFill>
                            <a:schemeClr val="dk1"/>
                          </a:solidFill>
                          <a:effectLst/>
                          <a:latin typeface="+mn-lt"/>
                          <a:ea typeface="+mn-ea"/>
                          <a:cs typeface="+mn-cs"/>
                        </a:rPr>
                        <a:t>Hörselbrons kvalregister</a:t>
                      </a:r>
                    </a:p>
                  </a:txBody>
                  <a:tcPr/>
                </a:tc>
                <a:tc>
                  <a:txBody>
                    <a:bodyPr/>
                    <a:lstStyle/>
                    <a:p>
                      <a:endParaRPr lang="sv-SE" sz="1200" b="1" kern="1200" dirty="0">
                        <a:solidFill>
                          <a:schemeClr val="dk1"/>
                        </a:solidFill>
                        <a:effectLst/>
                        <a:latin typeface="+mn-lt"/>
                        <a:ea typeface="+mn-ea"/>
                        <a:cs typeface="+mn-cs"/>
                      </a:endParaRPr>
                    </a:p>
                    <a:p>
                      <a:endParaRPr lang="sv-SE" sz="1200" b="1" kern="1200" dirty="0">
                        <a:solidFill>
                          <a:schemeClr val="dk1"/>
                        </a:solidFill>
                        <a:effectLst/>
                        <a:latin typeface="+mn-lt"/>
                        <a:ea typeface="+mn-ea"/>
                        <a:cs typeface="+mn-cs"/>
                      </a:endParaRPr>
                    </a:p>
                    <a:p>
                      <a:r>
                        <a:rPr lang="sv-SE" sz="1200" b="1" kern="1200" dirty="0">
                          <a:solidFill>
                            <a:schemeClr val="dk1"/>
                          </a:solidFill>
                          <a:effectLst/>
                          <a:latin typeface="+mn-lt"/>
                          <a:ea typeface="+mn-ea"/>
                          <a:cs typeface="+mn-cs"/>
                        </a:rPr>
                        <a:t>2015, 2017</a:t>
                      </a:r>
                    </a:p>
                    <a:p>
                      <a:endParaRPr lang="sv-SE" sz="1200" b="1" kern="1200" dirty="0">
                        <a:solidFill>
                          <a:schemeClr val="dk1"/>
                        </a:solidFill>
                        <a:effectLst/>
                        <a:latin typeface="+mn-lt"/>
                        <a:ea typeface="+mn-ea"/>
                        <a:cs typeface="+mn-cs"/>
                      </a:endParaRPr>
                    </a:p>
                    <a:p>
                      <a:r>
                        <a:rPr lang="sv-SE" sz="1200" b="1" kern="1200" dirty="0">
                          <a:solidFill>
                            <a:schemeClr val="dk1"/>
                          </a:solidFill>
                          <a:effectLst/>
                          <a:latin typeface="+mn-lt"/>
                          <a:ea typeface="+mn-ea"/>
                          <a:cs typeface="+mn-cs"/>
                        </a:rPr>
                        <a:t>2015, 2016, 2017</a:t>
                      </a:r>
                    </a:p>
                    <a:p>
                      <a:endParaRPr lang="sv-SE" sz="1200" b="1" kern="1200" dirty="0">
                        <a:solidFill>
                          <a:schemeClr val="dk1"/>
                        </a:solidFill>
                        <a:effectLst/>
                        <a:latin typeface="+mn-lt"/>
                        <a:ea typeface="+mn-ea"/>
                        <a:cs typeface="+mn-cs"/>
                      </a:endParaRPr>
                    </a:p>
                    <a:p>
                      <a:r>
                        <a:rPr lang="sv-SE" sz="1200" b="1" kern="1200" dirty="0">
                          <a:solidFill>
                            <a:schemeClr val="dk1"/>
                          </a:solidFill>
                          <a:effectLst/>
                          <a:latin typeface="+mn-lt"/>
                          <a:ea typeface="+mn-ea"/>
                          <a:cs typeface="+mn-cs"/>
                        </a:rPr>
                        <a:t>2016, 2017</a:t>
                      </a:r>
                    </a:p>
                    <a:p>
                      <a:endParaRPr lang="sv-SE" sz="1200" b="1" kern="1200" dirty="0">
                        <a:solidFill>
                          <a:schemeClr val="dk1"/>
                        </a:solidFill>
                        <a:effectLst/>
                        <a:latin typeface="+mn-lt"/>
                        <a:ea typeface="+mn-ea"/>
                        <a:cs typeface="+mn-cs"/>
                      </a:endParaRPr>
                    </a:p>
                    <a:p>
                      <a:r>
                        <a:rPr lang="sv-SE" sz="1200" b="1" kern="1200" dirty="0">
                          <a:solidFill>
                            <a:schemeClr val="dk1"/>
                          </a:solidFill>
                          <a:effectLst/>
                          <a:latin typeface="+mn-lt"/>
                          <a:ea typeface="+mn-ea"/>
                          <a:cs typeface="+mn-cs"/>
                        </a:rPr>
                        <a:t>2013, 2014, 2015,</a:t>
                      </a:r>
                      <a:r>
                        <a:rPr lang="sv-SE" sz="1200" b="1" kern="1200" baseline="0" dirty="0">
                          <a:solidFill>
                            <a:schemeClr val="dk1"/>
                          </a:solidFill>
                          <a:effectLst/>
                          <a:latin typeface="+mn-lt"/>
                          <a:ea typeface="+mn-ea"/>
                          <a:cs typeface="+mn-cs"/>
                        </a:rPr>
                        <a:t> 2016 </a:t>
                      </a:r>
                      <a:endParaRPr lang="sv-SE" sz="1200" b="1" kern="1200" dirty="0">
                        <a:solidFill>
                          <a:schemeClr val="dk1"/>
                        </a:solidFill>
                        <a:effectLst/>
                        <a:latin typeface="+mn-lt"/>
                        <a:ea typeface="+mn-ea"/>
                        <a:cs typeface="+mn-cs"/>
                      </a:endParaRPr>
                    </a:p>
                  </a:txBody>
                  <a:tcPr/>
                </a:tc>
                <a:extLst>
                  <a:ext uri="{0D108BD9-81ED-4DB2-BD59-A6C34878D82A}">
                    <a16:rowId xmlns:a16="http://schemas.microsoft.com/office/drawing/2014/main" val="2185423818"/>
                  </a:ext>
                </a:extLst>
              </a:tr>
              <a:tr h="79561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3. Har kostnaderna för hjälpmedelsverksamheterna förändrats utifrån lagändringarna och andra stöd- och stimulansinsatser? </a:t>
                      </a:r>
                    </a:p>
                  </a:txBody>
                  <a:tcPr/>
                </a:tc>
                <a:tc>
                  <a:txBody>
                    <a:bodyPr/>
                    <a:lstStyle/>
                    <a:p>
                      <a:r>
                        <a:rPr lang="sv-SE" sz="1200" b="1" kern="1200" baseline="0" dirty="0">
                          <a:solidFill>
                            <a:schemeClr val="dk1"/>
                          </a:solidFill>
                          <a:effectLst/>
                          <a:latin typeface="+mn-lt"/>
                          <a:ea typeface="+mn-ea"/>
                          <a:cs typeface="+mn-cs"/>
                        </a:rPr>
                        <a:t>Verksamhetsenkäter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dk1"/>
                          </a:solidFill>
                          <a:effectLst/>
                          <a:latin typeface="+mn-lt"/>
                          <a:ea typeface="+mn-ea"/>
                          <a:cs typeface="+mn-cs"/>
                        </a:rPr>
                        <a:t>2015, 2017</a:t>
                      </a:r>
                    </a:p>
                    <a:p>
                      <a:endParaRPr lang="sv-SE" b="1" dirty="0"/>
                    </a:p>
                  </a:txBody>
                  <a:tcPr/>
                </a:tc>
                <a:extLst>
                  <a:ext uri="{0D108BD9-81ED-4DB2-BD59-A6C34878D82A}">
                    <a16:rowId xmlns:a16="http://schemas.microsoft.com/office/drawing/2014/main" val="660350606"/>
                  </a:ext>
                </a:extLst>
              </a:tr>
              <a:tr h="1060822">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tx1"/>
                          </a:solidFill>
                          <a:effectLst/>
                          <a:latin typeface="+mn-lt"/>
                          <a:ea typeface="+mn-ea"/>
                          <a:cs typeface="+mn-cs"/>
                        </a:rPr>
                        <a:t>4. Vilka är de juridiska</a:t>
                      </a:r>
                      <a:r>
                        <a:rPr lang="sv-SE" sz="1200" b="1" kern="1200" baseline="0" dirty="0">
                          <a:solidFill>
                            <a:schemeClr val="tx1"/>
                          </a:solidFill>
                          <a:effectLst/>
                          <a:latin typeface="+mn-lt"/>
                          <a:ea typeface="+mn-ea"/>
                          <a:cs typeface="+mn-cs"/>
                        </a:rPr>
                        <a:t> </a:t>
                      </a:r>
                      <a:r>
                        <a:rPr lang="sv-SE" sz="1200" b="1" kern="1200" dirty="0">
                          <a:solidFill>
                            <a:schemeClr val="tx1"/>
                          </a:solidFill>
                          <a:effectLst/>
                          <a:latin typeface="+mn-lt"/>
                          <a:ea typeface="+mn-ea"/>
                          <a:cs typeface="+mn-cs"/>
                        </a:rPr>
                        <a:t>konsekvenserna av patientlagen?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baseline="0" dirty="0">
                          <a:solidFill>
                            <a:schemeClr val="dk1"/>
                          </a:solidFill>
                          <a:effectLst/>
                          <a:latin typeface="+mn-lt"/>
                          <a:ea typeface="+mn-ea"/>
                          <a:cs typeface="+mn-cs"/>
                        </a:rPr>
                        <a:t>Verksamhetsenkäter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sv-SE" sz="1200" b="1" kern="1200" baseline="0" dirty="0">
                        <a:solidFill>
                          <a:schemeClr val="dk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baseline="0" dirty="0">
                          <a:solidFill>
                            <a:schemeClr val="dk1"/>
                          </a:solidFill>
                          <a:effectLst/>
                          <a:latin typeface="+mn-lt"/>
                          <a:ea typeface="+mn-ea"/>
                          <a:cs typeface="+mn-cs"/>
                        </a:rPr>
                        <a:t>Inlagor från förbund och intresseorganisationer </a:t>
                      </a:r>
                    </a:p>
                    <a:p>
                      <a:endParaRPr lang="sv-SE" b="1"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200" b="1" kern="1200" dirty="0">
                          <a:solidFill>
                            <a:schemeClr val="dk1"/>
                          </a:solidFill>
                          <a:effectLst/>
                          <a:latin typeface="+mn-lt"/>
                          <a:ea typeface="+mn-ea"/>
                          <a:cs typeface="+mn-cs"/>
                        </a:rPr>
                        <a:t>2015, 2017</a:t>
                      </a:r>
                    </a:p>
                    <a:p>
                      <a:endParaRPr lang="sv-SE" b="1" dirty="0"/>
                    </a:p>
                    <a:p>
                      <a:r>
                        <a:rPr lang="sv-SE" sz="1200" b="1" kern="1200" dirty="0">
                          <a:solidFill>
                            <a:schemeClr val="dk1"/>
                          </a:solidFill>
                          <a:effectLst/>
                          <a:latin typeface="+mn-lt"/>
                          <a:ea typeface="+mn-ea"/>
                          <a:cs typeface="+mn-cs"/>
                        </a:rPr>
                        <a:t>2017</a:t>
                      </a:r>
                    </a:p>
                  </a:txBody>
                  <a:tcPr/>
                </a:tc>
                <a:extLst>
                  <a:ext uri="{0D108BD9-81ED-4DB2-BD59-A6C34878D82A}">
                    <a16:rowId xmlns:a16="http://schemas.microsoft.com/office/drawing/2014/main" val="990336505"/>
                  </a:ext>
                </a:extLst>
              </a:tr>
            </a:tbl>
          </a:graphicData>
        </a:graphic>
      </p:graphicFrame>
    </p:spTree>
    <p:extLst>
      <p:ext uri="{BB962C8B-B14F-4D97-AF65-F5344CB8AC3E}">
        <p14:creationId xmlns:p14="http://schemas.microsoft.com/office/powerpoint/2010/main" val="3487756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Implementering </a:t>
            </a:r>
            <a:br>
              <a:rPr lang="sv-SE" dirty="0"/>
            </a:br>
            <a:endParaRPr lang="sv-SE" dirty="0"/>
          </a:p>
        </p:txBody>
      </p:sp>
      <p:sp>
        <p:nvSpPr>
          <p:cNvPr id="3" name="Platshållare för datum 2"/>
          <p:cNvSpPr>
            <a:spLocks noGrp="1"/>
          </p:cNvSpPr>
          <p:nvPr>
            <p:ph type="dt" sz="half" idx="10"/>
          </p:nvPr>
        </p:nvSpPr>
        <p:spPr/>
        <p:txBody>
          <a:bodyPr/>
          <a:lstStyle/>
          <a:p>
            <a:fld id="{D93EE870-7DF0-413F-A382-1779D4E08887}" type="datetime1">
              <a:rPr lang="sv-SE" smtClean="0"/>
              <a:t>2018-06-04</a:t>
            </a:fld>
            <a:endParaRPr lang="sv-SE" dirty="0"/>
          </a:p>
        </p:txBody>
      </p:sp>
      <p:sp>
        <p:nvSpPr>
          <p:cNvPr id="4" name="Platshållare för text 3"/>
          <p:cNvSpPr>
            <a:spLocks noGrp="1"/>
          </p:cNvSpPr>
          <p:nvPr>
            <p:ph type="body" sz="quarter" idx="13"/>
          </p:nvPr>
        </p:nvSpPr>
        <p:spPr>
          <a:xfrm>
            <a:off x="801688" y="1399142"/>
            <a:ext cx="6959600" cy="4368458"/>
          </a:xfrm>
        </p:spPr>
        <p:txBody>
          <a:bodyPr/>
          <a:lstStyle/>
          <a:p>
            <a:endParaRPr lang="sv-SE" dirty="0"/>
          </a:p>
          <a:p>
            <a:pPr marL="457200" indent="-457200">
              <a:buFont typeface="Arial" panose="020B0604020202020204" pitchFamily="34" charset="0"/>
              <a:buChar char="•"/>
            </a:pPr>
            <a:r>
              <a:rPr lang="sv-SE" sz="2000" dirty="0">
                <a:solidFill>
                  <a:schemeClr val="tx1"/>
                </a:solidFill>
              </a:rPr>
              <a:t>I princip har personal inom samtliga verksamheter fått information om PL enligt uppgifter från verksamhetschefer. </a:t>
            </a:r>
            <a:endParaRPr lang="sv-SE" sz="2000" dirty="0"/>
          </a:p>
          <a:p>
            <a:pPr marL="457200" indent="-457200">
              <a:buFont typeface="Arial" panose="020B0604020202020204" pitchFamily="34" charset="0"/>
              <a:buChar char="•"/>
            </a:pPr>
            <a:r>
              <a:rPr lang="sv-SE" sz="2000" dirty="0"/>
              <a:t>Vid ungefär 65 procent av verksamheterna har personal genomgått utbildning kring centrala delar av PL som berör hjälpmedel. Stor ökning mellan 2015 och 2017. </a:t>
            </a:r>
          </a:p>
          <a:p>
            <a:pPr marL="457200" indent="-457200">
              <a:buFont typeface="Arial" panose="020B0604020202020204" pitchFamily="34" charset="0"/>
              <a:buChar char="•"/>
            </a:pPr>
            <a:r>
              <a:rPr lang="sv-SE" sz="2000" dirty="0"/>
              <a:t>80 procent av verksamheterna uppger att de använder styrande dokument för följsamhet mot PL. </a:t>
            </a:r>
          </a:p>
          <a:p>
            <a:pPr marL="457200" indent="-457200">
              <a:buFont typeface="Arial" panose="020B0604020202020204" pitchFamily="34" charset="0"/>
              <a:buChar char="•"/>
            </a:pPr>
            <a:endParaRPr lang="sv-SE" sz="2000" dirty="0"/>
          </a:p>
          <a:p>
            <a:pPr marL="457200" indent="-457200">
              <a:buFont typeface="Arial" panose="020B0604020202020204" pitchFamily="34" charset="0"/>
              <a:buChar char="•"/>
            </a:pPr>
            <a:endParaRPr lang="sv-SE" sz="2000" dirty="0"/>
          </a:p>
        </p:txBody>
      </p:sp>
    </p:spTree>
    <p:extLst>
      <p:ext uri="{BB962C8B-B14F-4D97-AF65-F5344CB8AC3E}">
        <p14:creationId xmlns:p14="http://schemas.microsoft.com/office/powerpoint/2010/main" val="4184693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01687" y="687600"/>
            <a:ext cx="7284693" cy="1296144"/>
          </a:xfrm>
        </p:spPr>
        <p:txBody>
          <a:bodyPr/>
          <a:lstStyle/>
          <a:p>
            <a:r>
              <a:rPr lang="sv-SE" altLang="sv-SE" sz="2800"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rPr>
              <a:t>Användning av styrande dokument i hjälpmedelsverksamheterna för att </a:t>
            </a:r>
            <a:br>
              <a:rPr lang="sv-SE" altLang="sv-SE" sz="2800"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rPr>
            </a:br>
            <a:r>
              <a:rPr lang="sv-SE" altLang="sv-SE" sz="2800" dirty="0">
                <a:solidFill>
                  <a:srgbClr val="000000"/>
                </a:solidFill>
                <a:latin typeface="Century Gothic" panose="020B0502020202020204" pitchFamily="34" charset="0"/>
                <a:ea typeface="Times New Roman" panose="02020603050405020304" pitchFamily="18" charset="0"/>
                <a:cs typeface="Times New Roman" panose="02020603050405020304" pitchFamily="18" charset="0"/>
              </a:rPr>
              <a:t>säkerställa patientlagens bestämmelser</a:t>
            </a:r>
            <a:endParaRPr lang="sv-SE" sz="2800" dirty="0"/>
          </a:p>
        </p:txBody>
      </p:sp>
      <p:sp>
        <p:nvSpPr>
          <p:cNvPr id="3" name="Platshållare för datum 2"/>
          <p:cNvSpPr>
            <a:spLocks noGrp="1"/>
          </p:cNvSpPr>
          <p:nvPr>
            <p:ph type="dt" sz="half" idx="10"/>
          </p:nvPr>
        </p:nvSpPr>
        <p:spPr/>
        <p:txBody>
          <a:bodyPr/>
          <a:lstStyle/>
          <a:p>
            <a:fld id="{B1E1B968-7FDD-4342-9128-E4EE1FFE8053}" type="datetime1">
              <a:rPr lang="sv-SE" smtClean="0"/>
              <a:t>2018-06-04</a:t>
            </a:fld>
            <a:endParaRPr lang="sv-SE" dirty="0"/>
          </a:p>
        </p:txBody>
      </p:sp>
      <p:sp>
        <p:nvSpPr>
          <p:cNvPr id="4" name="Platshållare för text 3"/>
          <p:cNvSpPr>
            <a:spLocks noGrp="1"/>
          </p:cNvSpPr>
          <p:nvPr>
            <p:ph type="body" sz="quarter" idx="13"/>
          </p:nvPr>
        </p:nvSpPr>
        <p:spPr/>
        <p:txBody>
          <a:bodyPr/>
          <a:lstStyle/>
          <a:p>
            <a:endParaRPr lang="sv-SE" dirty="0"/>
          </a:p>
        </p:txBody>
      </p:sp>
      <p:graphicFrame>
        <p:nvGraphicFramePr>
          <p:cNvPr id="5" name="Tabell 4"/>
          <p:cNvGraphicFramePr>
            <a:graphicFrameLocks noGrp="1"/>
          </p:cNvGraphicFramePr>
          <p:nvPr>
            <p:extLst/>
          </p:nvPr>
        </p:nvGraphicFramePr>
        <p:xfrm>
          <a:off x="820186" y="2059200"/>
          <a:ext cx="6933102" cy="3708400"/>
        </p:xfrm>
        <a:graphic>
          <a:graphicData uri="http://schemas.openxmlformats.org/drawingml/2006/table">
            <a:tbl>
              <a:tblPr firstRow="1" bandRow="1">
                <a:tableStyleId>{21E4AEA4-8DFA-4A89-87EB-49C32662AFE0}</a:tableStyleId>
              </a:tblPr>
              <a:tblGrid>
                <a:gridCol w="5481462">
                  <a:extLst>
                    <a:ext uri="{9D8B030D-6E8A-4147-A177-3AD203B41FA5}">
                      <a16:colId xmlns:a16="http://schemas.microsoft.com/office/drawing/2014/main" val="1757481386"/>
                    </a:ext>
                  </a:extLst>
                </a:gridCol>
                <a:gridCol w="782198">
                  <a:extLst>
                    <a:ext uri="{9D8B030D-6E8A-4147-A177-3AD203B41FA5}">
                      <a16:colId xmlns:a16="http://schemas.microsoft.com/office/drawing/2014/main" val="2125778069"/>
                    </a:ext>
                  </a:extLst>
                </a:gridCol>
                <a:gridCol w="669442">
                  <a:extLst>
                    <a:ext uri="{9D8B030D-6E8A-4147-A177-3AD203B41FA5}">
                      <a16:colId xmlns:a16="http://schemas.microsoft.com/office/drawing/2014/main" val="2058550818"/>
                    </a:ext>
                  </a:extLst>
                </a:gridCol>
              </a:tblGrid>
              <a:tr h="741680">
                <a:tc>
                  <a:txBody>
                    <a:bodyPr/>
                    <a:lstStyle/>
                    <a:p>
                      <a:pPr marL="0" algn="l" defTabSz="914400" rtl="0" eaLnBrk="1" latinLnBrk="0" hangingPunct="1">
                        <a:lnSpc>
                          <a:spcPts val="1320"/>
                        </a:lnSpc>
                        <a:spcBef>
                          <a:spcPts val="100"/>
                        </a:spcBef>
                        <a:spcAft>
                          <a:spcPts val="100"/>
                        </a:spcAft>
                      </a:pPr>
                      <a:r>
                        <a:rPr lang="sv-SE" sz="1600" b="1" kern="1200">
                          <a:solidFill>
                            <a:schemeClr val="dk1"/>
                          </a:solidFill>
                          <a:latin typeface="+mn-lt"/>
                          <a:ea typeface="+mn-ea"/>
                          <a:cs typeface="+mn-cs"/>
                        </a:rPr>
                        <a:t>Patientlagens fyra centrala delar</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1" kern="1200">
                          <a:solidFill>
                            <a:schemeClr val="dk1"/>
                          </a:solidFill>
                          <a:latin typeface="+mn-lt"/>
                          <a:ea typeface="+mn-ea"/>
                          <a:cs typeface="+mn-cs"/>
                        </a:rPr>
                        <a:t>2015</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1" kern="1200" dirty="0">
                          <a:solidFill>
                            <a:schemeClr val="dk1"/>
                          </a:solidFill>
                          <a:latin typeface="+mn-lt"/>
                          <a:ea typeface="+mn-ea"/>
                          <a:cs typeface="+mn-cs"/>
                        </a:rPr>
                        <a:t>2017</a:t>
                      </a:r>
                    </a:p>
                  </a:txBody>
                  <a:tcPr marL="68580" marR="68580" marT="0" marB="0" anchor="ctr"/>
                </a:tc>
                <a:extLst>
                  <a:ext uri="{0D108BD9-81ED-4DB2-BD59-A6C34878D82A}">
                    <a16:rowId xmlns:a16="http://schemas.microsoft.com/office/drawing/2014/main" val="276294837"/>
                  </a:ext>
                </a:extLst>
              </a:tr>
              <a:tr h="741680">
                <a:tc>
                  <a:txBody>
                    <a:bodyPr/>
                    <a:lstStyle/>
                    <a:p>
                      <a:pPr marL="0" algn="l" defTabSz="914400" rtl="0" eaLnBrk="1" latinLnBrk="0" hangingPunct="1">
                        <a:lnSpc>
                          <a:spcPct val="100000"/>
                        </a:lnSpc>
                        <a:spcBef>
                          <a:spcPts val="100"/>
                        </a:spcBef>
                        <a:spcAft>
                          <a:spcPts val="100"/>
                        </a:spcAft>
                      </a:pPr>
                      <a:r>
                        <a:rPr lang="sv-SE" sz="1600" b="0" kern="1200" dirty="0">
                          <a:solidFill>
                            <a:schemeClr val="dk1"/>
                          </a:solidFill>
                          <a:latin typeface="+mn-lt"/>
                          <a:ea typeface="+mn-ea"/>
                          <a:cs typeface="+mn-cs"/>
                        </a:rPr>
                        <a:t>Patienten ska ges information om vilka hjälpmedel som finns</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0" kern="1200">
                          <a:solidFill>
                            <a:schemeClr val="dk1"/>
                          </a:solidFill>
                          <a:latin typeface="+mn-lt"/>
                          <a:ea typeface="+mn-ea"/>
                          <a:cs typeface="+mn-cs"/>
                        </a:rPr>
                        <a:t>80</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0" kern="1200" dirty="0">
                          <a:solidFill>
                            <a:schemeClr val="dk1"/>
                          </a:solidFill>
                          <a:latin typeface="+mn-lt"/>
                          <a:ea typeface="+mn-ea"/>
                          <a:cs typeface="+mn-cs"/>
                        </a:rPr>
                        <a:t>82</a:t>
                      </a:r>
                    </a:p>
                  </a:txBody>
                  <a:tcPr marL="68580" marR="68580" marT="0" marB="0" anchor="ctr"/>
                </a:tc>
                <a:extLst>
                  <a:ext uri="{0D108BD9-81ED-4DB2-BD59-A6C34878D82A}">
                    <a16:rowId xmlns:a16="http://schemas.microsoft.com/office/drawing/2014/main" val="2704404349"/>
                  </a:ext>
                </a:extLst>
              </a:tr>
              <a:tr h="741680">
                <a:tc>
                  <a:txBody>
                    <a:bodyPr/>
                    <a:lstStyle/>
                    <a:p>
                      <a:pPr marL="0" algn="l" defTabSz="914400" rtl="0" eaLnBrk="1" latinLnBrk="0" hangingPunct="1">
                        <a:lnSpc>
                          <a:spcPct val="100000"/>
                        </a:lnSpc>
                        <a:spcBef>
                          <a:spcPts val="100"/>
                        </a:spcBef>
                        <a:spcAft>
                          <a:spcPts val="100"/>
                        </a:spcAft>
                      </a:pPr>
                      <a:r>
                        <a:rPr lang="sv-SE" sz="1600" b="0" kern="1200" dirty="0">
                          <a:solidFill>
                            <a:schemeClr val="dk1"/>
                          </a:solidFill>
                          <a:latin typeface="+mn-lt"/>
                          <a:ea typeface="+mn-ea"/>
                          <a:cs typeface="+mn-cs"/>
                        </a:rPr>
                        <a:t>Försäkran om att mottagaren förstått den lämnade informationen </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0" kern="1200">
                          <a:solidFill>
                            <a:schemeClr val="dk1"/>
                          </a:solidFill>
                          <a:latin typeface="+mn-lt"/>
                          <a:ea typeface="+mn-ea"/>
                          <a:cs typeface="+mn-cs"/>
                        </a:rPr>
                        <a:t>78</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0" kern="1200">
                          <a:solidFill>
                            <a:schemeClr val="dk1"/>
                          </a:solidFill>
                          <a:latin typeface="+mn-lt"/>
                          <a:ea typeface="+mn-ea"/>
                          <a:cs typeface="+mn-cs"/>
                        </a:rPr>
                        <a:t>79</a:t>
                      </a:r>
                    </a:p>
                  </a:txBody>
                  <a:tcPr marL="68580" marR="68580" marT="0" marB="0" anchor="ctr"/>
                </a:tc>
                <a:extLst>
                  <a:ext uri="{0D108BD9-81ED-4DB2-BD59-A6C34878D82A}">
                    <a16:rowId xmlns:a16="http://schemas.microsoft.com/office/drawing/2014/main" val="483210877"/>
                  </a:ext>
                </a:extLst>
              </a:tr>
              <a:tr h="741680">
                <a:tc>
                  <a:txBody>
                    <a:bodyPr/>
                    <a:lstStyle/>
                    <a:p>
                      <a:pPr marL="0" algn="l" defTabSz="914400" rtl="0" eaLnBrk="1" latinLnBrk="0" hangingPunct="1">
                        <a:lnSpc>
                          <a:spcPct val="100000"/>
                        </a:lnSpc>
                        <a:spcBef>
                          <a:spcPts val="100"/>
                        </a:spcBef>
                        <a:spcAft>
                          <a:spcPts val="100"/>
                        </a:spcAft>
                      </a:pPr>
                      <a:r>
                        <a:rPr lang="sv-SE" sz="1600" b="0" kern="1200" dirty="0">
                          <a:solidFill>
                            <a:schemeClr val="dk1"/>
                          </a:solidFill>
                          <a:latin typeface="+mn-lt"/>
                          <a:ea typeface="+mn-ea"/>
                          <a:cs typeface="+mn-cs"/>
                        </a:rPr>
                        <a:t>Patienten ska ha möjlighet att välja hjälpmedel</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0" kern="1200">
                          <a:solidFill>
                            <a:schemeClr val="dk1"/>
                          </a:solidFill>
                          <a:latin typeface="+mn-lt"/>
                          <a:ea typeface="+mn-ea"/>
                          <a:cs typeface="+mn-cs"/>
                        </a:rPr>
                        <a:t>76</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0" kern="1200">
                          <a:solidFill>
                            <a:schemeClr val="dk1"/>
                          </a:solidFill>
                          <a:latin typeface="+mn-lt"/>
                          <a:ea typeface="+mn-ea"/>
                          <a:cs typeface="+mn-cs"/>
                        </a:rPr>
                        <a:t>75</a:t>
                      </a:r>
                    </a:p>
                  </a:txBody>
                  <a:tcPr marL="68580" marR="68580" marT="0" marB="0" anchor="ctr"/>
                </a:tc>
                <a:extLst>
                  <a:ext uri="{0D108BD9-81ED-4DB2-BD59-A6C34878D82A}">
                    <a16:rowId xmlns:a16="http://schemas.microsoft.com/office/drawing/2014/main" val="3420197198"/>
                  </a:ext>
                </a:extLst>
              </a:tr>
              <a:tr h="741680">
                <a:tc>
                  <a:txBody>
                    <a:bodyPr/>
                    <a:lstStyle/>
                    <a:p>
                      <a:pPr marL="0" algn="l" defTabSz="914400" rtl="0" eaLnBrk="1" latinLnBrk="0" hangingPunct="1">
                        <a:lnSpc>
                          <a:spcPct val="100000"/>
                        </a:lnSpc>
                        <a:spcBef>
                          <a:spcPts val="100"/>
                        </a:spcBef>
                        <a:spcAft>
                          <a:spcPts val="100"/>
                        </a:spcAft>
                      </a:pPr>
                      <a:r>
                        <a:rPr lang="sv-SE" sz="1600" b="0" kern="1200" dirty="0">
                          <a:solidFill>
                            <a:schemeClr val="dk1"/>
                          </a:solidFill>
                          <a:latin typeface="+mn-lt"/>
                          <a:ea typeface="+mn-ea"/>
                          <a:cs typeface="+mn-cs"/>
                        </a:rPr>
                        <a:t>Patienten ska få det valda hjälpmedlet om det svarar mot behov </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0" kern="1200">
                          <a:solidFill>
                            <a:schemeClr val="dk1"/>
                          </a:solidFill>
                          <a:latin typeface="+mn-lt"/>
                          <a:ea typeface="+mn-ea"/>
                          <a:cs typeface="+mn-cs"/>
                        </a:rPr>
                        <a:t>80</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0" kern="1200" dirty="0">
                          <a:solidFill>
                            <a:schemeClr val="dk1"/>
                          </a:solidFill>
                          <a:latin typeface="+mn-lt"/>
                          <a:ea typeface="+mn-ea"/>
                          <a:cs typeface="+mn-cs"/>
                        </a:rPr>
                        <a:t>78</a:t>
                      </a:r>
                    </a:p>
                  </a:txBody>
                  <a:tcPr marL="68580" marR="68580" marT="0" marB="0" anchor="ctr"/>
                </a:tc>
                <a:extLst>
                  <a:ext uri="{0D108BD9-81ED-4DB2-BD59-A6C34878D82A}">
                    <a16:rowId xmlns:a16="http://schemas.microsoft.com/office/drawing/2014/main" val="2429253559"/>
                  </a:ext>
                </a:extLst>
              </a:tr>
            </a:tbl>
          </a:graphicData>
        </a:graphic>
      </p:graphicFrame>
    </p:spTree>
    <p:extLst>
      <p:ext uri="{BB962C8B-B14F-4D97-AF65-F5344CB8AC3E}">
        <p14:creationId xmlns:p14="http://schemas.microsoft.com/office/powerpoint/2010/main" val="19932283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pPr lvl="0" eaLnBrk="0" fontAlgn="base" hangingPunct="0">
              <a:spcAft>
                <a:spcPct val="0"/>
              </a:spcAft>
            </a:pPr>
            <a:r>
              <a:rPr lang="sv-SE" altLang="sv-SE" dirty="0"/>
              <a:t>Chefers uppfattning av patientlagens konsekvenser 2017</a:t>
            </a:r>
            <a:endParaRPr lang="sv-SE" dirty="0"/>
          </a:p>
        </p:txBody>
      </p:sp>
      <p:sp>
        <p:nvSpPr>
          <p:cNvPr id="3" name="Platshållare för datum 2"/>
          <p:cNvSpPr>
            <a:spLocks noGrp="1"/>
          </p:cNvSpPr>
          <p:nvPr>
            <p:ph type="dt" sz="half" idx="10"/>
          </p:nvPr>
        </p:nvSpPr>
        <p:spPr/>
        <p:txBody>
          <a:bodyPr/>
          <a:lstStyle/>
          <a:p>
            <a:fld id="{B1E1B968-7FDD-4342-9128-E4EE1FFE8053}" type="datetime1">
              <a:rPr lang="sv-SE" smtClean="0"/>
              <a:t>2018-06-04</a:t>
            </a:fld>
            <a:endParaRPr lang="sv-SE" dirty="0"/>
          </a:p>
        </p:txBody>
      </p:sp>
      <p:sp>
        <p:nvSpPr>
          <p:cNvPr id="6" name="Rectangle 1"/>
          <p:cNvSpPr>
            <a:spLocks noGrp="1" noChangeArrowheads="1"/>
          </p:cNvSpPr>
          <p:nvPr>
            <p:ph type="body" sz="quarter" idx="13"/>
          </p:nvPr>
        </p:nvSpPr>
        <p:spPr bwMode="auto">
          <a:xfrm>
            <a:off x="801688" y="3805678"/>
            <a:ext cx="213520"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sv-SE" altLang="sv-SE" sz="800" b="0" i="0" u="none" strike="noStrike" cap="none" normalizeH="0" baseline="0" dirty="0">
                <a:ln>
                  <a:noFill/>
                </a:ln>
                <a:solidFill>
                  <a:srgbClr val="000000"/>
                </a:solidFill>
                <a:effectLst/>
                <a:latin typeface="Century Gothic" panose="020B0502020202020204" pitchFamily="34" charset="0"/>
                <a:ea typeface="Times New Roman" panose="02020603050405020304" pitchFamily="18" charset="0"/>
                <a:cs typeface="Times New Roman" panose="02020603050405020304" pitchFamily="18" charset="0"/>
              </a:rPr>
              <a:t>.</a:t>
            </a:r>
            <a:endParaRPr kumimoji="0" lang="sv-SE" altLang="sv-SE" sz="1800" b="0" i="0" u="none" strike="noStrike" cap="none" normalizeH="0" baseline="0" dirty="0">
              <a:ln>
                <a:noFill/>
              </a:ln>
              <a:solidFill>
                <a:schemeClr val="tx1"/>
              </a:solidFill>
              <a:effectLst/>
              <a:latin typeface="Arial" panose="020B0604020202020204" pitchFamily="34" charset="0"/>
            </a:endParaRPr>
          </a:p>
        </p:txBody>
      </p:sp>
      <p:graphicFrame>
        <p:nvGraphicFramePr>
          <p:cNvPr id="7" name="Tabell 6"/>
          <p:cNvGraphicFramePr>
            <a:graphicFrameLocks noGrp="1"/>
          </p:cNvGraphicFramePr>
          <p:nvPr>
            <p:extLst/>
          </p:nvPr>
        </p:nvGraphicFramePr>
        <p:xfrm>
          <a:off x="892366" y="2126256"/>
          <a:ext cx="6621138" cy="3316076"/>
        </p:xfrm>
        <a:graphic>
          <a:graphicData uri="http://schemas.openxmlformats.org/drawingml/2006/table">
            <a:tbl>
              <a:tblPr firstRow="1" bandRow="1">
                <a:tableStyleId>{21E4AEA4-8DFA-4A89-87EB-49C32662AFE0}</a:tableStyleId>
              </a:tblPr>
              <a:tblGrid>
                <a:gridCol w="2153865">
                  <a:extLst>
                    <a:ext uri="{9D8B030D-6E8A-4147-A177-3AD203B41FA5}">
                      <a16:colId xmlns:a16="http://schemas.microsoft.com/office/drawing/2014/main" val="1049298813"/>
                    </a:ext>
                  </a:extLst>
                </a:gridCol>
                <a:gridCol w="1582159">
                  <a:extLst>
                    <a:ext uri="{9D8B030D-6E8A-4147-A177-3AD203B41FA5}">
                      <a16:colId xmlns:a16="http://schemas.microsoft.com/office/drawing/2014/main" val="1607357700"/>
                    </a:ext>
                  </a:extLst>
                </a:gridCol>
                <a:gridCol w="1781591">
                  <a:extLst>
                    <a:ext uri="{9D8B030D-6E8A-4147-A177-3AD203B41FA5}">
                      <a16:colId xmlns:a16="http://schemas.microsoft.com/office/drawing/2014/main" val="3487416719"/>
                    </a:ext>
                  </a:extLst>
                </a:gridCol>
                <a:gridCol w="1103523">
                  <a:extLst>
                    <a:ext uri="{9D8B030D-6E8A-4147-A177-3AD203B41FA5}">
                      <a16:colId xmlns:a16="http://schemas.microsoft.com/office/drawing/2014/main" val="2192277944"/>
                    </a:ext>
                  </a:extLst>
                </a:gridCol>
              </a:tblGrid>
              <a:tr h="1000304">
                <a:tc>
                  <a:txBody>
                    <a:bodyPr/>
                    <a:lstStyle/>
                    <a:p>
                      <a:pPr marL="0" algn="l" defTabSz="914400" rtl="0" eaLnBrk="1" latinLnBrk="0" hangingPunct="1">
                        <a:lnSpc>
                          <a:spcPts val="1320"/>
                        </a:lnSpc>
                        <a:spcBef>
                          <a:spcPts val="100"/>
                        </a:spcBef>
                        <a:spcAft>
                          <a:spcPts val="100"/>
                        </a:spcAft>
                      </a:pPr>
                      <a:r>
                        <a:rPr lang="sv-SE" sz="1600" b="1" kern="1200" dirty="0">
                          <a:solidFill>
                            <a:schemeClr val="dk1"/>
                          </a:solidFill>
                          <a:latin typeface="+mn-lt"/>
                          <a:ea typeface="+mn-ea"/>
                          <a:cs typeface="+mn-cs"/>
                        </a:rPr>
                        <a:t>Patientlagen har: </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1" kern="1200">
                          <a:solidFill>
                            <a:schemeClr val="dk1"/>
                          </a:solidFill>
                          <a:latin typeface="+mn-lt"/>
                          <a:ea typeface="+mn-ea"/>
                          <a:cs typeface="+mn-cs"/>
                        </a:rPr>
                        <a:t>Ja, definitivt </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1" kern="1200">
                          <a:solidFill>
                            <a:schemeClr val="dk1"/>
                          </a:solidFill>
                          <a:latin typeface="+mn-lt"/>
                          <a:ea typeface="+mn-ea"/>
                          <a:cs typeface="+mn-cs"/>
                        </a:rPr>
                        <a:t>Ja, i viss utsträckning</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1" kern="1200">
                          <a:solidFill>
                            <a:schemeClr val="dk1"/>
                          </a:solidFill>
                          <a:latin typeface="+mn-lt"/>
                          <a:ea typeface="+mn-ea"/>
                          <a:cs typeface="+mn-cs"/>
                        </a:rPr>
                        <a:t>Nej</a:t>
                      </a:r>
                    </a:p>
                  </a:txBody>
                  <a:tcPr marL="68580" marR="68580" marT="0" marB="0" anchor="ctr"/>
                </a:tc>
                <a:extLst>
                  <a:ext uri="{0D108BD9-81ED-4DB2-BD59-A6C34878D82A}">
                    <a16:rowId xmlns:a16="http://schemas.microsoft.com/office/drawing/2014/main" val="1816258744"/>
                  </a:ext>
                </a:extLst>
              </a:tr>
              <a:tr h="1000304">
                <a:tc>
                  <a:txBody>
                    <a:bodyPr/>
                    <a:lstStyle/>
                    <a:p>
                      <a:pPr marL="0" algn="l" defTabSz="914400" rtl="0" eaLnBrk="1" latinLnBrk="0" hangingPunct="1">
                        <a:lnSpc>
                          <a:spcPct val="100000"/>
                        </a:lnSpc>
                        <a:spcBef>
                          <a:spcPts val="100"/>
                        </a:spcBef>
                        <a:spcAft>
                          <a:spcPts val="100"/>
                        </a:spcAft>
                      </a:pPr>
                      <a:r>
                        <a:rPr lang="sv-SE" sz="1600" b="0" kern="1200" dirty="0">
                          <a:solidFill>
                            <a:schemeClr val="dk1"/>
                          </a:solidFill>
                          <a:latin typeface="+mn-lt"/>
                          <a:ea typeface="+mn-ea"/>
                          <a:cs typeface="+mn-cs"/>
                        </a:rPr>
                        <a:t>Förstärkt patienternas delaktighet </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0" kern="1200" dirty="0">
                          <a:solidFill>
                            <a:schemeClr val="dk1"/>
                          </a:solidFill>
                          <a:latin typeface="+mn-lt"/>
                          <a:ea typeface="+mn-ea"/>
                          <a:cs typeface="+mn-cs"/>
                        </a:rPr>
                        <a:t>15</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0" kern="1200">
                          <a:solidFill>
                            <a:schemeClr val="dk1"/>
                          </a:solidFill>
                          <a:latin typeface="+mn-lt"/>
                          <a:ea typeface="+mn-ea"/>
                          <a:cs typeface="+mn-cs"/>
                        </a:rPr>
                        <a:t>61</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0" kern="1200">
                          <a:solidFill>
                            <a:schemeClr val="dk1"/>
                          </a:solidFill>
                          <a:latin typeface="+mn-lt"/>
                          <a:ea typeface="+mn-ea"/>
                          <a:cs typeface="+mn-cs"/>
                        </a:rPr>
                        <a:t>24</a:t>
                      </a:r>
                    </a:p>
                  </a:txBody>
                  <a:tcPr marL="68580" marR="68580" marT="0" marB="0" anchor="ctr"/>
                </a:tc>
                <a:extLst>
                  <a:ext uri="{0D108BD9-81ED-4DB2-BD59-A6C34878D82A}">
                    <a16:rowId xmlns:a16="http://schemas.microsoft.com/office/drawing/2014/main" val="3097833404"/>
                  </a:ext>
                </a:extLst>
              </a:tr>
              <a:tr h="1315468">
                <a:tc>
                  <a:txBody>
                    <a:bodyPr/>
                    <a:lstStyle/>
                    <a:p>
                      <a:pPr marL="0" algn="l" defTabSz="914400" rtl="0" eaLnBrk="1" latinLnBrk="0" hangingPunct="1">
                        <a:lnSpc>
                          <a:spcPct val="100000"/>
                        </a:lnSpc>
                        <a:spcBef>
                          <a:spcPts val="100"/>
                        </a:spcBef>
                        <a:spcAft>
                          <a:spcPts val="100"/>
                        </a:spcAft>
                      </a:pPr>
                      <a:r>
                        <a:rPr lang="sv-SE" sz="1600" b="0" kern="1200" dirty="0">
                          <a:solidFill>
                            <a:schemeClr val="dk1"/>
                          </a:solidFill>
                          <a:latin typeface="+mn-lt"/>
                          <a:ea typeface="+mn-ea"/>
                          <a:cs typeface="+mn-cs"/>
                        </a:rPr>
                        <a:t>Tydliggjort verksamhetens skyldigheter gentemot patienterna </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0" kern="1200" dirty="0">
                          <a:solidFill>
                            <a:schemeClr val="dk1"/>
                          </a:solidFill>
                          <a:latin typeface="+mn-lt"/>
                          <a:ea typeface="+mn-ea"/>
                          <a:cs typeface="+mn-cs"/>
                        </a:rPr>
                        <a:t>20</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0" kern="1200">
                          <a:solidFill>
                            <a:schemeClr val="dk1"/>
                          </a:solidFill>
                          <a:latin typeface="+mn-lt"/>
                          <a:ea typeface="+mn-ea"/>
                          <a:cs typeface="+mn-cs"/>
                        </a:rPr>
                        <a:t>68</a:t>
                      </a:r>
                    </a:p>
                  </a:txBody>
                  <a:tcPr marL="68580" marR="68580" marT="0" marB="0" anchor="ctr"/>
                </a:tc>
                <a:tc>
                  <a:txBody>
                    <a:bodyPr/>
                    <a:lstStyle/>
                    <a:p>
                      <a:pPr marL="0" algn="l" defTabSz="914400" rtl="0" eaLnBrk="1" latinLnBrk="0" hangingPunct="1">
                        <a:lnSpc>
                          <a:spcPts val="1320"/>
                        </a:lnSpc>
                        <a:spcBef>
                          <a:spcPts val="100"/>
                        </a:spcBef>
                        <a:spcAft>
                          <a:spcPts val="100"/>
                        </a:spcAft>
                      </a:pPr>
                      <a:r>
                        <a:rPr lang="sv-SE" sz="1600" b="0" kern="1200" dirty="0">
                          <a:solidFill>
                            <a:schemeClr val="dk1"/>
                          </a:solidFill>
                          <a:latin typeface="+mn-lt"/>
                          <a:ea typeface="+mn-ea"/>
                          <a:cs typeface="+mn-cs"/>
                        </a:rPr>
                        <a:t>12</a:t>
                      </a:r>
                    </a:p>
                  </a:txBody>
                  <a:tcPr marL="68580" marR="68580" marT="0" marB="0" anchor="ctr"/>
                </a:tc>
                <a:extLst>
                  <a:ext uri="{0D108BD9-81ED-4DB2-BD59-A6C34878D82A}">
                    <a16:rowId xmlns:a16="http://schemas.microsoft.com/office/drawing/2014/main" val="3107756921"/>
                  </a:ext>
                </a:extLst>
              </a:tr>
            </a:tbl>
          </a:graphicData>
        </a:graphic>
      </p:graphicFrame>
    </p:spTree>
    <p:extLst>
      <p:ext uri="{BB962C8B-B14F-4D97-AF65-F5344CB8AC3E}">
        <p14:creationId xmlns:p14="http://schemas.microsoft.com/office/powerpoint/2010/main" val="33518415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Olika uppfattningar om ändamålsenligheten med PL</a:t>
            </a:r>
          </a:p>
        </p:txBody>
      </p:sp>
      <p:sp>
        <p:nvSpPr>
          <p:cNvPr id="3" name="Platshållare för datum 2"/>
          <p:cNvSpPr>
            <a:spLocks noGrp="1"/>
          </p:cNvSpPr>
          <p:nvPr>
            <p:ph type="dt" sz="half" idx="10"/>
          </p:nvPr>
        </p:nvSpPr>
        <p:spPr/>
        <p:txBody>
          <a:bodyPr/>
          <a:lstStyle/>
          <a:p>
            <a:fld id="{69BEEC5D-1096-4279-8290-10BE58042B1E}" type="datetime1">
              <a:rPr lang="sv-SE" smtClean="0"/>
              <a:t>2018-06-04</a:t>
            </a:fld>
            <a:endParaRPr lang="sv-SE" dirty="0"/>
          </a:p>
        </p:txBody>
      </p:sp>
      <p:sp>
        <p:nvSpPr>
          <p:cNvPr id="4" name="Platshållare för text 3"/>
          <p:cNvSpPr>
            <a:spLocks noGrp="1"/>
          </p:cNvSpPr>
          <p:nvPr>
            <p:ph type="body" sz="quarter" idx="13"/>
          </p:nvPr>
        </p:nvSpPr>
        <p:spPr/>
        <p:txBody>
          <a:bodyPr/>
          <a:lstStyle/>
          <a:p>
            <a:pPr marL="342900" indent="-342900">
              <a:buFont typeface="Arial" panose="020B0604020202020204" pitchFamily="34" charset="0"/>
              <a:buChar char="•"/>
            </a:pPr>
            <a:r>
              <a:rPr lang="sv-SE" sz="2000" i="1" dirty="0"/>
              <a:t>Patientlagen gjorde oss på Habiliteringen uppmärksamma på vikten av att kommunicera på ett tydligt och begripligt sätt. Vi har under senare år utvecklat kommunikation via </a:t>
            </a:r>
            <a:r>
              <a:rPr lang="sv-SE" sz="2000" i="1" dirty="0" err="1"/>
              <a:t>bildstöd</a:t>
            </a:r>
            <a:r>
              <a:rPr lang="sv-SE" sz="2000" i="1" dirty="0"/>
              <a:t>, samtalsmattor, förberedelsematerial inför planer, förberedande material inför besök. (Chef inom habilitering)</a:t>
            </a:r>
          </a:p>
          <a:p>
            <a:endParaRPr lang="sv-SE" sz="2000" i="1" dirty="0"/>
          </a:p>
          <a:p>
            <a:pPr marL="342900" indent="-342900">
              <a:buFont typeface="Arial" panose="020B0604020202020204" pitchFamily="34" charset="0"/>
              <a:buChar char="•"/>
            </a:pPr>
            <a:r>
              <a:rPr lang="sv-SE" sz="2000" i="1" dirty="0"/>
              <a:t>Mycket av det som patientlagen innefattar har vi tagit i beaktande sedan tidigare i vår policy. (Chef vid hörcentral)</a:t>
            </a:r>
          </a:p>
          <a:p>
            <a:endParaRPr lang="sv-SE" sz="2000" i="1" dirty="0"/>
          </a:p>
          <a:p>
            <a:endParaRPr lang="sv-SE" dirty="0"/>
          </a:p>
        </p:txBody>
      </p:sp>
    </p:spTree>
    <p:extLst>
      <p:ext uri="{BB962C8B-B14F-4D97-AF65-F5344CB8AC3E}">
        <p14:creationId xmlns:p14="http://schemas.microsoft.com/office/powerpoint/2010/main" val="4026610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Resultat delaktighet och valfrihet </a:t>
            </a:r>
            <a:br>
              <a:rPr lang="sv-SE" dirty="0"/>
            </a:br>
            <a:endParaRPr lang="sv-SE" dirty="0"/>
          </a:p>
        </p:txBody>
      </p:sp>
      <p:sp>
        <p:nvSpPr>
          <p:cNvPr id="3" name="Platshållare för datum 2"/>
          <p:cNvSpPr>
            <a:spLocks noGrp="1"/>
          </p:cNvSpPr>
          <p:nvPr>
            <p:ph type="dt" sz="half" idx="10"/>
          </p:nvPr>
        </p:nvSpPr>
        <p:spPr/>
        <p:txBody>
          <a:bodyPr/>
          <a:lstStyle/>
          <a:p>
            <a:fld id="{DFB78E51-EC73-4190-B3D7-FFBD342A023D}" type="datetime1">
              <a:rPr lang="sv-SE" smtClean="0"/>
              <a:t>2018-06-04</a:t>
            </a:fld>
            <a:endParaRPr lang="sv-SE" dirty="0"/>
          </a:p>
        </p:txBody>
      </p:sp>
      <p:sp>
        <p:nvSpPr>
          <p:cNvPr id="4" name="Platshållare för text 3"/>
          <p:cNvSpPr>
            <a:spLocks noGrp="1"/>
          </p:cNvSpPr>
          <p:nvPr>
            <p:ph type="body" sz="quarter" idx="13"/>
          </p:nvPr>
        </p:nvSpPr>
        <p:spPr>
          <a:xfrm>
            <a:off x="801688" y="1696598"/>
            <a:ext cx="6959600" cy="4071002"/>
          </a:xfrm>
        </p:spPr>
        <p:txBody>
          <a:bodyPr/>
          <a:lstStyle/>
          <a:p>
            <a:pPr marL="457200" indent="-457200">
              <a:buFont typeface="Arial" panose="020B0604020202020204" pitchFamily="34" charset="0"/>
              <a:buChar char="•"/>
            </a:pPr>
            <a:r>
              <a:rPr lang="sv-SE" sz="2000" dirty="0"/>
              <a:t>Upplevelsen av delaktighet och valfrihet har inte ökat under studerad period. </a:t>
            </a:r>
          </a:p>
          <a:p>
            <a:pPr marL="457200" indent="-457200">
              <a:buFont typeface="Arial" panose="020B0604020202020204" pitchFamily="34" charset="0"/>
              <a:buChar char="•"/>
            </a:pPr>
            <a:endParaRPr lang="sv-SE" sz="2000" dirty="0"/>
          </a:p>
          <a:p>
            <a:pPr marL="457200" indent="-457200">
              <a:buFont typeface="Arial" panose="020B0604020202020204" pitchFamily="34" charset="0"/>
              <a:buChar char="•"/>
            </a:pPr>
            <a:r>
              <a:rPr lang="sv-SE" sz="2000" dirty="0"/>
              <a:t>Ungefär 90 procent </a:t>
            </a:r>
            <a:r>
              <a:rPr lang="sv-SE" sz="2000" dirty="0">
                <a:solidFill>
                  <a:schemeClr val="tx1"/>
                </a:solidFill>
              </a:rPr>
              <a:t>av </a:t>
            </a:r>
            <a:r>
              <a:rPr lang="sv-SE" sz="2000" dirty="0"/>
              <a:t>hjälpmedelsanvändarna anger att de varit helt eller delvis delaktiga i val av hjälpmedel. Kvinnor upplever en något högre delaktighet än män. Äldre upplever högre delaktighet än yngre. </a:t>
            </a:r>
          </a:p>
          <a:p>
            <a:endParaRPr lang="sv-SE" sz="2000" dirty="0"/>
          </a:p>
          <a:p>
            <a:pPr marL="457200" indent="-457200">
              <a:buFont typeface="Arial" panose="020B0604020202020204" pitchFamily="34" charset="0"/>
              <a:buChar char="•"/>
            </a:pPr>
            <a:r>
              <a:rPr lang="sv-SE" sz="2000" dirty="0"/>
              <a:t>Över 60 procent anger att de fått tillräcklig information om alternativa modeller/versioner till det hjälpmedel som förskrivits när sådana funnits. </a:t>
            </a:r>
          </a:p>
          <a:p>
            <a:pPr marL="457200" indent="-457200">
              <a:buFont typeface="Arial" panose="020B0604020202020204" pitchFamily="34" charset="0"/>
              <a:buChar char="•"/>
            </a:pPr>
            <a:endParaRPr lang="sv-SE" sz="2000" dirty="0"/>
          </a:p>
          <a:p>
            <a:endParaRPr lang="sv-SE" dirty="0"/>
          </a:p>
          <a:p>
            <a:endParaRPr lang="sv-SE" dirty="0"/>
          </a:p>
        </p:txBody>
      </p:sp>
    </p:spTree>
    <p:extLst>
      <p:ext uri="{BB962C8B-B14F-4D97-AF65-F5344CB8AC3E}">
        <p14:creationId xmlns:p14="http://schemas.microsoft.com/office/powerpoint/2010/main" val="32068706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Citat delaktighet och valfrihet </a:t>
            </a:r>
          </a:p>
        </p:txBody>
      </p:sp>
      <p:sp>
        <p:nvSpPr>
          <p:cNvPr id="3" name="Platshållare för datum 2"/>
          <p:cNvSpPr>
            <a:spLocks noGrp="1"/>
          </p:cNvSpPr>
          <p:nvPr>
            <p:ph type="dt" sz="half" idx="10"/>
          </p:nvPr>
        </p:nvSpPr>
        <p:spPr/>
        <p:txBody>
          <a:bodyPr/>
          <a:lstStyle/>
          <a:p>
            <a:fld id="{2CA2CA2F-2F76-45B3-92AE-B4188788DB99}" type="datetime1">
              <a:rPr lang="sv-SE" smtClean="0"/>
              <a:t>2018-06-04</a:t>
            </a:fld>
            <a:endParaRPr lang="sv-SE" dirty="0"/>
          </a:p>
        </p:txBody>
      </p:sp>
      <p:sp>
        <p:nvSpPr>
          <p:cNvPr id="4" name="Platshållare för text 3"/>
          <p:cNvSpPr>
            <a:spLocks noGrp="1"/>
          </p:cNvSpPr>
          <p:nvPr>
            <p:ph type="body" sz="quarter" idx="13"/>
          </p:nvPr>
        </p:nvSpPr>
        <p:spPr>
          <a:xfrm>
            <a:off x="801688" y="1487277"/>
            <a:ext cx="6959600" cy="4280323"/>
          </a:xfrm>
        </p:spPr>
        <p:txBody>
          <a:bodyPr/>
          <a:lstStyle/>
          <a:p>
            <a:r>
              <a:rPr lang="sv-SE" sz="2000" i="1" dirty="0"/>
              <a:t>Landstinget har en fastställd hjälpmedelslista. Behöver jag något utanför detta sortiment är det väldigt krångligt och tidsödande att ta sig igenom byråkratin. (Hjälpmedelsanvändare) </a:t>
            </a:r>
          </a:p>
          <a:p>
            <a:endParaRPr lang="sv-SE" sz="2000" i="1" dirty="0"/>
          </a:p>
          <a:p>
            <a:r>
              <a:rPr lang="sv-SE" sz="2000" i="1" dirty="0"/>
              <a:t>Det som kan hindra delaktighet är en begränsad sortimentsupphandling, som försvårar för förskrivare att göra patienterna delaktiga. Rör ofta mindre vanliga hjälpmedel. (Verksamhetschef)</a:t>
            </a:r>
          </a:p>
          <a:p>
            <a:endParaRPr lang="sv-SE" sz="2000" i="1" dirty="0"/>
          </a:p>
          <a:p>
            <a:r>
              <a:rPr lang="sv-SE" sz="2000" i="1" dirty="0"/>
              <a:t>Förr ställde man hjälpmedlen bakom ett draperi för att patienten bara skulle se det förskrivaren hade valt. Nu är det en mycket öppnare attityd. (Förskrivare)</a:t>
            </a:r>
          </a:p>
          <a:p>
            <a:endParaRPr lang="sv-SE" sz="2000" i="1" dirty="0"/>
          </a:p>
          <a:p>
            <a:endParaRPr lang="sv-SE" dirty="0"/>
          </a:p>
        </p:txBody>
      </p:sp>
    </p:spTree>
    <p:extLst>
      <p:ext uri="{BB962C8B-B14F-4D97-AF65-F5344CB8AC3E}">
        <p14:creationId xmlns:p14="http://schemas.microsoft.com/office/powerpoint/2010/main" val="7512072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wipe(down)">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wipe(down)">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wipe(down)">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Delaktighet och nytta av hjälpmedel </a:t>
            </a:r>
          </a:p>
        </p:txBody>
      </p:sp>
      <p:sp>
        <p:nvSpPr>
          <p:cNvPr id="3" name="Platshållare för datum 2"/>
          <p:cNvSpPr>
            <a:spLocks noGrp="1"/>
          </p:cNvSpPr>
          <p:nvPr>
            <p:ph type="dt" sz="half" idx="10"/>
          </p:nvPr>
        </p:nvSpPr>
        <p:spPr/>
        <p:txBody>
          <a:bodyPr/>
          <a:lstStyle/>
          <a:p>
            <a:fld id="{B1E1B968-7FDD-4342-9128-E4EE1FFE8053}" type="datetime1">
              <a:rPr lang="sv-SE" smtClean="0"/>
              <a:t>2018-06-04</a:t>
            </a:fld>
            <a:endParaRPr lang="sv-SE" dirty="0"/>
          </a:p>
        </p:txBody>
      </p:sp>
      <p:sp>
        <p:nvSpPr>
          <p:cNvPr id="4" name="Platshållare för text 3"/>
          <p:cNvSpPr>
            <a:spLocks noGrp="1"/>
          </p:cNvSpPr>
          <p:nvPr>
            <p:ph type="body" sz="quarter" idx="13"/>
          </p:nvPr>
        </p:nvSpPr>
        <p:spPr/>
        <p:txBody>
          <a:bodyPr/>
          <a:lstStyle/>
          <a:p>
            <a:endParaRPr lang="sv-SE" dirty="0"/>
          </a:p>
        </p:txBody>
      </p:sp>
      <p:graphicFrame>
        <p:nvGraphicFramePr>
          <p:cNvPr id="7" name="Tabell 6"/>
          <p:cNvGraphicFramePr>
            <a:graphicFrameLocks noGrp="1"/>
          </p:cNvGraphicFramePr>
          <p:nvPr>
            <p:extLst/>
          </p:nvPr>
        </p:nvGraphicFramePr>
        <p:xfrm>
          <a:off x="801689" y="2059200"/>
          <a:ext cx="6959598" cy="3708400"/>
        </p:xfrm>
        <a:graphic>
          <a:graphicData uri="http://schemas.openxmlformats.org/drawingml/2006/table">
            <a:tbl>
              <a:tblPr firstRow="1" bandRow="1">
                <a:tableStyleId>{21E4AEA4-8DFA-4A89-87EB-49C32662AFE0}</a:tableStyleId>
              </a:tblPr>
              <a:tblGrid>
                <a:gridCol w="2319866">
                  <a:extLst>
                    <a:ext uri="{9D8B030D-6E8A-4147-A177-3AD203B41FA5}">
                      <a16:colId xmlns:a16="http://schemas.microsoft.com/office/drawing/2014/main" val="2032724521"/>
                    </a:ext>
                  </a:extLst>
                </a:gridCol>
                <a:gridCol w="2319866">
                  <a:extLst>
                    <a:ext uri="{9D8B030D-6E8A-4147-A177-3AD203B41FA5}">
                      <a16:colId xmlns:a16="http://schemas.microsoft.com/office/drawing/2014/main" val="567542549"/>
                    </a:ext>
                  </a:extLst>
                </a:gridCol>
                <a:gridCol w="2319866">
                  <a:extLst>
                    <a:ext uri="{9D8B030D-6E8A-4147-A177-3AD203B41FA5}">
                      <a16:colId xmlns:a16="http://schemas.microsoft.com/office/drawing/2014/main" val="4169926640"/>
                    </a:ext>
                  </a:extLst>
                </a:gridCol>
              </a:tblGrid>
              <a:tr h="927100">
                <a:tc>
                  <a:txBody>
                    <a:bodyPr/>
                    <a:lstStyle/>
                    <a:p>
                      <a:endParaRPr lang="sv-SE" dirty="0"/>
                    </a:p>
                  </a:txBody>
                  <a:tcPr/>
                </a:tc>
                <a:tc>
                  <a:txBody>
                    <a:bodyPr/>
                    <a:lstStyle/>
                    <a:p>
                      <a:r>
                        <a:rPr lang="sv-SE" sz="1600" kern="1200" dirty="0">
                          <a:solidFill>
                            <a:schemeClr val="dk1"/>
                          </a:solidFill>
                          <a:latin typeface="+mn-lt"/>
                          <a:ea typeface="+mn-ea"/>
                          <a:cs typeface="+mn-cs"/>
                        </a:rPr>
                        <a:t>Upplever att hjälpmedlet gör stor</a:t>
                      </a:r>
                      <a:r>
                        <a:rPr lang="sv-SE" sz="1600" kern="1200" baseline="0" dirty="0">
                          <a:solidFill>
                            <a:schemeClr val="dk1"/>
                          </a:solidFill>
                          <a:latin typeface="+mn-lt"/>
                          <a:ea typeface="+mn-ea"/>
                          <a:cs typeface="+mn-cs"/>
                        </a:rPr>
                        <a:t> </a:t>
                      </a:r>
                      <a:r>
                        <a:rPr lang="sv-SE" sz="1600" kern="1200" dirty="0">
                          <a:solidFill>
                            <a:schemeClr val="dk1"/>
                          </a:solidFill>
                          <a:latin typeface="+mn-lt"/>
                          <a:ea typeface="+mn-ea"/>
                          <a:cs typeface="+mn-cs"/>
                        </a:rPr>
                        <a:t>nytta i vardagen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b="1" kern="1200" dirty="0">
                          <a:solidFill>
                            <a:schemeClr val="dk1"/>
                          </a:solidFill>
                          <a:latin typeface="+mn-lt"/>
                          <a:ea typeface="+mn-ea"/>
                          <a:cs typeface="+mn-cs"/>
                        </a:rPr>
                        <a:t>Upplever att hjälpmedlet gör stor nytta i vardagen</a:t>
                      </a:r>
                    </a:p>
                  </a:txBody>
                  <a:tcPr/>
                </a:tc>
                <a:extLst>
                  <a:ext uri="{0D108BD9-81ED-4DB2-BD59-A6C34878D82A}">
                    <a16:rowId xmlns:a16="http://schemas.microsoft.com/office/drawing/2014/main" val="1090183095"/>
                  </a:ext>
                </a:extLst>
              </a:tr>
              <a:tr h="927100">
                <a:tc>
                  <a:txBody>
                    <a:bodyPr/>
                    <a:lstStyle/>
                    <a:p>
                      <a:endParaRPr lang="sv-SE"/>
                    </a:p>
                  </a:txBody>
                  <a:tcPr/>
                </a:tc>
                <a:tc>
                  <a:txBody>
                    <a:bodyPr/>
                    <a:lstStyle/>
                    <a:p>
                      <a:r>
                        <a:rPr lang="sv-SE" sz="1600" kern="1200" dirty="0">
                          <a:solidFill>
                            <a:schemeClr val="dk1"/>
                          </a:solidFill>
                          <a:latin typeface="+mn-lt"/>
                          <a:ea typeface="+mn-ea"/>
                          <a:cs typeface="+mn-cs"/>
                        </a:rPr>
                        <a:t>18-64 år</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600" kern="1200" dirty="0">
                          <a:solidFill>
                            <a:schemeClr val="dk1"/>
                          </a:solidFill>
                          <a:latin typeface="+mn-lt"/>
                          <a:ea typeface="+mn-ea"/>
                          <a:cs typeface="+mn-cs"/>
                        </a:rPr>
                        <a:t>65 år och äldre</a:t>
                      </a:r>
                    </a:p>
                  </a:txBody>
                  <a:tcPr/>
                </a:tc>
                <a:extLst>
                  <a:ext uri="{0D108BD9-81ED-4DB2-BD59-A6C34878D82A}">
                    <a16:rowId xmlns:a16="http://schemas.microsoft.com/office/drawing/2014/main" val="4109760717"/>
                  </a:ext>
                </a:extLst>
              </a:tr>
              <a:tr h="927100">
                <a:tc>
                  <a:txBody>
                    <a:bodyPr/>
                    <a:lstStyle/>
                    <a:p>
                      <a:r>
                        <a:rPr lang="sv-SE" sz="1600" dirty="0"/>
                        <a:t>Upplever </a:t>
                      </a:r>
                      <a:r>
                        <a:rPr lang="sv-SE" sz="1600" b="1" dirty="0"/>
                        <a:t>hög</a:t>
                      </a:r>
                      <a:r>
                        <a:rPr lang="sv-SE" sz="1600" dirty="0"/>
                        <a:t> delaktighet i val av hjälpmedel </a:t>
                      </a:r>
                    </a:p>
                  </a:txBody>
                  <a:tcPr/>
                </a:tc>
                <a:tc>
                  <a:txBody>
                    <a:bodyPr/>
                    <a:lstStyle/>
                    <a:p>
                      <a:r>
                        <a:rPr lang="sv-SE" sz="1600" kern="1200" dirty="0">
                          <a:solidFill>
                            <a:schemeClr val="dk1"/>
                          </a:solidFill>
                          <a:latin typeface="+mn-lt"/>
                          <a:ea typeface="+mn-ea"/>
                          <a:cs typeface="+mn-cs"/>
                        </a:rPr>
                        <a:t>80</a:t>
                      </a:r>
                    </a:p>
                  </a:txBody>
                  <a:tcPr/>
                </a:tc>
                <a:tc>
                  <a:txBody>
                    <a:bodyPr/>
                    <a:lstStyle/>
                    <a:p>
                      <a:r>
                        <a:rPr lang="sv-SE" sz="1600" kern="1200" dirty="0">
                          <a:solidFill>
                            <a:schemeClr val="dk1"/>
                          </a:solidFill>
                          <a:latin typeface="+mn-lt"/>
                          <a:ea typeface="+mn-ea"/>
                          <a:cs typeface="+mn-cs"/>
                        </a:rPr>
                        <a:t>89</a:t>
                      </a:r>
                    </a:p>
                  </a:txBody>
                  <a:tcPr/>
                </a:tc>
                <a:extLst>
                  <a:ext uri="{0D108BD9-81ED-4DB2-BD59-A6C34878D82A}">
                    <a16:rowId xmlns:a16="http://schemas.microsoft.com/office/drawing/2014/main" val="3608412627"/>
                  </a:ext>
                </a:extLst>
              </a:tr>
              <a:tr h="927100">
                <a:tc>
                  <a:txBody>
                    <a:bodyPr/>
                    <a:lstStyle/>
                    <a:p>
                      <a:r>
                        <a:rPr lang="sv-SE" sz="1600" b="0" kern="1200" dirty="0">
                          <a:solidFill>
                            <a:schemeClr val="dk1"/>
                          </a:solidFill>
                          <a:latin typeface="+mn-lt"/>
                          <a:ea typeface="+mn-ea"/>
                          <a:cs typeface="+mn-cs"/>
                        </a:rPr>
                        <a:t>Upplever</a:t>
                      </a:r>
                      <a:r>
                        <a:rPr lang="sv-SE" sz="1600" b="1" kern="1200" baseline="0" dirty="0">
                          <a:solidFill>
                            <a:schemeClr val="dk1"/>
                          </a:solidFill>
                          <a:latin typeface="+mn-lt"/>
                          <a:ea typeface="+mn-ea"/>
                          <a:cs typeface="+mn-cs"/>
                        </a:rPr>
                        <a:t> inte </a:t>
                      </a:r>
                      <a:r>
                        <a:rPr lang="sv-SE" sz="1600" kern="1200" dirty="0">
                          <a:solidFill>
                            <a:schemeClr val="dk1"/>
                          </a:solidFill>
                          <a:latin typeface="+mn-lt"/>
                          <a:ea typeface="+mn-ea"/>
                          <a:cs typeface="+mn-cs"/>
                        </a:rPr>
                        <a:t> delaktig i val av hjälpmedel </a:t>
                      </a:r>
                    </a:p>
                  </a:txBody>
                  <a:tcPr/>
                </a:tc>
                <a:tc>
                  <a:txBody>
                    <a:bodyPr/>
                    <a:lstStyle/>
                    <a:p>
                      <a:r>
                        <a:rPr lang="sv-SE" sz="1600" kern="1200" dirty="0">
                          <a:solidFill>
                            <a:schemeClr val="dk1"/>
                          </a:solidFill>
                          <a:latin typeface="+mn-lt"/>
                          <a:ea typeface="+mn-ea"/>
                          <a:cs typeface="+mn-cs"/>
                        </a:rPr>
                        <a:t>68</a:t>
                      </a:r>
                    </a:p>
                  </a:txBody>
                  <a:tcPr/>
                </a:tc>
                <a:tc>
                  <a:txBody>
                    <a:bodyPr/>
                    <a:lstStyle/>
                    <a:p>
                      <a:r>
                        <a:rPr lang="sv-SE" sz="1600" kern="1200" dirty="0">
                          <a:solidFill>
                            <a:schemeClr val="dk1"/>
                          </a:solidFill>
                          <a:latin typeface="+mn-lt"/>
                          <a:ea typeface="+mn-ea"/>
                          <a:cs typeface="+mn-cs"/>
                        </a:rPr>
                        <a:t>70</a:t>
                      </a:r>
                    </a:p>
                  </a:txBody>
                  <a:tcPr/>
                </a:tc>
                <a:extLst>
                  <a:ext uri="{0D108BD9-81ED-4DB2-BD59-A6C34878D82A}">
                    <a16:rowId xmlns:a16="http://schemas.microsoft.com/office/drawing/2014/main" val="2843588265"/>
                  </a:ext>
                </a:extLst>
              </a:tr>
            </a:tbl>
          </a:graphicData>
        </a:graphic>
      </p:graphicFrame>
    </p:spTree>
    <p:extLst>
      <p:ext uri="{BB962C8B-B14F-4D97-AF65-F5344CB8AC3E}">
        <p14:creationId xmlns:p14="http://schemas.microsoft.com/office/powerpoint/2010/main" val="2946619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801688" y="687600"/>
            <a:ext cx="7582148" cy="1296144"/>
          </a:xfrm>
        </p:spPr>
        <p:txBody>
          <a:bodyPr/>
          <a:lstStyle/>
          <a:p>
            <a:r>
              <a:rPr lang="sv-SE" dirty="0"/>
              <a:t>Fler resultat utifrån brukarperspektiv </a:t>
            </a:r>
            <a:br>
              <a:rPr lang="sv-SE" dirty="0"/>
            </a:br>
            <a:endParaRPr lang="sv-SE" dirty="0"/>
          </a:p>
        </p:txBody>
      </p:sp>
      <p:sp>
        <p:nvSpPr>
          <p:cNvPr id="3" name="Platshållare för datum 2"/>
          <p:cNvSpPr>
            <a:spLocks noGrp="1"/>
          </p:cNvSpPr>
          <p:nvPr>
            <p:ph type="dt" sz="half" idx="10"/>
          </p:nvPr>
        </p:nvSpPr>
        <p:spPr/>
        <p:txBody>
          <a:bodyPr/>
          <a:lstStyle/>
          <a:p>
            <a:fld id="{D9B9F6E0-768F-4B32-B866-704B38BEE836}" type="datetime1">
              <a:rPr lang="sv-SE" smtClean="0"/>
              <a:t>2018-06-04</a:t>
            </a:fld>
            <a:endParaRPr lang="sv-SE" dirty="0"/>
          </a:p>
        </p:txBody>
      </p:sp>
      <p:sp>
        <p:nvSpPr>
          <p:cNvPr id="4" name="Platshållare för text 3"/>
          <p:cNvSpPr>
            <a:spLocks noGrp="1"/>
          </p:cNvSpPr>
          <p:nvPr>
            <p:ph type="body" sz="quarter" idx="13"/>
          </p:nvPr>
        </p:nvSpPr>
        <p:spPr>
          <a:xfrm>
            <a:off x="801687" y="1597446"/>
            <a:ext cx="7582149" cy="4170154"/>
          </a:xfrm>
        </p:spPr>
        <p:txBody>
          <a:bodyPr/>
          <a:lstStyle/>
          <a:p>
            <a:pPr marL="457200" indent="-457200">
              <a:buFont typeface="Arial" panose="020B0604020202020204" pitchFamily="34" charset="0"/>
              <a:buChar char="•"/>
            </a:pPr>
            <a:r>
              <a:rPr lang="sv-SE" sz="2000" dirty="0"/>
              <a:t>82 procent uppger att förskrivaren frågat om de förstått all Information.</a:t>
            </a:r>
          </a:p>
          <a:p>
            <a:pPr marL="457200" indent="-457200">
              <a:buFont typeface="Arial" panose="020B0604020202020204" pitchFamily="34" charset="0"/>
              <a:buChar char="•"/>
            </a:pPr>
            <a:endParaRPr lang="sv-SE" sz="2000" dirty="0"/>
          </a:p>
          <a:p>
            <a:pPr marL="457200" indent="-457200">
              <a:buFont typeface="Arial" panose="020B0604020202020204" pitchFamily="34" charset="0"/>
              <a:buChar char="•"/>
            </a:pPr>
            <a:r>
              <a:rPr lang="sv-SE" sz="2000" dirty="0"/>
              <a:t>92 procent anger att förskrivaren bemött dem med respekt.</a:t>
            </a:r>
          </a:p>
          <a:p>
            <a:r>
              <a:rPr lang="sv-SE" sz="2000" dirty="0"/>
              <a:t> </a:t>
            </a:r>
          </a:p>
          <a:p>
            <a:pPr marL="457200" indent="-457200">
              <a:buFont typeface="Arial" panose="020B0604020202020204" pitchFamily="34" charset="0"/>
              <a:buChar char="•"/>
            </a:pPr>
            <a:r>
              <a:rPr lang="sv-SE" sz="2000" dirty="0"/>
              <a:t>64 procent anger att en uppföljning är planerad. Män 69 procent och kvinnor 60 procent.  </a:t>
            </a:r>
          </a:p>
          <a:p>
            <a:pPr marL="457200" indent="-457200">
              <a:buFont typeface="Arial" panose="020B0604020202020204" pitchFamily="34" charset="0"/>
              <a:buChar char="•"/>
            </a:pPr>
            <a:endParaRPr lang="sv-SE" sz="2000" dirty="0"/>
          </a:p>
          <a:p>
            <a:pPr marL="457200" indent="-457200">
              <a:buFont typeface="Arial" panose="020B0604020202020204" pitchFamily="34" charset="0"/>
              <a:buChar char="•"/>
            </a:pPr>
            <a:r>
              <a:rPr lang="sv-SE" sz="2000" dirty="0"/>
              <a:t>70 procent anger att förskrivningen fungerat utmärkt eller mycket bra.  </a:t>
            </a:r>
          </a:p>
        </p:txBody>
      </p:sp>
    </p:spTree>
    <p:extLst>
      <p:ext uri="{BB962C8B-B14F-4D97-AF65-F5344CB8AC3E}">
        <p14:creationId xmlns:p14="http://schemas.microsoft.com/office/powerpoint/2010/main" val="3703592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Kostnaderna har inte förändrats nämnvärt </a:t>
            </a:r>
          </a:p>
        </p:txBody>
      </p:sp>
      <p:sp>
        <p:nvSpPr>
          <p:cNvPr id="3" name="Platshållare för datum 2"/>
          <p:cNvSpPr>
            <a:spLocks noGrp="1"/>
          </p:cNvSpPr>
          <p:nvPr>
            <p:ph type="dt" sz="half" idx="10"/>
          </p:nvPr>
        </p:nvSpPr>
        <p:spPr/>
        <p:txBody>
          <a:bodyPr/>
          <a:lstStyle/>
          <a:p>
            <a:fld id="{D766EFD5-E6E3-402C-8D6B-0A0ECA38C6F8}" type="datetime1">
              <a:rPr lang="sv-SE" smtClean="0"/>
              <a:t>2018-06-04</a:t>
            </a:fld>
            <a:endParaRPr lang="sv-SE" dirty="0"/>
          </a:p>
        </p:txBody>
      </p:sp>
      <p:sp>
        <p:nvSpPr>
          <p:cNvPr id="4" name="Platshållare för text 3"/>
          <p:cNvSpPr>
            <a:spLocks noGrp="1"/>
          </p:cNvSpPr>
          <p:nvPr>
            <p:ph type="body" sz="quarter" idx="13"/>
          </p:nvPr>
        </p:nvSpPr>
        <p:spPr>
          <a:xfrm>
            <a:off x="801688" y="1575412"/>
            <a:ext cx="6959600" cy="4192188"/>
          </a:xfrm>
        </p:spPr>
        <p:txBody>
          <a:bodyPr/>
          <a:lstStyle/>
          <a:p>
            <a:endParaRPr lang="sv-SE" sz="2000" dirty="0"/>
          </a:p>
          <a:p>
            <a:endParaRPr lang="sv-SE" sz="2000" dirty="0"/>
          </a:p>
          <a:p>
            <a:r>
              <a:rPr lang="sv-SE" sz="2000" dirty="0"/>
              <a:t>PL har inte inneburit någon väsentlig kostnadsökning för verksamheterna vare sig vad gäller kostnader för personal, inköp, service eller underhåll. </a:t>
            </a:r>
          </a:p>
          <a:p>
            <a:r>
              <a:rPr lang="sv-SE" sz="2000" dirty="0"/>
              <a:t>Ett fåtal av landets hjälpmedelschefer anser att patientlagen har inneburit ökade kostnader inom hjälpmedelsområdet. </a:t>
            </a:r>
          </a:p>
          <a:p>
            <a:endParaRPr lang="sv-SE" dirty="0"/>
          </a:p>
        </p:txBody>
      </p:sp>
    </p:spTree>
    <p:extLst>
      <p:ext uri="{BB962C8B-B14F-4D97-AF65-F5344CB8AC3E}">
        <p14:creationId xmlns:p14="http://schemas.microsoft.com/office/powerpoint/2010/main" val="3121331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Patientlagen och Riksavtalet </a:t>
            </a:r>
            <a:br>
              <a:rPr lang="sv-SE" dirty="0"/>
            </a:br>
            <a:endParaRPr lang="sv-SE" dirty="0"/>
          </a:p>
        </p:txBody>
      </p:sp>
      <p:sp>
        <p:nvSpPr>
          <p:cNvPr id="3" name="Platshållare för datum 2"/>
          <p:cNvSpPr>
            <a:spLocks noGrp="1"/>
          </p:cNvSpPr>
          <p:nvPr>
            <p:ph type="dt" sz="half" idx="10"/>
          </p:nvPr>
        </p:nvSpPr>
        <p:spPr/>
        <p:txBody>
          <a:bodyPr/>
          <a:lstStyle/>
          <a:p>
            <a:fld id="{358A6B17-1AC1-4CBC-928A-0AFD1A30C7EF}" type="datetime1">
              <a:rPr lang="sv-SE" smtClean="0"/>
              <a:t>2018-06-04</a:t>
            </a:fld>
            <a:endParaRPr lang="sv-SE" dirty="0"/>
          </a:p>
        </p:txBody>
      </p:sp>
      <p:sp>
        <p:nvSpPr>
          <p:cNvPr id="4" name="Platshållare för text 3"/>
          <p:cNvSpPr>
            <a:spLocks noGrp="1"/>
          </p:cNvSpPr>
          <p:nvPr>
            <p:ph type="body" sz="quarter" idx="13"/>
          </p:nvPr>
        </p:nvSpPr>
        <p:spPr>
          <a:xfrm>
            <a:off x="473725" y="1894901"/>
            <a:ext cx="8064347" cy="3872699"/>
          </a:xfrm>
        </p:spPr>
        <p:txBody>
          <a:bodyPr/>
          <a:lstStyle/>
          <a:p>
            <a:pPr marL="342900" indent="-342900">
              <a:buFont typeface="Arial" panose="020B0604020202020204" pitchFamily="34" charset="0"/>
              <a:buChar char="•"/>
            </a:pPr>
            <a:r>
              <a:rPr lang="sv-SE" sz="2000" dirty="0"/>
              <a:t>Det finns inte någon skyldighet för huvudmännen att erbjuda hjälpmedel när en patient besöker öppenvården i ett annat landsting än där denne är bosatt eller kvarskriven och stadigvarande vistas.  </a:t>
            </a:r>
          </a:p>
          <a:p>
            <a:endParaRPr lang="sv-SE" sz="2000" dirty="0"/>
          </a:p>
          <a:p>
            <a:pPr marL="342900" indent="-342900">
              <a:buFont typeface="Arial" panose="020B0604020202020204" pitchFamily="34" charset="0"/>
              <a:buChar char="•"/>
            </a:pPr>
            <a:r>
              <a:rPr lang="sv-SE" sz="2000" dirty="0"/>
              <a:t>Uppföljningen visar att tillämpningen av Riks­­­­­­­­avtalet inte är enhetlig. Riksavtalet omfattar inte heller hjälpmedel som förskrivs inom den kommunala vården. Detta bidrar till olikheter i hjälpmedelshanteringen nationellt. </a:t>
            </a:r>
            <a:r>
              <a:rPr lang="sv-SE" sz="1000" dirty="0"/>
              <a:t> </a:t>
            </a:r>
            <a:endParaRPr lang="sv-SE" sz="2000" dirty="0">
              <a:solidFill>
                <a:srgbClr val="FF0000"/>
              </a:solidFill>
            </a:endParaRPr>
          </a:p>
        </p:txBody>
      </p:sp>
    </p:spTree>
    <p:extLst>
      <p:ext uri="{BB962C8B-B14F-4D97-AF65-F5344CB8AC3E}">
        <p14:creationId xmlns:p14="http://schemas.microsoft.com/office/powerpoint/2010/main" val="16312848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ruta 2"/>
          <p:cNvSpPr txBox="1"/>
          <p:nvPr/>
        </p:nvSpPr>
        <p:spPr>
          <a:xfrm>
            <a:off x="2825088" y="4877221"/>
            <a:ext cx="5756938" cy="892552"/>
          </a:xfrm>
          <a:prstGeom prst="rect">
            <a:avLst/>
          </a:prstGeom>
          <a:noFill/>
        </p:spPr>
        <p:txBody>
          <a:bodyPr wrap="square" rtlCol="0">
            <a:spAutoFit/>
          </a:bodyPr>
          <a:lstStyle/>
          <a:p>
            <a:pPr algn="r"/>
            <a:r>
              <a:rPr lang="sv-SE" sz="2600" b="1" dirty="0">
                <a:solidFill>
                  <a:schemeClr val="accent4"/>
                </a:solidFill>
              </a:rPr>
              <a:t>Mer information finns</a:t>
            </a:r>
            <a:r>
              <a:rPr lang="sv-SE" sz="2600" b="1" baseline="0" dirty="0">
                <a:solidFill>
                  <a:schemeClr val="accent4"/>
                </a:solidFill>
              </a:rPr>
              <a:t> på:</a:t>
            </a:r>
          </a:p>
          <a:p>
            <a:pPr algn="r"/>
            <a:r>
              <a:rPr lang="sv-SE" sz="2600" b="1" baseline="0" dirty="0">
                <a:solidFill>
                  <a:schemeClr val="accent4"/>
                </a:solidFill>
              </a:rPr>
              <a:t>www.socialstyrelsen.se</a:t>
            </a:r>
            <a:endParaRPr lang="sv-SE" sz="2600" b="1" dirty="0">
              <a:solidFill>
                <a:schemeClr val="accent4"/>
              </a:solidFill>
            </a:endParaRPr>
          </a:p>
        </p:txBody>
      </p:sp>
    </p:spTree>
    <p:extLst>
      <p:ext uri="{BB962C8B-B14F-4D97-AF65-F5344CB8AC3E}">
        <p14:creationId xmlns:p14="http://schemas.microsoft.com/office/powerpoint/2010/main" val="1918043946"/>
      </p:ext>
    </p:extLst>
  </p:cSld>
  <p:clrMapOvr>
    <a:masterClrMapping/>
  </p:clrMapOvr>
</p:sld>
</file>

<file path=ppt/theme/theme1.xml><?xml version="1.0" encoding="utf-8"?>
<a:theme xmlns:a="http://schemas.openxmlformats.org/drawingml/2006/main" name="SoS-PPT-svensk-150922">
  <a:themeElements>
    <a:clrScheme name="Anpassat 4">
      <a:dk1>
        <a:srgbClr val="000000"/>
      </a:dk1>
      <a:lt1>
        <a:srgbClr val="DAD7CB"/>
      </a:lt1>
      <a:dk2>
        <a:srgbClr val="8D6E97"/>
      </a:dk2>
      <a:lt2>
        <a:srgbClr val="4A7729"/>
      </a:lt2>
      <a:accent1>
        <a:srgbClr val="A6BCC6"/>
      </a:accent1>
      <a:accent2>
        <a:srgbClr val="7D9AAA"/>
      </a:accent2>
      <a:accent3>
        <a:srgbClr val="D3BF96"/>
      </a:accent3>
      <a:accent4>
        <a:srgbClr val="002B45"/>
      </a:accent4>
      <a:accent5>
        <a:srgbClr val="857363"/>
      </a:accent5>
      <a:accent6>
        <a:srgbClr val="452325"/>
      </a:accent6>
      <a:hlink>
        <a:srgbClr val="000000"/>
      </a:hlink>
      <a:folHlink>
        <a:srgbClr val="000000"/>
      </a:folHlink>
    </a:clrScheme>
    <a:fontScheme name="Anpassat 28">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DAD7CB"/>
        </a:solidFill>
        <a:ln>
          <a:noFill/>
        </a:ln>
      </a:spPr>
      <a:bodyPr rtlCol="0" anchor="ctr"/>
      <a:lstStyle>
        <a:defPPr algn="ctr">
          <a:defRPr sz="190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sz="1900" smtClean="0"/>
        </a:defPPr>
      </a:lstStyle>
    </a:txDef>
  </a:objectDefaults>
  <a:extraClrSchemeLst/>
  <a:custClrLst>
    <a:custClr name="Beige Diagrambakgrund">
      <a:srgbClr val="DAD7CB"/>
    </a:custClr>
    <a:custClr name="Mörkbeige">
      <a:srgbClr val="D3BF96"/>
    </a:custClr>
    <a:custClr name="Ljusbrun">
      <a:srgbClr val="AAA38E"/>
    </a:custClr>
    <a:custClr name="Brun">
      <a:srgbClr val="857363"/>
    </a:custClr>
    <a:custClr name="Mellanbrun">
      <a:srgbClr val="6D5047"/>
    </a:custClr>
    <a:custClr name="Mörkbrun">
      <a:srgbClr val="452325"/>
    </a:custClr>
    <a:custClr name="Vit">
      <a:srgbClr val="FFFFFF"/>
    </a:custClr>
    <a:custClr name="Vit">
      <a:srgbClr val="FFFFFF"/>
    </a:custClr>
    <a:custClr name="Svart">
      <a:srgbClr val="000000"/>
    </a:custClr>
    <a:custClr name="Vit">
      <a:srgbClr val="FFFFFF"/>
    </a:custClr>
    <a:custClr name="Ljusblå">
      <a:srgbClr val="E0E6E6"/>
    </a:custClr>
    <a:custClr name="Isblå">
      <a:srgbClr val="A6BCC6"/>
    </a:custClr>
    <a:custClr name="Ljus blågrå">
      <a:srgbClr val="A5ACAF"/>
    </a:custClr>
    <a:custClr name="Blågrå">
      <a:srgbClr val="7D9AAA"/>
    </a:custClr>
    <a:custClr name="Mörk blågrå">
      <a:srgbClr val="51626F"/>
    </a:custClr>
    <a:custClr name="Mörkblå">
      <a:srgbClr val="002B45"/>
    </a:custClr>
    <a:custClr name="Vit">
      <a:srgbClr val="FFFFFF"/>
    </a:custClr>
    <a:custClr name="Diagramfärg Riket Huvudfärg">
      <a:srgbClr val="ED8B00"/>
    </a:custClr>
    <a:custClr name="Blå">
      <a:srgbClr val="3DB7E4"/>
    </a:custClr>
    <a:custClr name="Grön">
      <a:srgbClr val="3F9C35"/>
    </a:custClr>
    <a:custClr name="Diagramfärg Riket 251/230/204">
      <a:srgbClr val="FBE6CC"/>
    </a:custClr>
    <a:custClr name="Diagramfärg Riket 246/205/153">
      <a:srgbClr val="F6CD99"/>
    </a:custClr>
    <a:custClr name="Diagramfärg Riket 242/181/102">
      <a:srgbClr val="F2B566"/>
    </a:custClr>
    <a:custClr name="Diagramfärg Riket Huvudfärg">
      <a:srgbClr val="ED8B00"/>
    </a:custClr>
    <a:custClr name="Diagramfärg Riket 175/98/10">
      <a:srgbClr val="AF620A"/>
    </a:custClr>
    <a:custClr name="Diagramfärg Riket 117/66/0">
      <a:srgbClr val="754200"/>
    </a:custClr>
    <a:custClr name="Vit">
      <a:srgbClr val="FFFFFF"/>
    </a:custClr>
    <a:custClr name="Diagramfärg Riket Huvudfärg">
      <a:srgbClr val="ED8B00"/>
    </a:custClr>
    <a:custClr name="Röd">
      <a:srgbClr val="BA0C2F"/>
    </a:custClr>
    <a:custClr name="Beige Diagrambakgrund">
      <a:srgbClr val="DAD7CB"/>
    </a:custClr>
    <a:custClr name="Diagramfärg män 218/237/203">
      <a:srgbClr val="DAEDCB"/>
    </a:custClr>
    <a:custClr name="Diagramfärg män 180/219/151">
      <a:srgbClr val="B4DB97"/>
    </a:custClr>
    <a:custClr name="Diagramfärg män 142/201/99">
      <a:srgbClr val="8EC963"/>
    </a:custClr>
    <a:custClr name="Diagramfärg män Huvudfärg">
      <a:srgbClr val="4A7729"/>
    </a:custClr>
    <a:custClr name="Diagramfärg män 55/88/31">
      <a:srgbClr val="3B581F"/>
    </a:custClr>
    <a:custClr name="Diagramfärg män 36/58/20">
      <a:srgbClr val="243A14"/>
    </a:custClr>
    <a:custClr name="Vit">
      <a:srgbClr val="FFFFFF"/>
    </a:custClr>
    <a:custClr name="Diagramfärg män Huvudfärg">
      <a:srgbClr val="4A7729"/>
    </a:custClr>
    <a:custClr name="Vit">
      <a:srgbClr val="FFFFFF"/>
    </a:custClr>
    <a:custClr name="Vit">
      <a:srgbClr val="FFFFFF"/>
    </a:custClr>
    <a:custClr name="Diagramfärg kvinnor 232/225/234">
      <a:srgbClr val="E8E1EA"/>
    </a:custClr>
    <a:custClr name="Diagramfärg kvinnor 209/197/214">
      <a:srgbClr val="D1C5D6"/>
    </a:custClr>
    <a:custClr name="Diagramfärg kvinnor 186/167/192">
      <a:srgbClr val="BAA7C0"/>
    </a:custClr>
    <a:custClr name="Diagramfärg kvinnor Huvudfärg">
      <a:srgbClr val="8D6E97"/>
    </a:custClr>
    <a:custClr name="Diagramfärg kvinnor 106/82/114">
      <a:srgbClr val="6A5272"/>
    </a:custClr>
    <a:custClr name="Diagramfärg kvinnor 70/54/75">
      <a:srgbClr val="46364B"/>
    </a:custClr>
    <a:custClr name="Vit">
      <a:srgbClr val="FFFFFF"/>
    </a:custClr>
    <a:custClr name="Diagramfärg kvinnor">
      <a:srgbClr val="8D6E97"/>
    </a:custClr>
    <a:custClr name="Vit">
      <a:srgbClr val="FFFFFF"/>
    </a:custClr>
    <a:custClr name="Vit">
      <a:srgbClr val="FFFFFF"/>
    </a:custClr>
  </a:custClrLst>
  <a:extLst>
    <a:ext uri="{05A4C25C-085E-4340-85A3-A5531E510DB2}">
      <thm15:themeFamily xmlns:thm15="http://schemas.microsoft.com/office/thememl/2012/main" name="Blank.potx" id="{ADAA1434-5993-44CC-AD35-847D3DAF0A31}" vid="{08C8DC3B-69CE-4FEA-AAFE-17CAB60C10D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243</TotalTime>
  <Words>1991</Words>
  <Application>Microsoft Office PowerPoint</Application>
  <PresentationFormat>Bildspel på skärmen (4:3)</PresentationFormat>
  <Paragraphs>287</Paragraphs>
  <Slides>27</Slides>
  <Notes>12</Notes>
  <HiddenSlides>0</HiddenSlides>
  <MMClips>0</MMClips>
  <ScaleCrop>false</ScaleCrop>
  <HeadingPairs>
    <vt:vector size="6" baseType="variant">
      <vt:variant>
        <vt:lpstr>Använt teckensnitt</vt:lpstr>
      </vt:variant>
      <vt:variant>
        <vt:i4>4</vt:i4>
      </vt:variant>
      <vt:variant>
        <vt:lpstr>Tema</vt:lpstr>
      </vt:variant>
      <vt:variant>
        <vt:i4>1</vt:i4>
      </vt:variant>
      <vt:variant>
        <vt:lpstr>Bildrubriker</vt:lpstr>
      </vt:variant>
      <vt:variant>
        <vt:i4>27</vt:i4>
      </vt:variant>
    </vt:vector>
  </HeadingPairs>
  <TitlesOfParts>
    <vt:vector size="32" baseType="lpstr">
      <vt:lpstr>Arial</vt:lpstr>
      <vt:lpstr>Calibri</vt:lpstr>
      <vt:lpstr>Century Gothic</vt:lpstr>
      <vt:lpstr>Times New Roman</vt:lpstr>
      <vt:lpstr>SoS-PPT-svensk-150922</vt:lpstr>
      <vt:lpstr>Vad har hänt efter hjälpmedelsutredningen?  OTB:s dialogmöte 180524</vt:lpstr>
      <vt:lpstr>Hjälpmedelsutredningen</vt:lpstr>
      <vt:lpstr>Hjälpmedelsutredningen</vt:lpstr>
      <vt:lpstr>Förslag om nationell uppföljning och statistik</vt:lpstr>
      <vt:lpstr>Förslag om jämställdhetsintegrering</vt:lpstr>
      <vt:lpstr>Förslag om upphandling (som främjar valfrihet och innovationer)</vt:lpstr>
      <vt:lpstr>Förslag om avgifter</vt:lpstr>
      <vt:lpstr>Förslag om definition av hjälpmedel</vt:lpstr>
      <vt:lpstr>Socialstyrelsens arbete i övrigt inom hjälpmedelsområdet</vt:lpstr>
      <vt:lpstr>Beslutstöd som bygger på etiska plattformen för prioriteringar i Hälso- och sjukvården</vt:lpstr>
      <vt:lpstr>Termarbete – Hjälpmedel för vård och behandling</vt:lpstr>
      <vt:lpstr>Välfärdsteknik och Hjälpmedel för det dagliga livet</vt:lpstr>
      <vt:lpstr>Uppföljning av patientlagen inom  hjälpmedelsområdet </vt:lpstr>
      <vt:lpstr>Regeringens uppdrag </vt:lpstr>
      <vt:lpstr>Bestämmelser i PL kring hjälpmedel </vt:lpstr>
      <vt:lpstr>     Frågor, genomförande och tidpunkter för insamling       </vt:lpstr>
      <vt:lpstr>Implementering  </vt:lpstr>
      <vt:lpstr>Användning av styrande dokument i hjälpmedelsverksamheterna för att  säkerställa patientlagens bestämmelser</vt:lpstr>
      <vt:lpstr>Chefers uppfattning av patientlagens konsekvenser 2017</vt:lpstr>
      <vt:lpstr>Olika uppfattningar om ändamålsenligheten med PL</vt:lpstr>
      <vt:lpstr>Resultat delaktighet och valfrihet  </vt:lpstr>
      <vt:lpstr>Citat delaktighet och valfrihet </vt:lpstr>
      <vt:lpstr>Delaktighet och nytta av hjälpmedel </vt:lpstr>
      <vt:lpstr>Fler resultat utifrån brukarperspektiv  </vt:lpstr>
      <vt:lpstr>Kostnaderna har inte förändrats nämnvärt </vt:lpstr>
      <vt:lpstr>Patientlagen och Riksavtalet  </vt:lpstr>
      <vt:lpstr>PowerPoint-presentation</vt:lpstr>
    </vt:vector>
  </TitlesOfParts>
  <Company>Socialstyrelsen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Vad har hänt efter hjälpmedelsutredningen?  OTB</dc:title>
  <dc:creator>Flyckt, Karin</dc:creator>
  <cp:lastModifiedBy>Göran Sigblad</cp:lastModifiedBy>
  <cp:revision>13</cp:revision>
  <cp:lastPrinted>2015-05-08T11:44:01Z</cp:lastPrinted>
  <dcterms:created xsi:type="dcterms:W3CDTF">2018-05-22T10:44:59Z</dcterms:created>
  <dcterms:modified xsi:type="dcterms:W3CDTF">2018-06-04T07:41:35Z</dcterms:modified>
</cp:coreProperties>
</file>